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24"/>
  </p:notesMasterIdLst>
  <p:handoutMasterIdLst>
    <p:handoutMasterId r:id="rId25"/>
  </p:handoutMasterIdLst>
  <p:sldIdLst>
    <p:sldId id="322" r:id="rId2"/>
    <p:sldId id="467" r:id="rId3"/>
    <p:sldId id="474" r:id="rId4"/>
    <p:sldId id="400" r:id="rId5"/>
    <p:sldId id="401" r:id="rId6"/>
    <p:sldId id="403" r:id="rId7"/>
    <p:sldId id="356" r:id="rId8"/>
    <p:sldId id="404" r:id="rId9"/>
    <p:sldId id="452" r:id="rId10"/>
    <p:sldId id="460" r:id="rId11"/>
    <p:sldId id="461" r:id="rId12"/>
    <p:sldId id="406" r:id="rId13"/>
    <p:sldId id="366" r:id="rId14"/>
    <p:sldId id="480" r:id="rId15"/>
    <p:sldId id="479" r:id="rId16"/>
    <p:sldId id="475" r:id="rId17"/>
    <p:sldId id="476" r:id="rId18"/>
    <p:sldId id="481" r:id="rId19"/>
    <p:sldId id="459" r:id="rId20"/>
    <p:sldId id="431" r:id="rId21"/>
    <p:sldId id="482" r:id="rId22"/>
    <p:sldId id="353" r:id="rId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BFBFB"/>
    <a:srgbClr val="D2ECB6"/>
    <a:srgbClr val="E2EBEE"/>
    <a:srgbClr val="FF9966"/>
    <a:srgbClr val="CCCCFF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5" d="100"/>
          <a:sy n="135" d="100"/>
        </p:scale>
        <p:origin x="716" y="1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erben\Documents\Projects\QNB%20Data%20Sheet_Pratik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erben\Documents\Projects\QNB%20Data%20Sheet_Pratik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hinchole\Desktop\QNB\QNB%20Data%20Sheet_Pratik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aghavmalhotra\Desktop\US%20roadtrip\Databook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sidharthg\Desktop\Proposals\Insurance%20Flyers\Insurance\Data_2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100" b="1"/>
            </a:pPr>
            <a:r>
              <a:rPr lang="en-US" sz="1100" b="1" dirty="0"/>
              <a:t>GDP at PPP</a:t>
            </a:r>
          </a:p>
          <a:p>
            <a:pPr algn="l">
              <a:defRPr sz="1100" b="1"/>
            </a:pPr>
            <a:r>
              <a:rPr lang="en-US" sz="1100" b="1" dirty="0"/>
              <a:t> (USD bn)</a:t>
            </a:r>
          </a:p>
        </c:rich>
      </c:tx>
      <c:layout>
        <c:manualLayout>
          <c:xMode val="edge"/>
          <c:yMode val="edge"/>
          <c:x val="6.4385221078135275E-3"/>
          <c:y val="5.94497732421573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9035087719298238"/>
          <c:w val="0.99927594285613641"/>
          <c:h val="0.66510751945481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'World GDP at PPP CAGR'!$C$4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409DAD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42349098254614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380347278713564E-17"/>
                  <c:y val="1.363636363636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2727272727273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'World GDP at PPP CAGR'!$B$5:$B$11</c:f>
              <c:strCache>
                <c:ptCount val="7"/>
                <c:pt idx="0">
                  <c:v>Brazil</c:v>
                </c:pt>
                <c:pt idx="1">
                  <c:v>China</c:v>
                </c:pt>
                <c:pt idx="2">
                  <c:v>India</c:v>
                </c:pt>
                <c:pt idx="3">
                  <c:v>Russia</c:v>
                </c:pt>
                <c:pt idx="4">
                  <c:v>South Africa</c:v>
                </c:pt>
                <c:pt idx="5">
                  <c:v>United Kingdom</c:v>
                </c:pt>
                <c:pt idx="6">
                  <c:v>United States of America</c:v>
                </c:pt>
              </c:strCache>
            </c:strRef>
          </c:cat>
          <c:val>
            <c:numRef>
              <c:f>'World GDP at PPP CAGR'!$C$5:$C$11</c:f>
              <c:numCache>
                <c:formatCode>0</c:formatCode>
                <c:ptCount val="7"/>
                <c:pt idx="0">
                  <c:v>1995.78</c:v>
                </c:pt>
                <c:pt idx="1">
                  <c:v>8214.3699999998335</c:v>
                </c:pt>
                <c:pt idx="2">
                  <c:v>3367.64</c:v>
                </c:pt>
                <c:pt idx="3">
                  <c:v>2276.13</c:v>
                </c:pt>
                <c:pt idx="4">
                  <c:v>508.86900000000031</c:v>
                </c:pt>
                <c:pt idx="5">
                  <c:v>2224.96</c:v>
                </c:pt>
                <c:pt idx="6">
                  <c:v>14291.55</c:v>
                </c:pt>
              </c:numCache>
            </c:numRef>
          </c:val>
        </c:ser>
        <c:ser>
          <c:idx val="1"/>
          <c:order val="1"/>
          <c:tx>
            <c:strRef>
              <c:f>'World GDP at PPP CAGR'!$D$4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FDEE4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0"/>
                  <c:y val="-4.5454545454546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476069455742617E-16"/>
                  <c:y val="8.33323706706814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'World GDP at PPP CAGR'!$B$5:$B$11</c:f>
              <c:strCache>
                <c:ptCount val="7"/>
                <c:pt idx="0">
                  <c:v>Brazil</c:v>
                </c:pt>
                <c:pt idx="1">
                  <c:v>China</c:v>
                </c:pt>
                <c:pt idx="2">
                  <c:v>India</c:v>
                </c:pt>
                <c:pt idx="3">
                  <c:v>Russia</c:v>
                </c:pt>
                <c:pt idx="4">
                  <c:v>South Africa</c:v>
                </c:pt>
                <c:pt idx="5">
                  <c:v>United Kingdom</c:v>
                </c:pt>
                <c:pt idx="6">
                  <c:v>United States of America</c:v>
                </c:pt>
              </c:strCache>
            </c:strRef>
          </c:cat>
          <c:val>
            <c:numRef>
              <c:f>'World GDP at PPP CAGR'!$D$5:$D$11</c:f>
              <c:numCache>
                <c:formatCode>0</c:formatCode>
                <c:ptCount val="7"/>
                <c:pt idx="0">
                  <c:v>2466.5700000000002</c:v>
                </c:pt>
                <c:pt idx="1">
                  <c:v>13623.26</c:v>
                </c:pt>
                <c:pt idx="2">
                  <c:v>5031.68</c:v>
                </c:pt>
                <c:pt idx="3">
                  <c:v>2640.74</c:v>
                </c:pt>
                <c:pt idx="4">
                  <c:v>608.80399999999997</c:v>
                </c:pt>
                <c:pt idx="5">
                  <c:v>2391.04</c:v>
                </c:pt>
                <c:pt idx="6">
                  <c:v>16237.75</c:v>
                </c:pt>
              </c:numCache>
            </c:numRef>
          </c:val>
        </c:ser>
        <c:ser>
          <c:idx val="2"/>
          <c:order val="2"/>
          <c:tx>
            <c:strRef>
              <c:f>'World GDP at PPP CAGR'!$E$4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AA5CAA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363636363636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363636363636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363636363636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'World GDP at PPP CAGR'!$B$5:$B$11</c:f>
              <c:strCache>
                <c:ptCount val="7"/>
                <c:pt idx="0">
                  <c:v>Brazil</c:v>
                </c:pt>
                <c:pt idx="1">
                  <c:v>China</c:v>
                </c:pt>
                <c:pt idx="2">
                  <c:v>India</c:v>
                </c:pt>
                <c:pt idx="3">
                  <c:v>Russia</c:v>
                </c:pt>
                <c:pt idx="4">
                  <c:v>South Africa</c:v>
                </c:pt>
                <c:pt idx="5">
                  <c:v>United Kingdom</c:v>
                </c:pt>
                <c:pt idx="6">
                  <c:v>United States of America</c:v>
                </c:pt>
              </c:strCache>
            </c:strRef>
          </c:cat>
          <c:val>
            <c:numRef>
              <c:f>'World GDP at PPP CAGR'!$E$5:$E$11</c:f>
              <c:numCache>
                <c:formatCode>0</c:formatCode>
                <c:ptCount val="7"/>
                <c:pt idx="0">
                  <c:v>3345.6</c:v>
                </c:pt>
                <c:pt idx="1">
                  <c:v>22641.05</c:v>
                </c:pt>
                <c:pt idx="2">
                  <c:v>7717.56</c:v>
                </c:pt>
                <c:pt idx="3">
                  <c:v>3501.1</c:v>
                </c:pt>
                <c:pt idx="4">
                  <c:v>791.59199999999998</c:v>
                </c:pt>
                <c:pt idx="5">
                  <c:v>2920.88</c:v>
                </c:pt>
                <c:pt idx="6">
                  <c:v>21101.37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34973568"/>
        <c:axId val="334983552"/>
      </c:barChart>
      <c:catAx>
        <c:axId val="33497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334983552"/>
        <c:crosses val="autoZero"/>
        <c:auto val="1"/>
        <c:lblAlgn val="ctr"/>
        <c:lblOffset val="100"/>
        <c:noMultiLvlLbl val="0"/>
      </c:catAx>
      <c:valAx>
        <c:axId val="33498355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3349735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1238020750762552"/>
          <c:y val="0.17663489432242294"/>
          <c:w val="0.47436962879640082"/>
          <c:h val="6.74799570508236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00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1.2885194906192281E-3"/>
          <c:y val="0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984507229953531E-3"/>
          <c:y val="7.1906390187282371E-2"/>
          <c:w val="0.9675850891410045"/>
          <c:h val="0.82035612454917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'Decadal GDP Growth'!$D$4</c:f>
              <c:strCache>
                <c:ptCount val="1"/>
                <c:pt idx="0">
                  <c:v>GDP Decadal Growth (%)</c:v>
                </c:pt>
              </c:strCache>
            </c:strRef>
          </c:tx>
          <c:spPr>
            <a:solidFill>
              <a:srgbClr val="409DAD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'Decadal GDP Growth'!$C$5:$C$8</c:f>
              <c:strCache>
                <c:ptCount val="4"/>
                <c:pt idx="0">
                  <c:v>1950-1980</c:v>
                </c:pt>
                <c:pt idx="1">
                  <c:v>1980-1990</c:v>
                </c:pt>
                <c:pt idx="2">
                  <c:v>1990-2000</c:v>
                </c:pt>
                <c:pt idx="3">
                  <c:v>2000-2010</c:v>
                </c:pt>
              </c:strCache>
            </c:strRef>
          </c:cat>
          <c:val>
            <c:numRef>
              <c:f>'Decadal GDP Growth'!$D$5:$D$8</c:f>
              <c:numCache>
                <c:formatCode>0.0%</c:formatCode>
                <c:ptCount val="4"/>
                <c:pt idx="0">
                  <c:v>3.6000000000000011E-2</c:v>
                </c:pt>
                <c:pt idx="1">
                  <c:v>5.4000000000000034E-2</c:v>
                </c:pt>
                <c:pt idx="2">
                  <c:v>5.7000000000000023E-2</c:v>
                </c:pt>
                <c:pt idx="3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335004800"/>
        <c:axId val="335006336"/>
      </c:barChart>
      <c:catAx>
        <c:axId val="33500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335006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0063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335004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00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Sheet1!$B$3:$B$10</c:f>
              <c:strCache>
                <c:ptCount val="8"/>
                <c:pt idx="0">
                  <c:v>FY01</c:v>
                </c:pt>
                <c:pt idx="1">
                  <c:v>FY03</c:v>
                </c:pt>
                <c:pt idx="2">
                  <c:v>FY05</c:v>
                </c:pt>
                <c:pt idx="3">
                  <c:v>FY07</c:v>
                </c:pt>
                <c:pt idx="4">
                  <c:v>FY09</c:v>
                </c:pt>
                <c:pt idx="5">
                  <c:v>FY11</c:v>
                </c:pt>
                <c:pt idx="6">
                  <c:v>FY13</c:v>
                </c:pt>
                <c:pt idx="7">
                  <c:v>FY15</c:v>
                </c:pt>
              </c:strCache>
            </c:strRef>
          </c:cat>
          <c:val>
            <c:numRef>
              <c:f>Sheet1!$C$3:$C$10</c:f>
              <c:numCache>
                <c:formatCode>0.0%</c:formatCode>
                <c:ptCount val="8"/>
                <c:pt idx="0">
                  <c:v>4.2999999999999997E-2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9.6000000000000002E-2</c:v>
                </c:pt>
                <c:pt idx="4">
                  <c:v>6.8000000000000005E-2</c:v>
                </c:pt>
                <c:pt idx="5">
                  <c:v>9.2999999999999999E-2</c:v>
                </c:pt>
                <c:pt idx="6">
                  <c:v>0.05</c:v>
                </c:pt>
                <c:pt idx="7">
                  <c:v>7.4999999999999997E-2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4426112"/>
        <c:axId val="334427648"/>
      </c:barChart>
      <c:catAx>
        <c:axId val="33442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427648"/>
        <c:crosses val="autoZero"/>
        <c:auto val="1"/>
        <c:lblAlgn val="ctr"/>
        <c:lblOffset val="100"/>
        <c:noMultiLvlLbl val="0"/>
      </c:catAx>
      <c:valAx>
        <c:axId val="3344276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3442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37485087091386E-2"/>
          <c:y val="0.19570209973753291"/>
          <c:w val="0.6003562812387202"/>
          <c:h val="0.602072178477690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'HHs in different income bracket'!$B$4</c:f>
              <c:strCache>
                <c:ptCount val="1"/>
                <c:pt idx="0">
                  <c:v>Deprived</c:v>
                </c:pt>
              </c:strCache>
            </c:strRef>
          </c:tx>
          <c:spPr>
            <a:solidFill>
              <a:srgbClr val="0C2D83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5%</a:t>
                    </a:r>
                    <a:endParaRPr 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1%</a:t>
                    </a:r>
                    <a:endParaRPr 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4%</a:t>
                    </a:r>
                    <a:endParaRPr lang="en-US" sz="1000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'HHs in different income bracket'!$C$3:$E$3</c:f>
              <c:strCache>
                <c:ptCount val="3"/>
                <c:pt idx="0">
                  <c:v>2006</c:v>
                </c:pt>
                <c:pt idx="1">
                  <c:v>2010</c:v>
                </c:pt>
                <c:pt idx="2">
                  <c:v>2020 F</c:v>
                </c:pt>
              </c:strCache>
            </c:strRef>
          </c:cat>
          <c:val>
            <c:numRef>
              <c:f>'HHs in different income bracket'!$C$4:$E$4</c:f>
              <c:numCache>
                <c:formatCode>General</c:formatCode>
                <c:ptCount val="3"/>
                <c:pt idx="0">
                  <c:v>65</c:v>
                </c:pt>
                <c:pt idx="1">
                  <c:v>51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'HHs in different income bracket'!$B$5</c:f>
              <c:strCache>
                <c:ptCount val="1"/>
                <c:pt idx="0">
                  <c:v>Consuming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dLbl>
              <c:idx val="0"/>
              <c:layout>
                <c:manualLayout>
                  <c:x val="2.4966822967353811E-3"/>
                  <c:y val="1.2578612199405008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Arial" pitchFamily="34" charset="0"/>
                        <a:cs typeface="Arial" pitchFamily="34" charset="0"/>
                      </a:rPr>
                      <a:t>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37578027465833E-3"/>
                  <c:y val="3.354296586508002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Arial" pitchFamily="34" charset="0"/>
                        <a:cs typeface="Arial" pitchFamily="34" charset="0"/>
                      </a:rPr>
                      <a:t>47</a:t>
                    </a:r>
                    <a:r>
                      <a:rPr lang="en-US" sz="1000" b="1" dirty="0">
                        <a:latin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642926656639841E-2"/>
                  <c:y val="2.681027193903104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'HHs in different income bracket'!$C$3:$E$3</c:f>
              <c:strCache>
                <c:ptCount val="3"/>
                <c:pt idx="0">
                  <c:v>2006</c:v>
                </c:pt>
                <c:pt idx="1">
                  <c:v>2010</c:v>
                </c:pt>
                <c:pt idx="2">
                  <c:v>2020 F</c:v>
                </c:pt>
              </c:strCache>
            </c:strRef>
          </c:cat>
          <c:val>
            <c:numRef>
              <c:f>'HHs in different income bracket'!$C$5:$E$5</c:f>
              <c:numCache>
                <c:formatCode>General</c:formatCode>
                <c:ptCount val="3"/>
                <c:pt idx="0">
                  <c:v>34</c:v>
                </c:pt>
                <c:pt idx="1">
                  <c:v>47</c:v>
                </c:pt>
                <c:pt idx="2">
                  <c:v>60</c:v>
                </c:pt>
              </c:numCache>
            </c:numRef>
          </c:val>
        </c:ser>
        <c:ser>
          <c:idx val="2"/>
          <c:order val="2"/>
          <c:tx>
            <c:strRef>
              <c:f>'HHs in different income bracket'!$B$6</c:f>
              <c:strCache>
                <c:ptCount val="1"/>
                <c:pt idx="0">
                  <c:v>Elite</c:v>
                </c:pt>
              </c:strCache>
            </c:strRef>
          </c:tx>
          <c:spPr>
            <a:solidFill>
              <a:srgbClr val="BFCCE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dirty="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'HHs in different income bracket'!$C$3:$E$3</c:f>
              <c:strCache>
                <c:ptCount val="3"/>
                <c:pt idx="0">
                  <c:v>2006</c:v>
                </c:pt>
                <c:pt idx="1">
                  <c:v>2010</c:v>
                </c:pt>
                <c:pt idx="2">
                  <c:v>2020 F</c:v>
                </c:pt>
              </c:strCache>
            </c:strRef>
          </c:cat>
          <c:val>
            <c:numRef>
              <c:f>'HHs in different income bracket'!$C$6:$E$6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103104"/>
        <c:axId val="335104640"/>
      </c:barChart>
      <c:catAx>
        <c:axId val="33510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5104640"/>
        <c:crosses val="autoZero"/>
        <c:auto val="1"/>
        <c:lblAlgn val="ctr"/>
        <c:lblOffset val="100"/>
        <c:noMultiLvlLbl val="0"/>
      </c:catAx>
      <c:valAx>
        <c:axId val="3351046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35103104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742376521115348"/>
          <c:y val="0.14703299250275154"/>
          <c:w val="0.40257623478883331"/>
          <c:h val="0.17465205015534671"/>
        </c:manualLayout>
      </c:layout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Univers 45 Light" pitchFamily="2" charset="0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265389988834912E-2"/>
          <c:y val="0.13181829519117558"/>
          <c:w val="0.93693285555341665"/>
          <c:h val="0.6599222383386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'Domestic Demand as % of GDP'!$C$4</c:f>
              <c:strCache>
                <c:ptCount val="1"/>
                <c:pt idx="0">
                  <c:v>Domestic Demand(as % of GDP)</c:v>
                </c:pt>
              </c:strCache>
            </c:strRef>
          </c:tx>
          <c:spPr>
            <a:solidFill>
              <a:srgbClr val="409DAD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'Domestic Demand as % of GDP'!$D$3:$H$3</c:f>
              <c:strCache>
                <c:ptCount val="5"/>
                <c:pt idx="0">
                  <c:v>Brazil</c:v>
                </c:pt>
                <c:pt idx="1">
                  <c:v>China</c:v>
                </c:pt>
                <c:pt idx="2">
                  <c:v>India</c:v>
                </c:pt>
                <c:pt idx="3">
                  <c:v>Russia</c:v>
                </c:pt>
                <c:pt idx="4">
                  <c:v>South Africa</c:v>
                </c:pt>
              </c:strCache>
            </c:strRef>
          </c:cat>
          <c:val>
            <c:numRef>
              <c:f>'Domestic Demand as % of GDP'!$D$4:$H$4</c:f>
              <c:numCache>
                <c:formatCode>0.00%</c:formatCode>
                <c:ptCount val="5"/>
                <c:pt idx="0">
                  <c:v>1.0269999999999795</c:v>
                </c:pt>
                <c:pt idx="1">
                  <c:v>0.97200000000000064</c:v>
                </c:pt>
                <c:pt idx="2">
                  <c:v>0.998</c:v>
                </c:pt>
                <c:pt idx="3">
                  <c:v>0.93200000000000005</c:v>
                </c:pt>
                <c:pt idx="4">
                  <c:v>1.0720000000000001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335058048"/>
        <c:axId val="335059584"/>
      </c:barChart>
      <c:catAx>
        <c:axId val="33505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>
                <a:solidFill>
                  <a:srgbClr val="000000"/>
                </a:solidFill>
              </a:defRPr>
            </a:pPr>
            <a:endParaRPr lang="en-US"/>
          </a:p>
        </c:txPr>
        <c:crossAx val="335059584"/>
        <c:crosses val="autoZero"/>
        <c:auto val="1"/>
        <c:lblAlgn val="ctr"/>
        <c:lblOffset val="100"/>
        <c:noMultiLvlLbl val="0"/>
      </c:catAx>
      <c:valAx>
        <c:axId val="33505958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335058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09448818897639E-2"/>
          <c:y val="0.21690017196127095"/>
          <c:w val="0.72541912260969565"/>
          <c:h val="0.5570078740157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8099C6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3.0303030303030312E-3"/>
                  <c:y val="-2.9761904761904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Sheet1!$B$5:$B$9</c:f>
              <c:strCache>
                <c:ptCount val="5"/>
                <c:pt idx="0">
                  <c:v>Brazil</c:v>
                </c:pt>
                <c:pt idx="1">
                  <c:v>China</c:v>
                </c:pt>
                <c:pt idx="2">
                  <c:v>India</c:v>
                </c:pt>
                <c:pt idx="3">
                  <c:v>Russia</c:v>
                </c:pt>
                <c:pt idx="4">
                  <c:v>South Africa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0.64900000000002389</c:v>
                </c:pt>
                <c:pt idx="1">
                  <c:v>0.67500000000002724</c:v>
                </c:pt>
                <c:pt idx="2">
                  <c:v>0.61100000000000065</c:v>
                </c:pt>
                <c:pt idx="3">
                  <c:v>0.69399999999999995</c:v>
                </c:pt>
                <c:pt idx="4">
                  <c:v>0.62600000000001665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2060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0606060606060623E-3"/>
                  <c:y val="-2.9761904761904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0909090909091547E-3"/>
                  <c:y val="-2.9761904761904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121212121212118E-2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21212121212118E-2"/>
                  <c:y val="-2.9761904761904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12121212121211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Sheet1!$B$5:$B$9</c:f>
              <c:strCache>
                <c:ptCount val="5"/>
                <c:pt idx="0">
                  <c:v>Brazil</c:v>
                </c:pt>
                <c:pt idx="1">
                  <c:v>China</c:v>
                </c:pt>
                <c:pt idx="2">
                  <c:v>India</c:v>
                </c:pt>
                <c:pt idx="3">
                  <c:v>Russia</c:v>
                </c:pt>
                <c:pt idx="4">
                  <c:v>South Africa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>
                  <c:v>0.67500000000002724</c:v>
                </c:pt>
                <c:pt idx="1">
                  <c:v>0.72400000000000064</c:v>
                </c:pt>
                <c:pt idx="2">
                  <c:v>0.64500000000002378</c:v>
                </c:pt>
                <c:pt idx="3">
                  <c:v>0.72200000000000064</c:v>
                </c:pt>
                <c:pt idx="4">
                  <c:v>0.65200000000002423</c:v>
                </c:pt>
              </c:numCache>
            </c:numRef>
          </c:val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3.0303030303030312E-3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7619047619047589E-2"/>
                </c:manualLayout>
              </c:layout>
              <c:tx>
                <c:rich>
                  <a:bodyPr/>
                  <a:lstStyle/>
                  <a:p>
                    <a:r>
                      <a:rPr lang="en-US" sz="800" b="0" dirty="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en-US" sz="800" b="1" dirty="0" smtClean="0">
                        <a:latin typeface="Arial" pitchFamily="34" charset="0"/>
                        <a:cs typeface="Arial" pitchFamily="34" charset="0"/>
                      </a:rPr>
                      <a:t>8%</a:t>
                    </a:r>
                    <a:endParaRPr lang="en-US" sz="8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0606060606060623E-3"/>
                  <c:y val="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909090909091547E-3"/>
                  <c:y val="-5.3571428571428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Sheet1!$B$5:$B$9</c:f>
              <c:strCache>
                <c:ptCount val="5"/>
                <c:pt idx="0">
                  <c:v>Brazil</c:v>
                </c:pt>
                <c:pt idx="1">
                  <c:v>China</c:v>
                </c:pt>
                <c:pt idx="2">
                  <c:v>India</c:v>
                </c:pt>
                <c:pt idx="3">
                  <c:v>Russia</c:v>
                </c:pt>
                <c:pt idx="4">
                  <c:v>South Africa</c:v>
                </c:pt>
              </c:strCache>
            </c:strRef>
          </c:cat>
          <c:val>
            <c:numRef>
              <c:f>Sheet1!$E$5:$E$9</c:f>
              <c:numCache>
                <c:formatCode>0.0%</c:formatCode>
                <c:ptCount val="5"/>
                <c:pt idx="0">
                  <c:v>0.62800000000001865</c:v>
                </c:pt>
                <c:pt idx="1">
                  <c:v>0.61000000000000065</c:v>
                </c:pt>
                <c:pt idx="2">
                  <c:v>0.67600000000002725</c:v>
                </c:pt>
                <c:pt idx="3">
                  <c:v>0.60000000000000064</c:v>
                </c:pt>
                <c:pt idx="4">
                  <c:v>0.68799999999999994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35255424"/>
        <c:axId val="335256960"/>
      </c:barChart>
      <c:catAx>
        <c:axId val="33525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5256960"/>
        <c:crosses val="autoZero"/>
        <c:auto val="1"/>
        <c:lblAlgn val="ctr"/>
        <c:lblOffset val="100"/>
        <c:noMultiLvlLbl val="0"/>
      </c:catAx>
      <c:valAx>
        <c:axId val="3352569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3352554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84138650168728857"/>
          <c:y val="0.35000000000000031"/>
          <c:w val="0.14294105736783874"/>
          <c:h val="0.394752684323567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>
              <a:latin typeface="Univers 45 Light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6350" cap="flat" cmpd="sng" algn="ctr">
      <a:noFill/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44341670269586"/>
          <c:y val="0.11843572650763864"/>
          <c:w val="0.76497246496434201"/>
          <c:h val="0.6036928127346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'GI density'!$C$5</c:f>
              <c:strCache>
                <c:ptCount val="1"/>
                <c:pt idx="0">
                  <c:v>Insurance penetration</c:v>
                </c:pt>
              </c:strCache>
            </c:strRef>
          </c:tx>
          <c:spPr>
            <a:solidFill>
              <a:srgbClr val="409DAD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7.0796460176991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35496590491511E-17"/>
                  <c:y val="6.686332350049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179941002949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'GI density'!$D$4:$J$4</c:f>
              <c:strCache>
                <c:ptCount val="7"/>
                <c:pt idx="0">
                  <c:v>India</c:v>
                </c:pt>
                <c:pt idx="1">
                  <c:v>USA</c:v>
                </c:pt>
                <c:pt idx="2">
                  <c:v>Singapore</c:v>
                </c:pt>
                <c:pt idx="3">
                  <c:v>South Korea</c:v>
                </c:pt>
                <c:pt idx="4">
                  <c:v>Japan</c:v>
                </c:pt>
                <c:pt idx="5">
                  <c:v>UK</c:v>
                </c:pt>
                <c:pt idx="6">
                  <c:v>Hong Kong</c:v>
                </c:pt>
              </c:strCache>
            </c:strRef>
          </c:cat>
          <c:val>
            <c:numRef>
              <c:f>'GI density'!$D$5:$J$5</c:f>
              <c:numCache>
                <c:formatCode>0.0%</c:formatCode>
                <c:ptCount val="7"/>
                <c:pt idx="0">
                  <c:v>8.0000000000000227E-3</c:v>
                </c:pt>
                <c:pt idx="1">
                  <c:v>4.3000000000000003E-2</c:v>
                </c:pt>
                <c:pt idx="2">
                  <c:v>1.6000000000000021E-2</c:v>
                </c:pt>
                <c:pt idx="3">
                  <c:v>4.3999999999999997E-2</c:v>
                </c:pt>
                <c:pt idx="4">
                  <c:v>2.3E-2</c:v>
                </c:pt>
                <c:pt idx="5">
                  <c:v>2.8000000000000001E-2</c:v>
                </c:pt>
                <c:pt idx="6">
                  <c:v>1.4999999999999998E-2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34226560"/>
        <c:axId val="334228096"/>
      </c:barChart>
      <c:lineChart>
        <c:grouping val="standard"/>
        <c:varyColors val="0"/>
        <c:ser>
          <c:idx val="1"/>
          <c:order val="1"/>
          <c:tx>
            <c:strRef>
              <c:f>'GI density'!$C$6</c:f>
              <c:strCache>
                <c:ptCount val="1"/>
                <c:pt idx="0">
                  <c:v>Insurance density</c:v>
                </c:pt>
              </c:strCache>
            </c:strRef>
          </c:tx>
          <c:spPr>
            <a:ln w="12700">
              <a:solidFill>
                <a:srgbClr val="007C92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007C92"/>
              </a:solidFill>
              <a:ln>
                <a:solidFill>
                  <a:srgbClr val="007C92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8840820854131997E-2"/>
                  <c:y val="-5.506391347099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714919578480416E-2"/>
                  <c:y val="-6.293018682399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496394897393271E-2"/>
                  <c:y val="-3.9331366764995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714919578480416E-2"/>
                  <c:y val="3.9331366764995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277870216306252E-2"/>
                  <c:y val="9.04621435594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667553879708733E-2"/>
                  <c:y val="-1.9665683382497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714919578480416E-2"/>
                  <c:y val="6.293018682399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'GI density'!$D$4:$J$4</c:f>
              <c:strCache>
                <c:ptCount val="7"/>
                <c:pt idx="0">
                  <c:v>India</c:v>
                </c:pt>
                <c:pt idx="1">
                  <c:v>USA</c:v>
                </c:pt>
                <c:pt idx="2">
                  <c:v>Singapore</c:v>
                </c:pt>
                <c:pt idx="3">
                  <c:v>South Korea</c:v>
                </c:pt>
                <c:pt idx="4">
                  <c:v>Japan</c:v>
                </c:pt>
                <c:pt idx="5">
                  <c:v>UK</c:v>
                </c:pt>
                <c:pt idx="6">
                  <c:v>Hong Kong</c:v>
                </c:pt>
              </c:strCache>
            </c:strRef>
          </c:cat>
          <c:val>
            <c:numRef>
              <c:f>'GI density'!$D$6:$J$6</c:f>
              <c:numCache>
                <c:formatCode>_(* #,##0_);_(* \(#,##0\);_(* "-"??_);_(@_)</c:formatCode>
                <c:ptCount val="7"/>
                <c:pt idx="0">
                  <c:v>11</c:v>
                </c:pt>
                <c:pt idx="1">
                  <c:v>2296</c:v>
                </c:pt>
                <c:pt idx="2">
                  <c:v>863</c:v>
                </c:pt>
                <c:pt idx="3">
                  <c:v>1079</c:v>
                </c:pt>
                <c:pt idx="4">
                  <c:v>861</c:v>
                </c:pt>
                <c:pt idx="5">
                  <c:v>1087</c:v>
                </c:pt>
                <c:pt idx="6">
                  <c:v>557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244480"/>
        <c:axId val="334242560"/>
      </c:lineChart>
      <c:catAx>
        <c:axId val="33422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334228096"/>
        <c:crosses val="autoZero"/>
        <c:auto val="1"/>
        <c:lblAlgn val="ctr"/>
        <c:lblOffset val="100"/>
        <c:noMultiLvlLbl val="0"/>
      </c:catAx>
      <c:valAx>
        <c:axId val="334228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IN"/>
                  <a:t>Insurance Penetration</a:t>
                </a:r>
              </a:p>
            </c:rich>
          </c:tx>
          <c:layout>
            <c:manualLayout>
              <c:xMode val="edge"/>
              <c:yMode val="edge"/>
              <c:x val="5.747551106860393E-3"/>
              <c:y val="0.290144395667358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334226560"/>
        <c:crosses val="autoZero"/>
        <c:crossBetween val="between"/>
      </c:valAx>
      <c:valAx>
        <c:axId val="334242560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b="0">
                    <a:solidFill>
                      <a:srgbClr val="000000"/>
                    </a:solidFill>
                  </a:defRPr>
                </a:pPr>
                <a:r>
                  <a:rPr lang="en-IN" dirty="0"/>
                  <a:t>Insurance </a:t>
                </a:r>
                <a:r>
                  <a:rPr lang="en-IN" dirty="0" smtClean="0"/>
                  <a:t>Density  (USD)</a:t>
                </a:r>
                <a:endParaRPr lang="en-IN" dirty="0"/>
              </a:p>
            </c:rich>
          </c:tx>
          <c:layout>
            <c:manualLayout>
              <c:xMode val="edge"/>
              <c:yMode val="edge"/>
              <c:x val="0.94953939935742349"/>
              <c:y val="0.31623045205160039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334244480"/>
        <c:crosses val="max"/>
        <c:crossBetween val="between"/>
      </c:valAx>
      <c:catAx>
        <c:axId val="334244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424256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9774394319272894E-2"/>
          <c:y val="0.89084517287491105"/>
          <c:w val="0.59237924553266508"/>
          <c:h val="5.838973668114494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Non-life</a:t>
            </a:r>
            <a:r>
              <a:rPr lang="en-US" sz="1100" baseline="0" dirty="0" smtClean="0"/>
              <a:t> </a:t>
            </a:r>
            <a:r>
              <a:rPr lang="en-US" sz="1100" dirty="0"/>
              <a:t>Insurance </a:t>
            </a:r>
          </a:p>
        </c:rich>
      </c:tx>
      <c:layout>
        <c:manualLayout>
          <c:xMode val="edge"/>
          <c:yMode val="edge"/>
          <c:x val="3.1937338830894979E-4"/>
          <c:y val="1.388880493476346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'General In Size and Graph (2)'!$W$1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409D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'General In Size and Graph (2)'!$O$2:$O$5</c:f>
              <c:strCache>
                <c:ptCount val="4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</c:strCache>
            </c:strRef>
          </c:cat>
          <c:val>
            <c:numRef>
              <c:f>'General In Size and Graph (2)'!$W$2:$W$5</c:f>
              <c:numCache>
                <c:formatCode>0.00</c:formatCode>
                <c:ptCount val="4"/>
                <c:pt idx="0">
                  <c:v>7.892539464702315</c:v>
                </c:pt>
                <c:pt idx="1">
                  <c:v>9.6866195564450805</c:v>
                </c:pt>
                <c:pt idx="2">
                  <c:v>11.514415773377321</c:v>
                </c:pt>
                <c:pt idx="3">
                  <c:v>12.923582744748979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4256384"/>
        <c:axId val="334288000"/>
      </c:barChart>
      <c:catAx>
        <c:axId val="33425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4288000"/>
        <c:crosses val="autoZero"/>
        <c:auto val="1"/>
        <c:lblAlgn val="ctr"/>
        <c:lblOffset val="100"/>
        <c:noMultiLvlLbl val="0"/>
      </c:catAx>
      <c:valAx>
        <c:axId val="33428800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USD Bn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one"/>
        <c:crossAx val="334256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0.12732</cdr:x>
      <cdr:y>0.30833</cdr:y>
    </cdr:from>
    <cdr:to>
      <cdr:x>0.84954</cdr:x>
      <cdr:y>0.72917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523876" y="704850"/>
          <a:ext cx="2971800" cy="962025"/>
        </a:xfrm>
        <a:prstGeom xmlns:a="http://schemas.openxmlformats.org/drawingml/2006/main" prst="straightConnector1">
          <a:avLst/>
        </a:prstGeom>
        <a:ln xmlns:a="http://schemas.openxmlformats.org/drawingml/2006/main" w="25400" cmpd="dbl">
          <a:solidFill>
            <a:schemeClr val="tx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0.03649</cdr:y>
    </cdr:from>
    <cdr:to>
      <cdr:x>0.98182</cdr:x>
      <cdr:y>0.15093</cdr:y>
    </cdr:to>
    <cdr:sp macro="" textlink="">
      <cdr:nvSpPr>
        <cdr:cNvPr id="2" name="Text Box 1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3416"/>
          <a:ext cx="411480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fontAlgn="base">
            <a:spcBef>
              <a:spcPct val="50000"/>
            </a:spcBef>
            <a:spcAft>
              <a:spcPct val="0"/>
            </a:spcAft>
          </a:pPr>
          <a:r>
            <a: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% of households in different income brackets (real income)</a:t>
          </a:r>
          <a:endParaRPr lang="en-US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0.48148</cdr:x>
      <cdr:y>0.37931</cdr:y>
    </cdr:from>
    <cdr:to>
      <cdr:x>0.57408</cdr:x>
      <cdr:y>0.48275</cdr:y>
    </cdr:to>
    <cdr:sp macro="" textlink="">
      <cdr:nvSpPr>
        <cdr:cNvPr id="6" name="Rounded Rectangle 5"/>
        <cdr:cNvSpPr/>
      </cdr:nvSpPr>
      <cdr:spPr bwMode="gray">
        <a:xfrm xmlns:a="http://schemas.openxmlformats.org/drawingml/2006/main" rot="5400000">
          <a:off x="2057418" y="761982"/>
          <a:ext cx="228582" cy="381018"/>
        </a:xfrm>
        <a:prstGeom xmlns:a="http://schemas.openxmlformats.org/drawingml/2006/main" prst="roundRect">
          <a:avLst>
            <a:gd name="adj" fmla="val 26588"/>
          </a:avLst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9E3039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54000" tIns="54000" rIns="54000" bIns="54000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  <a:cs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  <a:cs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  <a:cs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  <a:cs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  <a:cs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  <a:cs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  <a:cs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  <a:cs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  <a:cs typeface="Arial"/>
            </a:defRPr>
          </a:lvl9pPr>
        </a:lstStyle>
        <a:p xmlns:a="http://schemas.openxmlformats.org/drawingml/2006/main">
          <a:pPr algn="ctr"/>
          <a:endParaRPr lang="en-GB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0.48148</cdr:x>
      <cdr:y>0.37931</cdr:y>
    </cdr:from>
    <cdr:to>
      <cdr:x>0.57408</cdr:x>
      <cdr:y>0.48275</cdr:y>
    </cdr:to>
    <cdr:sp macro="" textlink="">
      <cdr:nvSpPr>
        <cdr:cNvPr id="11" name="Rounded Rectangle 5"/>
        <cdr:cNvSpPr/>
      </cdr:nvSpPr>
      <cdr:spPr bwMode="gray">
        <a:xfrm xmlns:a="http://schemas.openxmlformats.org/drawingml/2006/main" rot="5400000">
          <a:off x="2057418" y="761982"/>
          <a:ext cx="228582" cy="381018"/>
        </a:xfrm>
        <a:prstGeom xmlns:a="http://schemas.openxmlformats.org/drawingml/2006/main" prst="roundRect">
          <a:avLst>
            <a:gd name="adj" fmla="val 26588"/>
          </a:avLst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9E3039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54000" tIns="54000" rIns="54000" bIns="54000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  <a:cs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  <a:cs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  <a:cs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  <a:cs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  <a:cs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  <a:cs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  <a:cs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  <a:cs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  <a:cs typeface="Arial"/>
            </a:defRPr>
          </a:lvl9pPr>
        </a:lstStyle>
        <a:p xmlns:a="http://schemas.openxmlformats.org/drawingml/2006/main">
          <a:pPr algn="ctr"/>
          <a:endParaRPr lang="en-GB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0.07407</cdr:x>
      <cdr:y>0.27586</cdr:y>
    </cdr:from>
    <cdr:to>
      <cdr:x>0.16667</cdr:x>
      <cdr:y>0.3793</cdr:y>
    </cdr:to>
    <cdr:sp macro="" textlink="">
      <cdr:nvSpPr>
        <cdr:cNvPr id="12" name="Rounded Rectangle 11"/>
        <cdr:cNvSpPr/>
      </cdr:nvSpPr>
      <cdr:spPr bwMode="gray">
        <a:xfrm xmlns:a="http://schemas.openxmlformats.org/drawingml/2006/main" rot="5400000">
          <a:off x="381018" y="533382"/>
          <a:ext cx="228582" cy="381018"/>
        </a:xfrm>
        <a:prstGeom xmlns:a="http://schemas.openxmlformats.org/drawingml/2006/main" prst="roundRect">
          <a:avLst>
            <a:gd name="adj" fmla="val 26588"/>
          </a:avLst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9E3039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54000" tIns="54000" rIns="54000" bIns="54000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  <a:cs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  <a:cs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  <a:cs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  <a:cs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  <a:cs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  <a:cs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  <a:cs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  <a:cs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  <a:cs typeface="Arial"/>
            </a:defRPr>
          </a:lvl9pPr>
        </a:lstStyle>
        <a:p xmlns:a="http://schemas.openxmlformats.org/drawingml/2006/main">
          <a:pPr algn="ctr"/>
          <a:endParaRPr lang="en-GB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0.27013</cdr:x>
      <cdr:y>0.31035</cdr:y>
    </cdr:from>
    <cdr:to>
      <cdr:x>0.36273</cdr:x>
      <cdr:y>0.41379</cdr:y>
    </cdr:to>
    <cdr:sp macro="" textlink="">
      <cdr:nvSpPr>
        <cdr:cNvPr id="13" name="Rounded Rectangle 12"/>
        <cdr:cNvSpPr/>
      </cdr:nvSpPr>
      <cdr:spPr bwMode="gray">
        <a:xfrm xmlns:a="http://schemas.openxmlformats.org/drawingml/2006/main" rot="5400000">
          <a:off x="1211866" y="606048"/>
          <a:ext cx="228582" cy="388087"/>
        </a:xfrm>
        <a:prstGeom xmlns:a="http://schemas.openxmlformats.org/drawingml/2006/main" prst="roundRect">
          <a:avLst>
            <a:gd name="adj" fmla="val 26588"/>
          </a:avLst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9E3039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54000" tIns="54000" rIns="54000" bIns="54000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GB" dirty="0">
            <a:solidFill>
              <a:srgbClr val="FFFFFF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0.67319</cdr:x>
      <cdr:y>0.20195</cdr:y>
    </cdr:to>
    <cdr:sp macro="" textlink="">
      <cdr:nvSpPr>
        <cdr:cNvPr id="2" name="Text Box 1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2821339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fontAlgn="base">
            <a:spcBef>
              <a:spcPct val="50000"/>
            </a:spcBef>
            <a:spcAft>
              <a:spcPct val="0"/>
            </a:spcAft>
          </a:pPr>
          <a:r>
            <a: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Working age population as % of total population </a:t>
          </a:r>
          <a:endParaRPr lang="en-US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0.34545</cdr:x>
      <cdr:y>0.13793</cdr:y>
    </cdr:from>
    <cdr:to>
      <cdr:x>0.49091</cdr:x>
      <cdr:y>0.7931</cdr:y>
    </cdr:to>
    <cdr:sp macro="" textlink="">
      <cdr:nvSpPr>
        <cdr:cNvPr id="6" name="Rounded Rectangle 5"/>
        <cdr:cNvSpPr/>
      </cdr:nvSpPr>
      <cdr:spPr bwMode="gray">
        <a:xfrm xmlns:a="http://schemas.openxmlformats.org/drawingml/2006/main" rot="5400000">
          <a:off x="1028697" y="723900"/>
          <a:ext cx="1447804" cy="609600"/>
        </a:xfrm>
        <a:prstGeom xmlns:a="http://schemas.openxmlformats.org/drawingml/2006/main" prst="roundRect">
          <a:avLst>
            <a:gd name="adj" fmla="val 26588"/>
          </a:avLst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9E3039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54000" tIns="54000" rIns="54000" bIns="54000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  <a:cs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  <a:cs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  <a:cs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  <a:cs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  <a:cs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  <a:cs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  <a:cs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  <a:cs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  <a:cs typeface="Arial"/>
            </a:defRPr>
          </a:lvl9pPr>
        </a:lstStyle>
        <a:p xmlns:a="http://schemas.openxmlformats.org/drawingml/2006/main">
          <a:pPr algn="ctr"/>
          <a:endParaRPr lang="en-GB" dirty="0">
            <a:solidFill>
              <a:srgbClr val="FFFFFF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0.1436</cdr:x>
      <cdr:y>0.09697</cdr:y>
    </cdr:from>
    <cdr:to>
      <cdr:x>0.84063</cdr:x>
      <cdr:y>0.38485</cdr:y>
    </cdr:to>
    <cdr:sp macro="" textlink="">
      <cdr:nvSpPr>
        <cdr:cNvPr id="6" name="Straight Arrow Connector 5"/>
        <cdr:cNvSpPr/>
      </cdr:nvSpPr>
      <cdr:spPr>
        <a:xfrm xmlns:a="http://schemas.openxmlformats.org/drawingml/2006/main" flipV="1">
          <a:off x="781027" y="304788"/>
          <a:ext cx="3790989" cy="90487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409DAD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0.38889</cdr:x>
      <cdr:y>0.16667</cdr:y>
    </cdr:from>
    <cdr:to>
      <cdr:x>0.56392</cdr:x>
      <cdr:y>0.32425</cdr:y>
    </cdr:to>
    <cdr:sp macro="" textlink="">
      <cdr:nvSpPr>
        <cdr:cNvPr id="3" name="Oval 2"/>
        <cdr:cNvSpPr/>
      </cdr:nvSpPr>
      <cdr:spPr>
        <a:xfrm xmlns:a="http://schemas.openxmlformats.org/drawingml/2006/main">
          <a:off x="1600199" y="380999"/>
          <a:ext cx="720219" cy="360237"/>
        </a:xfrm>
        <a:prstGeom xmlns:a="http://schemas.openxmlformats.org/drawingml/2006/main" prst="ellipse">
          <a:avLst/>
        </a:prstGeom>
        <a:solidFill xmlns:a="http://schemas.openxmlformats.org/drawingml/2006/main">
          <a:srgbClr val="409DAD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800" b="1">
              <a:latin typeface="Arial" pitchFamily="34" charset="0"/>
              <a:cs typeface="Arial" pitchFamily="34" charset="0"/>
            </a:rPr>
            <a:t>CAGR: 18%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885E408-9C0F-4CB1-8BF9-E23F8769126B}" type="datetimeFigureOut">
              <a:rPr lang="en-GB" altLang="en-US"/>
              <a:pPr>
                <a:defRPr/>
              </a:pPr>
              <a:t>04/02/2016</a:t>
            </a:fld>
            <a:endParaRPr lang="en-GB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845F04C-3FDD-44BB-A6FE-743E166151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1388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372ADD0-86D1-4E7F-BEBB-AB84F5021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462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C6D0AD-0160-4EAC-BC2B-0B5166C3DEA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13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3726F-21A8-411B-B725-2B17E1E401C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61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8848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357326-C5D5-4E1B-BFA4-8BEA8CBA6630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29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D148E-29A3-4ABE-8B7C-60939101D1E8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821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636588"/>
            <a:ext cx="4237037" cy="31765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025900"/>
            <a:ext cx="5586413" cy="3811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3" tIns="42106" rIns="84213" bIns="42106"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E6A284-8C51-4529-8C2C-14F9B69BCEE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217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6515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2ADD0-86D1-4E7F-BEBB-AB84F5021E8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11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27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051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3726F-21A8-411B-B725-2B17E1E401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8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3726F-21A8-411B-B725-2B17E1E401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63B6-B293-4D60-ADA0-25170DC615B6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41F4A-1F72-4F4E-89BC-96239350E5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86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DC7-F8C0-48B4-9ECA-CEE3D25D8D08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42B21-F441-4940-986A-6C54BA457F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45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44DC-4C03-4FF0-8656-56C3E9A2860B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8CC48-3FFA-4636-BF1C-242ADAB62E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578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4775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B5A6-A686-4D7F-8036-E1879D22C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3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14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98438"/>
            <a:ext cx="8229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4775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4775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38613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38613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AD9D1-4E0F-4424-9D5B-C84D90FE6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42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4775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04775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850BD-D0F2-4076-B3A5-EF90249C2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19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44008" y="1268760"/>
            <a:ext cx="4176464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323527" y="1268414"/>
            <a:ext cx="4176465" cy="237648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323527" y="3789364"/>
            <a:ext cx="4176465" cy="237648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43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83F8-14DF-40D9-8908-E3BFBE623343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F9F2D-3A17-40FD-92E6-F1BFF7F131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1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E309-0266-424A-BA2A-086DB6440B95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A0935-C76D-4533-8460-054F6E0237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3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4D1E-0C78-40A0-AFCC-4C7079BC509F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82109-CDEB-4E46-900B-DE462B4DFD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6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0477-78C3-431A-A867-878D13D47585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DC04F-E2D3-4A0D-A270-FE40A7B892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6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D44F-42D2-472C-80F0-D533A2594367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7EF29-05F8-4E0A-91AF-EE8898815F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93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CB39-39E8-4C52-AEBA-F3E4CB0F4296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46EC0-EEBE-4936-B2AE-34DB2412AA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5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41EA-D453-4DB4-A096-D59DFBEB3BF2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FBF00-A27D-45DB-A5B9-F55E53AA76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97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B0E8-5B8E-45A2-845E-29BF0DBA03C2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703F-0182-449D-86CD-71FE1289E4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94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F5B2-3D5B-46F7-B4B3-AC2994C15685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602E00-BD0C-4D14-9760-4AAF02DC76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93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  <p:sldLayoutId id="2147484079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Microsoft_Excel_97-2003_Worksheet1.xls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w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chart" Target="../charts/chart3.xml"/><Relationship Id="rId4" Type="http://schemas.openxmlformats.org/officeDocument/2006/relationships/tags" Target="../tags/tag4.xml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tags" Target="../tags/tag8.xml"/><Relationship Id="rId7" Type="http://schemas.openxmlformats.org/officeDocument/2006/relationships/chart" Target="../charts/char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chart" Target="../charts/chart4.xml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1950" y="1885072"/>
            <a:ext cx="8229600" cy="1160584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Non-Life Insurance in India: Landscape and Opportunity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45588" y="3602038"/>
            <a:ext cx="7469944" cy="1655762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GB" altLang="en-US" dirty="0" smtClean="0"/>
              <a:t>January, 2016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>
                <a:solidFill>
                  <a:schemeClr val="accent1"/>
                </a:solidFill>
              </a:rPr>
              <a:t>Shrirang V Samant</a:t>
            </a:r>
          </a:p>
          <a:p>
            <a:pPr eaLnBrk="1" hangingPunct="1"/>
            <a:r>
              <a:rPr lang="en-GB" altLang="en-US" dirty="0" smtClean="0">
                <a:solidFill>
                  <a:schemeClr val="accent1"/>
                </a:solidFill>
              </a:rPr>
              <a:t>Country  Head  &amp; Chief Representative – India</a:t>
            </a:r>
          </a:p>
          <a:p>
            <a:pPr eaLnBrk="1" hangingPunct="1"/>
            <a:r>
              <a:rPr lang="en-GB" altLang="en-US" dirty="0" smtClean="0">
                <a:solidFill>
                  <a:schemeClr val="accent1"/>
                </a:solidFill>
              </a:rPr>
              <a:t>Travelers Insurance Companies</a:t>
            </a:r>
            <a:endParaRPr lang="en-GB" altLang="en-US" dirty="0">
              <a:solidFill>
                <a:schemeClr val="accent1"/>
              </a:solidFill>
            </a:endParaRPr>
          </a:p>
          <a:p>
            <a:r>
              <a:rPr lang="en-US" sz="1300" dirty="0">
                <a:solidFill>
                  <a:srgbClr val="FF0000"/>
                </a:solidFill>
              </a:rPr>
              <a:t>DISCLAIMER: The opinions and views expressed in this presentation are those of the author and do not necessarily reflect the position of </a:t>
            </a:r>
            <a:r>
              <a:rPr lang="en-US" sz="1300" dirty="0" smtClean="0">
                <a:solidFill>
                  <a:srgbClr val="FF0000"/>
                </a:solidFill>
              </a:rPr>
              <a:t>Travelers Insurance Companies</a:t>
            </a:r>
            <a:endParaRPr lang="en-GB" altLang="en-US" sz="1300" dirty="0" smtClean="0">
              <a:solidFill>
                <a:srgbClr val="FF0000"/>
              </a:solidFill>
            </a:endParaRPr>
          </a:p>
        </p:txBody>
      </p:sp>
      <p:sp>
        <p:nvSpPr>
          <p:cNvPr id="21509" name="Text Placeholder 10"/>
          <p:cNvSpPr txBox="1">
            <a:spLocks/>
          </p:cNvSpPr>
          <p:nvPr/>
        </p:nvSpPr>
        <p:spPr bwMode="auto">
          <a:xfrm>
            <a:off x="4151313" y="6473825"/>
            <a:ext cx="21510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FontTx/>
              <a:buNone/>
            </a:pPr>
            <a:endParaRPr lang="en-US" altLang="en-US" sz="1100">
              <a:solidFill>
                <a:srgbClr val="5B677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7" name="Content Placeholder 1"/>
          <p:cNvGraphicFramePr>
            <a:graphicFrameLocks noGrp="1"/>
          </p:cNvGraphicFramePr>
          <p:nvPr>
            <p:ph sz="quarter" idx="1"/>
          </p:nvPr>
        </p:nvGraphicFramePr>
        <p:xfrm>
          <a:off x="496888" y="1047750"/>
          <a:ext cx="395922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r:id="rId5" imgW="4139543" imgH="2286198" progId="Excel.Chart.8">
                  <p:embed/>
                </p:oleObj>
              </mc:Choice>
              <mc:Fallback>
                <p:oleObj r:id="rId5" imgW="4139543" imgH="2286198" progId="Excel.Chart.8">
                  <p:embed/>
                  <p:pic>
                    <p:nvPicPr>
                      <p:cNvPr id="0" name="Content Placeholder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1047750"/>
                        <a:ext cx="395922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Content Placeholder 2"/>
          <p:cNvGraphicFramePr>
            <a:graphicFrameLocks noGrp="1"/>
          </p:cNvGraphicFramePr>
          <p:nvPr>
            <p:ph sz="quarter" idx="2"/>
          </p:nvPr>
        </p:nvGraphicFramePr>
        <p:xfrm>
          <a:off x="4687888" y="1047750"/>
          <a:ext cx="395922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7" r:id="rId8" imgW="4139543" imgH="2286198" progId="Excel.Chart.8">
                  <p:embed/>
                </p:oleObj>
              </mc:Choice>
              <mc:Fallback>
                <p:oleObj r:id="rId8" imgW="4139543" imgH="2286198" progId="Excel.Chart.8">
                  <p:embed/>
                  <p:pic>
                    <p:nvPicPr>
                      <p:cNvPr id="0" name="Content Placeholder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1047750"/>
                        <a:ext cx="395922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Content Placeholder 9"/>
          <p:cNvGraphicFramePr>
            <a:graphicFrameLocks noGrp="1"/>
          </p:cNvGraphicFramePr>
          <p:nvPr>
            <p:ph sz="quarter" idx="3"/>
          </p:nvPr>
        </p:nvGraphicFramePr>
        <p:xfrm>
          <a:off x="982663" y="3386138"/>
          <a:ext cx="29876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8" r:id="rId11" imgW="4139543" imgH="3029975" progId="Excel.Chart.8">
                  <p:embed/>
                </p:oleObj>
              </mc:Choice>
              <mc:Fallback>
                <p:oleObj r:id="rId11" imgW="4139543" imgH="3029975" progId="Excel.Chart.8">
                  <p:embed/>
                  <p:pic>
                    <p:nvPicPr>
                      <p:cNvPr id="0" name="Content Placeholder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3386138"/>
                        <a:ext cx="298767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3386138"/>
            <a:ext cx="4133850" cy="2187575"/>
          </a:xfrm>
        </p:spPr>
        <p:txBody>
          <a:bodyPr>
            <a:normAutofit lnSpcReduction="10000"/>
          </a:bodyPr>
          <a:lstStyle/>
          <a:p>
            <a:r>
              <a:rPr lang="en-US" altLang="en-US" sz="1100" smtClean="0"/>
              <a:t>Premiums continue to grow and  profitability is improving</a:t>
            </a:r>
          </a:p>
          <a:p>
            <a:endParaRPr lang="en-US" altLang="en-US" sz="1100" smtClean="0"/>
          </a:p>
          <a:p>
            <a:r>
              <a:rPr lang="en-US" altLang="en-US" sz="1100" smtClean="0"/>
              <a:t>All lines except third-party auto have been de-tariffed</a:t>
            </a:r>
          </a:p>
          <a:p>
            <a:pPr lvl="1"/>
            <a:r>
              <a:rPr lang="en-US" altLang="en-US" sz="1100" smtClean="0"/>
              <a:t>In third-party auto, rate increase need recognised by regulator and ~40% increase made during last 2 years</a:t>
            </a:r>
          </a:p>
          <a:p>
            <a:endParaRPr lang="en-US" altLang="en-US" sz="1100" smtClean="0"/>
          </a:p>
          <a:p>
            <a:r>
              <a:rPr lang="en-US" altLang="en-US" sz="1100" smtClean="0"/>
              <a:t>Growth to continue in excess of economic  growth due to low penetration and expected demographic dividend</a:t>
            </a:r>
          </a:p>
          <a:p>
            <a:endParaRPr lang="en-GB" altLang="en-US" sz="1100" smtClean="0"/>
          </a:p>
          <a:p>
            <a:r>
              <a:rPr lang="en-GB" altLang="en-US" sz="1100" smtClean="0"/>
              <a:t>Many key global players have already entered the market</a:t>
            </a:r>
            <a:endParaRPr lang="en-US" altLang="en-US" sz="1100" smtClean="0"/>
          </a:p>
          <a:p>
            <a:endParaRPr lang="en-GB" altLang="en-US" sz="1100" smtClean="0"/>
          </a:p>
        </p:txBody>
      </p:sp>
      <p:sp>
        <p:nvSpPr>
          <p:cNvPr id="3687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91300" y="6518275"/>
            <a:ext cx="2133600" cy="25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2743BBD4-FF15-4527-8E10-A98288E31DF0}" type="slidenum">
              <a:rPr lang="en-US" altLang="en-US">
                <a:solidFill>
                  <a:srgbClr val="5B6770"/>
                </a:solidFill>
              </a:rPr>
              <a:pPr>
                <a:buFontTx/>
                <a:buNone/>
              </a:pPr>
              <a:t>10</a:t>
            </a:fld>
            <a:endParaRPr lang="en-US" altLang="en-US" dirty="0">
              <a:solidFill>
                <a:srgbClr val="5B677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16200000" flipH="1">
            <a:off x="1516856" y="4737895"/>
            <a:ext cx="225425" cy="197961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Right Brace 11"/>
          <p:cNvSpPr/>
          <p:nvPr/>
        </p:nvSpPr>
        <p:spPr>
          <a:xfrm rot="16200000" flipH="1">
            <a:off x="2959894" y="5360194"/>
            <a:ext cx="223837" cy="727075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Right Brace 12"/>
          <p:cNvSpPr/>
          <p:nvPr/>
        </p:nvSpPr>
        <p:spPr>
          <a:xfrm rot="16200000" flipH="1">
            <a:off x="3816350" y="5313363"/>
            <a:ext cx="225425" cy="841375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6263" y="5846763"/>
            <a:ext cx="3773487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700" dirty="0">
                <a:solidFill>
                  <a:schemeClr val="tx2">
                    <a:lumMod val="75000"/>
                  </a:schemeClr>
                </a:solidFill>
              </a:rPr>
              <a:t> Initial Liberalisation  		            </a:t>
            </a:r>
            <a:r>
              <a:rPr lang="en-GB" sz="700" dirty="0" err="1">
                <a:solidFill>
                  <a:schemeClr val="tx2">
                    <a:lumMod val="75000"/>
                  </a:schemeClr>
                </a:solidFill>
              </a:rPr>
              <a:t>Detarification</a:t>
            </a:r>
            <a:r>
              <a:rPr lang="en-GB" sz="700" dirty="0">
                <a:solidFill>
                  <a:schemeClr val="tx2">
                    <a:lumMod val="75000"/>
                  </a:schemeClr>
                </a:solidFill>
              </a:rPr>
              <a:t>         Partial Recovery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51992"/>
              </p:ext>
            </p:extLst>
          </p:nvPr>
        </p:nvGraphicFramePr>
        <p:xfrm>
          <a:off x="4922838" y="5461000"/>
          <a:ext cx="3582987" cy="82296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796130"/>
                <a:gridCol w="2786857"/>
              </a:tblGrid>
              <a:tr h="216544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N. America</a:t>
                      </a:r>
                      <a:endParaRPr lang="en-GB" sz="900" dirty="0"/>
                    </a:p>
                  </a:txBody>
                  <a:tcPr marL="91454" marR="91454" anchor="ctr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AIG, Liberty, Fairfax, CIGNA</a:t>
                      </a:r>
                    </a:p>
                  </a:txBody>
                  <a:tcPr marL="91454" marR="91454" anchor="ctr"/>
                </a:tc>
              </a:tr>
              <a:tr h="216544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Europe</a:t>
                      </a:r>
                      <a:endParaRPr lang="en-GB" sz="900" dirty="0"/>
                    </a:p>
                  </a:txBody>
                  <a:tcPr marL="91454" marR="91454" anchor="ctr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Allianz, AXA, Munich, </a:t>
                      </a:r>
                      <a:r>
                        <a:rPr lang="en-GB" sz="900" dirty="0" err="1" smtClean="0"/>
                        <a:t>Generali</a:t>
                      </a:r>
                      <a:r>
                        <a:rPr lang="en-GB" sz="900" dirty="0" smtClean="0"/>
                        <a:t>, RSA (now divested), HDI, BUPA</a:t>
                      </a:r>
                    </a:p>
                  </a:txBody>
                  <a:tcPr marL="91454" marR="91454" anchor="ctr"/>
                </a:tc>
              </a:tr>
              <a:tr h="216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Asia-pacific</a:t>
                      </a:r>
                      <a:endParaRPr lang="en-GB" sz="900" dirty="0"/>
                    </a:p>
                  </a:txBody>
                  <a:tcPr marL="91454" marR="9145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Mitsui, </a:t>
                      </a:r>
                      <a:r>
                        <a:rPr lang="en-GB" sz="900" dirty="0" err="1" smtClean="0"/>
                        <a:t>Tokio</a:t>
                      </a:r>
                      <a:r>
                        <a:rPr lang="en-GB" sz="900" dirty="0" smtClean="0"/>
                        <a:t> Marine, </a:t>
                      </a:r>
                      <a:r>
                        <a:rPr lang="en-GB" sz="900" dirty="0" err="1" smtClean="0"/>
                        <a:t>Sompo</a:t>
                      </a:r>
                      <a:r>
                        <a:rPr lang="en-GB" sz="900" dirty="0" smtClean="0"/>
                        <a:t>, IAG, QBE</a:t>
                      </a:r>
                    </a:p>
                  </a:txBody>
                  <a:tcPr marL="91454" marR="91454" anchor="ctr"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1016000" y="1404938"/>
            <a:ext cx="3149600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1" name="TextBox 6"/>
          <p:cNvSpPr txBox="1">
            <a:spLocks noChangeArrowheads="1"/>
          </p:cNvSpPr>
          <p:nvPr/>
        </p:nvSpPr>
        <p:spPr bwMode="auto">
          <a:xfrm>
            <a:off x="3054350" y="3181350"/>
            <a:ext cx="15446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i="1">
                <a:solidFill>
                  <a:srgbClr val="5B6770"/>
                </a:solidFill>
              </a:rPr>
              <a:t>Source: IRDA Annual Reports</a:t>
            </a:r>
          </a:p>
        </p:txBody>
      </p:sp>
      <p:sp>
        <p:nvSpPr>
          <p:cNvPr id="36892" name="TextBox 16"/>
          <p:cNvSpPr txBox="1">
            <a:spLocks noChangeArrowheads="1"/>
          </p:cNvSpPr>
          <p:nvPr/>
        </p:nvSpPr>
        <p:spPr bwMode="auto">
          <a:xfrm>
            <a:off x="7237413" y="3205163"/>
            <a:ext cx="15446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i="1">
                <a:solidFill>
                  <a:srgbClr val="5B6770"/>
                </a:solidFill>
              </a:rPr>
              <a:t>Source: IRDA Annual Reports</a:t>
            </a:r>
          </a:p>
        </p:txBody>
      </p:sp>
      <p:sp>
        <p:nvSpPr>
          <p:cNvPr id="36893" name="TextBox 17"/>
          <p:cNvSpPr txBox="1">
            <a:spLocks noChangeArrowheads="1"/>
          </p:cNvSpPr>
          <p:nvPr/>
        </p:nvSpPr>
        <p:spPr bwMode="auto">
          <a:xfrm>
            <a:off x="2173288" y="6280150"/>
            <a:ext cx="24876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i="1">
                <a:solidFill>
                  <a:srgbClr val="5B6770"/>
                </a:solidFill>
              </a:rPr>
              <a:t>Source: FICCI-Mckinsey GI Industry vision report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1400" b="1" i="1" kern="0" dirty="0" smtClean="0">
                <a:solidFill>
                  <a:srgbClr val="FF9966"/>
                </a:solidFill>
                <a:latin typeface="Arial" charset="0"/>
              </a:rPr>
              <a:t>Non-Life Insurance Industry Overview</a:t>
            </a:r>
            <a:r>
              <a:rPr lang="en-US" sz="1400" b="1" i="1" kern="0" dirty="0">
                <a:solidFill>
                  <a:srgbClr val="FF9966"/>
                </a:solidFill>
                <a:latin typeface="Arial" charset="0"/>
              </a:rPr>
              <a:t/>
            </a:r>
            <a:br>
              <a:rPr lang="en-US" sz="1400" b="1" i="1" kern="0" dirty="0">
                <a:solidFill>
                  <a:srgbClr val="FF9966"/>
                </a:solidFill>
                <a:latin typeface="Arial" charset="0"/>
              </a:rPr>
            </a:br>
            <a:r>
              <a:rPr lang="en-US" sz="2000" kern="0" dirty="0" smtClean="0">
                <a:solidFill>
                  <a:srgbClr val="5B6770"/>
                </a:solidFill>
                <a:latin typeface="Arial (Body)"/>
              </a:rPr>
              <a:t>Market Size, Profitability and ROE</a:t>
            </a:r>
            <a:endParaRPr lang="en-US" sz="2000" kern="0" dirty="0">
              <a:solidFill>
                <a:srgbClr val="5B6770"/>
              </a:solidFill>
              <a:latin typeface="Arial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3" name="Object 10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157163" y="1089025"/>
          <a:ext cx="86502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r:id="rId5" imgW="8650974" imgH="3810330" progId="Excel.Chart.8">
                  <p:embed/>
                </p:oleObj>
              </mc:Choice>
              <mc:Fallback>
                <p:oleObj r:id="rId5" imgW="8650974" imgH="3810330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089025"/>
                        <a:ext cx="8650287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8B6C028E-2E99-439B-B634-0479ACC0A0D9}" type="slidenum">
              <a:rPr lang="en-US" altLang="en-US">
                <a:solidFill>
                  <a:srgbClr val="5B6770"/>
                </a:solidFill>
              </a:rPr>
              <a:pPr>
                <a:buFontTx/>
                <a:buNone/>
              </a:pPr>
              <a:t>11</a:t>
            </a:fld>
            <a:endParaRPr lang="en-US" altLang="en-US">
              <a:solidFill>
                <a:srgbClr val="5B6770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07963" y="5803900"/>
            <a:ext cx="84645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500"/>
              <a:t>Double digit growth in all lines of business resulting in significant GWP accretion over time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333625" y="6215063"/>
            <a:ext cx="32289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800" i="1" dirty="0">
                <a:solidFill>
                  <a:srgbClr val="FF0000"/>
                </a:solidFill>
                <a:latin typeface="+mn-lt"/>
              </a:rPr>
              <a:t>Source: *IRDA segment-wise figures March 2012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800" i="1" dirty="0">
                <a:solidFill>
                  <a:srgbClr val="FF0000"/>
                </a:solidFill>
                <a:latin typeface="+mn-lt"/>
              </a:rPr>
              <a:t>            </a:t>
            </a:r>
            <a:r>
              <a:rPr lang="en-GB" sz="800" i="1" dirty="0" smtClean="0">
                <a:solidFill>
                  <a:srgbClr val="FF0000"/>
                </a:solidFill>
                <a:latin typeface="+mn-lt"/>
              </a:rPr>
              <a:t>** Average of Market Estimates</a:t>
            </a:r>
            <a:endParaRPr lang="en-GB" sz="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562600" y="6248400"/>
            <a:ext cx="297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i="1" dirty="0">
                <a:solidFill>
                  <a:schemeClr val="tx2"/>
                </a:solidFill>
              </a:rPr>
              <a:t>Note:     Fiscal year runs from 4/1 to 3/31.  </a:t>
            </a:r>
          </a:p>
          <a:p>
            <a:pPr eaLnBrk="1" hangingPunct="1">
              <a:defRPr/>
            </a:pPr>
            <a:r>
              <a:rPr lang="en-US" sz="800" i="1" dirty="0">
                <a:solidFill>
                  <a:schemeClr val="tx2"/>
                </a:solidFill>
              </a:rPr>
              <a:t>             Exchange rate: 60 INR = 1 USD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4300" y="3211513"/>
            <a:ext cx="1052513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000" b="1" dirty="0">
                <a:solidFill>
                  <a:schemeClr val="tx1"/>
                </a:solidFill>
              </a:rPr>
              <a:t>INR 583 </a:t>
            </a:r>
            <a:r>
              <a:rPr lang="en-GB" sz="1000" b="1" dirty="0" err="1">
                <a:solidFill>
                  <a:schemeClr val="tx1"/>
                </a:solidFill>
              </a:rPr>
              <a:t>bn</a:t>
            </a:r>
            <a:endParaRPr lang="en-GB" sz="10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sz="1000" b="1" dirty="0">
                <a:solidFill>
                  <a:schemeClr val="tx1"/>
                </a:solidFill>
              </a:rPr>
              <a:t>USD 9.7 </a:t>
            </a:r>
            <a:r>
              <a:rPr lang="en-GB" sz="1000" b="1" dirty="0" err="1">
                <a:solidFill>
                  <a:schemeClr val="tx1"/>
                </a:solidFill>
              </a:rPr>
              <a:t>bn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0088" y="2555875"/>
            <a:ext cx="1050925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000" b="1" dirty="0">
                <a:solidFill>
                  <a:schemeClr val="tx1"/>
                </a:solidFill>
              </a:rPr>
              <a:t>INR 986 </a:t>
            </a:r>
            <a:r>
              <a:rPr lang="en-GB" sz="1000" b="1" dirty="0" err="1">
                <a:solidFill>
                  <a:schemeClr val="tx1"/>
                </a:solidFill>
              </a:rPr>
              <a:t>bn</a:t>
            </a:r>
            <a:endParaRPr lang="en-GB" sz="10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sz="1000" b="1" dirty="0">
                <a:solidFill>
                  <a:schemeClr val="tx1"/>
                </a:solidFill>
              </a:rPr>
              <a:t>USD 16.4 </a:t>
            </a:r>
            <a:r>
              <a:rPr lang="en-GB" sz="1000" b="1" dirty="0" err="1">
                <a:solidFill>
                  <a:schemeClr val="tx1"/>
                </a:solidFill>
              </a:rPr>
              <a:t>bn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91113" y="1074738"/>
            <a:ext cx="1052512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000" b="1" dirty="0">
                <a:solidFill>
                  <a:schemeClr val="tx1"/>
                </a:solidFill>
              </a:rPr>
              <a:t>INR 2004 </a:t>
            </a:r>
            <a:r>
              <a:rPr lang="en-GB" sz="1000" b="1" dirty="0" err="1">
                <a:solidFill>
                  <a:schemeClr val="tx1"/>
                </a:solidFill>
              </a:rPr>
              <a:t>bn</a:t>
            </a:r>
            <a:endParaRPr lang="en-GB" sz="10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sz="1000" b="1" dirty="0">
                <a:solidFill>
                  <a:schemeClr val="tx1"/>
                </a:solidFill>
              </a:rPr>
              <a:t>USD 33.4 </a:t>
            </a:r>
            <a:r>
              <a:rPr lang="en-GB" sz="1000" b="1" dirty="0" err="1">
                <a:solidFill>
                  <a:schemeClr val="tx1"/>
                </a:solidFill>
              </a:rPr>
              <a:t>bn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39947" name="TextBox 3"/>
          <p:cNvSpPr txBox="1">
            <a:spLocks noChangeArrowheads="1"/>
          </p:cNvSpPr>
          <p:nvPr/>
        </p:nvSpPr>
        <p:spPr bwMode="auto">
          <a:xfrm>
            <a:off x="595313" y="4851400"/>
            <a:ext cx="79390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000" dirty="0"/>
              <a:t>Market size projected by estimating LOB wise growth in line with recent trends duly adjusted for some foreseeable market  factors </a:t>
            </a:r>
            <a:r>
              <a:rPr lang="en-GB" altLang="en-US" sz="1000" dirty="0" smtClean="0"/>
              <a:t>such as growing </a:t>
            </a:r>
            <a:r>
              <a:rPr lang="en-GB" altLang="en-US" sz="1000" dirty="0"/>
              <a:t>customer awareness; Increased penetration;  Regulatory Initiatives; Pricing corrections in some lines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000" dirty="0" smtClean="0"/>
              <a:t>Unforeseen </a:t>
            </a:r>
            <a:r>
              <a:rPr lang="en-GB" altLang="en-US" sz="1000" dirty="0"/>
              <a:t>disruptive events such as regulatory actions , additional govt. initiatives for health and agriculture etc. not taken into account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1400" b="1" i="1" kern="0" dirty="0" smtClean="0">
                <a:solidFill>
                  <a:srgbClr val="FF9966"/>
                </a:solidFill>
                <a:latin typeface="Arial" charset="0"/>
              </a:rPr>
              <a:t>Non-Life Insurance Industry Overview</a:t>
            </a:r>
            <a:r>
              <a:rPr lang="en-US" sz="1400" b="1" i="1" kern="0" dirty="0">
                <a:solidFill>
                  <a:srgbClr val="FF9966"/>
                </a:solidFill>
                <a:latin typeface="Arial" charset="0"/>
              </a:rPr>
              <a:t/>
            </a:r>
            <a:br>
              <a:rPr lang="en-US" sz="1400" b="1" i="1" kern="0" dirty="0">
                <a:solidFill>
                  <a:srgbClr val="FF9966"/>
                </a:solidFill>
                <a:latin typeface="Arial" charset="0"/>
              </a:rPr>
            </a:br>
            <a:r>
              <a:rPr lang="en-US" sz="2000" kern="0" dirty="0" smtClean="0">
                <a:solidFill>
                  <a:srgbClr val="5B6770"/>
                </a:solidFill>
                <a:latin typeface="Arial (Body)"/>
              </a:rPr>
              <a:t>Growth Trends over years by Line of Business</a:t>
            </a:r>
            <a:endParaRPr lang="en-US" sz="2000" kern="0" dirty="0">
              <a:solidFill>
                <a:srgbClr val="5B6770"/>
              </a:solidFill>
              <a:latin typeface="Arial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8670" y="6710210"/>
            <a:ext cx="2057400" cy="1145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DF7051F3-235E-42F9-BE39-35D7BACD49D0}" type="slidenum">
              <a:rPr lang="en-US" altLang="en-US">
                <a:solidFill>
                  <a:srgbClr val="5B6770"/>
                </a:solidFill>
              </a:rPr>
              <a:pPr>
                <a:buFontTx/>
                <a:buNone/>
              </a:pPr>
              <a:t>12</a:t>
            </a:fld>
            <a:endParaRPr lang="en-US" altLang="en-US">
              <a:solidFill>
                <a:srgbClr val="5B677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092200"/>
          <a:ext cx="8991599" cy="56134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992"/>
                <a:gridCol w="3542746"/>
                <a:gridCol w="2311258"/>
                <a:gridCol w="1786603"/>
              </a:tblGrid>
              <a:tr h="4571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Product Segments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Key Products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Target Segments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Segment Size and Market Share (FY14)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43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Motor</a:t>
                      </a:r>
                      <a:endParaRPr lang="en-US" sz="1200" b="1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Own Damage (OD)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Third Party Damage</a:t>
                      </a:r>
                      <a:r>
                        <a:rPr lang="en-US" sz="1100" baseline="0" dirty="0" smtClean="0"/>
                        <a:t> (TP) – Mandatory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Comprehensive (Package of OD &amp; TP)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Private Car owners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Commercial Vehicles owners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Two-wheeler</a:t>
                      </a:r>
                      <a:r>
                        <a:rPr lang="en-US" sz="1100" baseline="0" dirty="0" smtClean="0"/>
                        <a:t> owners</a:t>
                      </a:r>
                      <a:endParaRPr lang="en-US" sz="1100" dirty="0" smtClean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USD 5.65 </a:t>
                      </a:r>
                      <a:r>
                        <a:rPr lang="en-US" sz="1100" dirty="0" err="1" smtClean="0"/>
                        <a:t>Bn</a:t>
                      </a:r>
                      <a:r>
                        <a:rPr lang="en-US" sz="1100" dirty="0" smtClean="0"/>
                        <a:t> (44%)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1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Accident &amp; Health</a:t>
                      </a:r>
                      <a:endParaRPr lang="en-US" sz="1200" b="1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Mediclaim (Indemnity based product to cover treatment costs)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Critical illness (fixed benefit product)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25000"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Hospital Cash (fixed benefit product)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25000"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Personal Accident (fixed Benefit based product), Travel insurance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marL="84407" marR="84407" marT="18282" marB="45706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Individual / Family (Retail)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Group (Corporate)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Government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marL="84407" marR="84407" marT="18282" marB="45706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USD 3.24 </a:t>
                      </a:r>
                      <a:r>
                        <a:rPr lang="en-US" sz="1100" dirty="0" err="1" smtClean="0"/>
                        <a:t>Bn</a:t>
                      </a:r>
                      <a:r>
                        <a:rPr lang="en-US" sz="1100" dirty="0" smtClean="0"/>
                        <a:t> (25%)</a:t>
                      </a:r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43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Fire</a:t>
                      </a:r>
                      <a:endParaRPr lang="en-US" sz="1200" b="1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Fire and Special Perils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Consequential Loss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Industrial All risks</a:t>
                      </a:r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Small and Medium scale enterprise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Large corporate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USD 1.23 </a:t>
                      </a:r>
                      <a:r>
                        <a:rPr lang="en-US" sz="1100" dirty="0" err="1" smtClean="0"/>
                        <a:t>Bn</a:t>
                      </a:r>
                      <a:r>
                        <a:rPr lang="en-US" sz="1100" dirty="0" smtClean="0"/>
                        <a:t> (10%)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19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Engineering</a:t>
                      </a:r>
                      <a:endParaRPr lang="en-US" sz="1200" b="1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Boiler</a:t>
                      </a:r>
                      <a:r>
                        <a:rPr lang="en-US" sz="1100" baseline="0" dirty="0" smtClean="0"/>
                        <a:t> and Pressure plants insurance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Electronic Equipment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Machinery Break-down (profit loss)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Erection/ Construction all risks</a:t>
                      </a:r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USD 0.41 </a:t>
                      </a:r>
                      <a:r>
                        <a:rPr lang="en-US" sz="1100" dirty="0" err="1" smtClean="0"/>
                        <a:t>Bn</a:t>
                      </a:r>
                      <a:r>
                        <a:rPr lang="en-US" sz="1100" dirty="0" smtClean="0"/>
                        <a:t> (3%)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6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Marine</a:t>
                      </a:r>
                      <a:endParaRPr lang="en-US" sz="1200" b="1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Marine Cargo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Marine Hull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USD 0.53 </a:t>
                      </a:r>
                      <a:r>
                        <a:rPr lang="en-US" sz="1100" dirty="0" err="1" smtClean="0"/>
                        <a:t>Bn</a:t>
                      </a:r>
                      <a:r>
                        <a:rPr lang="en-US" sz="1100" dirty="0" smtClean="0"/>
                        <a:t> (4%)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049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Miscellaneous</a:t>
                      </a:r>
                      <a:endParaRPr lang="en-US" sz="1200" b="1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Home (Structure and contents)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Individuals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USD 1.87 </a:t>
                      </a:r>
                      <a:r>
                        <a:rPr lang="en-US" sz="1100" dirty="0" err="1" smtClean="0"/>
                        <a:t>Bn</a:t>
                      </a:r>
                      <a:r>
                        <a:rPr lang="en-US" sz="1100" dirty="0" smtClean="0"/>
                        <a:t> (14%)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720">
                <a:tc v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Cattle,</a:t>
                      </a:r>
                      <a:r>
                        <a:rPr lang="en-US" sz="1100" baseline="0" dirty="0" smtClean="0"/>
                        <a:t> weather, tractor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Rural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 anchor="ctr"/>
                </a:tc>
              </a:tr>
              <a:tr h="594326">
                <a:tc v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Public liability (industrial &amp; non-industrial), product liability, workmen’s compensation, professional indemnity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Professionals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SME,</a:t>
                      </a:r>
                      <a:r>
                        <a:rPr lang="en-US" sz="1100" baseline="0" dirty="0" smtClean="0"/>
                        <a:t> corporate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 anchor="ctr"/>
                </a:tc>
              </a:tr>
              <a:tr h="370720">
                <a:tc v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Aviation, other customized products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SME, Large corporate</a:t>
                      </a:r>
                      <a:endParaRPr lang="en-US" sz="1100" dirty="0"/>
                    </a:p>
                  </a:txBody>
                  <a:tcPr marT="45706" marB="4570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1400" b="1" i="1" kern="0" dirty="0" smtClean="0">
                <a:solidFill>
                  <a:srgbClr val="FF9966"/>
                </a:solidFill>
                <a:latin typeface="Arial" charset="0"/>
              </a:rPr>
              <a:t>Non-Life Insurance Industry Overview</a:t>
            </a:r>
            <a:r>
              <a:rPr lang="en-US" sz="1400" b="1" i="1" kern="0" dirty="0">
                <a:solidFill>
                  <a:srgbClr val="FF9966"/>
                </a:solidFill>
                <a:latin typeface="Arial" charset="0"/>
              </a:rPr>
              <a:t/>
            </a:r>
            <a:br>
              <a:rPr lang="en-US" sz="1400" b="1" i="1" kern="0" dirty="0">
                <a:solidFill>
                  <a:srgbClr val="FF9966"/>
                </a:solidFill>
                <a:latin typeface="Arial" charset="0"/>
              </a:rPr>
            </a:br>
            <a:r>
              <a:rPr lang="en-US" sz="2000" kern="0" dirty="0" smtClean="0">
                <a:solidFill>
                  <a:srgbClr val="5B6770"/>
                </a:solidFill>
                <a:latin typeface="Arial (Body)"/>
              </a:rPr>
              <a:t>Motor Insurance is the single largest line of business in the market</a:t>
            </a:r>
            <a:endParaRPr lang="en-US" sz="2000" kern="0" dirty="0">
              <a:solidFill>
                <a:srgbClr val="5B6770"/>
              </a:solidFill>
              <a:latin typeface="Arial (Body)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38900" y="6646660"/>
            <a:ext cx="26288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</a:t>
            </a:r>
            <a:r>
              <a:rPr lang="en-GB" sz="8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IRDA Annual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FF02B9FF-FED8-4643-9053-F2D6898506B9}" type="slidenum">
              <a:rPr lang="en-US" altLang="en-US">
                <a:solidFill>
                  <a:srgbClr val="5B6770"/>
                </a:solidFill>
              </a:rPr>
              <a:pPr>
                <a:buFontTx/>
                <a:buNone/>
              </a:pPr>
              <a:t>13</a:t>
            </a:fld>
            <a:endParaRPr lang="en-US" altLang="en-US">
              <a:solidFill>
                <a:srgbClr val="5B6770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667000" y="1025525"/>
            <a:ext cx="5791200" cy="407988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hlink"/>
            </a:solidFill>
            <a:prstDash val="sysDash"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smtClean="0"/>
              <a:t>Small tied agents operating locally in retail markets (individual agents).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smtClean="0"/>
              <a:t>Companies (mid to large) with a tied agency license (corporate agencies).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667000" y="1503363"/>
            <a:ext cx="5791200" cy="407987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hlink"/>
            </a:solidFill>
            <a:prstDash val="sysDash"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smtClean="0"/>
              <a:t>Automobile dealerships operating as agents for insurance of vehicles sold though them (primarily new vehicles).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67000" y="1981200"/>
            <a:ext cx="5791200" cy="407988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hlink"/>
            </a:solidFill>
            <a:prstDash val="sysDash"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smtClean="0"/>
              <a:t>Large and small organisations primarily active in Commercial segment. Have significant say in insurance purchase decisions.</a:t>
            </a:r>
            <a:endParaRPr lang="en-US" altLang="en-US" sz="1200" smtClean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667000" y="2459038"/>
            <a:ext cx="5791200" cy="409575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hlink"/>
            </a:solidFill>
            <a:prstDash val="sysDash"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smtClean="0"/>
              <a:t>Active in managing corporate accounts and developing business either directly or through involvement of brokers.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667000" y="2936875"/>
            <a:ext cx="5791200" cy="409575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hlink"/>
            </a:solidFill>
            <a:prstDash val="sysDash"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smtClean="0"/>
              <a:t>Small but growing segment. Will become important as the young internet user starts acquiring more and more assets.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667000" y="3414713"/>
            <a:ext cx="5791200" cy="409575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hlink"/>
            </a:solidFill>
            <a:prstDash val="sysDash"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smtClean="0"/>
              <a:t>Significant play in Home Insurance through tie up with Home finance. Some involvement in Motor Insurance due to Car finance.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665163" y="1025525"/>
            <a:ext cx="1773237" cy="407988"/>
          </a:xfrm>
          <a:prstGeom prst="homePlate">
            <a:avLst>
              <a:gd name="adj" fmla="val 81252"/>
            </a:avLst>
          </a:prstGeom>
          <a:solidFill>
            <a:srgbClr val="FBFBFB"/>
          </a:solidFill>
          <a:ln w="19050" algn="ctr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Agents (OnlyTied)</a:t>
            </a: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665163" y="1503363"/>
            <a:ext cx="1773237" cy="407987"/>
          </a:xfrm>
          <a:prstGeom prst="homePlate">
            <a:avLst>
              <a:gd name="adj" fmla="val 81252"/>
            </a:avLst>
          </a:prstGeom>
          <a:solidFill>
            <a:srgbClr val="FBFBFB"/>
          </a:solidFill>
          <a:ln w="19050" algn="ctr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Auto Dealers</a:t>
            </a: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665163" y="1981200"/>
            <a:ext cx="1773237" cy="407988"/>
          </a:xfrm>
          <a:prstGeom prst="homePlate">
            <a:avLst>
              <a:gd name="adj" fmla="val 81252"/>
            </a:avLst>
          </a:prstGeom>
          <a:solidFill>
            <a:srgbClr val="FBFBFB"/>
          </a:solidFill>
          <a:ln w="19050" algn="ctr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Brokers</a:t>
            </a: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665163" y="2459038"/>
            <a:ext cx="1773237" cy="409575"/>
          </a:xfrm>
          <a:prstGeom prst="homePlate">
            <a:avLst>
              <a:gd name="adj" fmla="val 81237"/>
            </a:avLst>
          </a:prstGeom>
          <a:solidFill>
            <a:srgbClr val="FBFBFB"/>
          </a:solidFill>
          <a:ln w="19050" algn="ctr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Own Sales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(Field Force)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665163" y="2936875"/>
            <a:ext cx="1773237" cy="409575"/>
          </a:xfrm>
          <a:prstGeom prst="homePlate">
            <a:avLst>
              <a:gd name="adj" fmla="val 81237"/>
            </a:avLst>
          </a:prstGeom>
          <a:solidFill>
            <a:srgbClr val="FBFBFB"/>
          </a:solidFill>
          <a:ln w="19050" algn="ctr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Own Sales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(Direct-Online)</a:t>
            </a:r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665163" y="3414713"/>
            <a:ext cx="1773237" cy="409575"/>
          </a:xfrm>
          <a:prstGeom prst="homePlate">
            <a:avLst>
              <a:gd name="adj" fmla="val 81237"/>
            </a:avLst>
          </a:prstGeom>
          <a:solidFill>
            <a:srgbClr val="FBFBFB"/>
          </a:solidFill>
          <a:ln w="19050" algn="ctr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Bancassurance</a:t>
            </a:r>
          </a:p>
        </p:txBody>
      </p:sp>
      <p:graphicFrame>
        <p:nvGraphicFramePr>
          <p:cNvPr id="42001" name="Object 3"/>
          <p:cNvGraphicFramePr>
            <a:graphicFrameLocks noChangeAspect="1"/>
          </p:cNvGraphicFramePr>
          <p:nvPr/>
        </p:nvGraphicFramePr>
        <p:xfrm>
          <a:off x="519113" y="3824288"/>
          <a:ext cx="8024812" cy="299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Chart" r:id="rId3" imgW="7477092" imgH="3810112" progId="MSGraph.Chart.8">
                  <p:embed followColorScheme="full"/>
                </p:oleObj>
              </mc:Choice>
              <mc:Fallback>
                <p:oleObj name="Chart" r:id="rId3" imgW="7477092" imgH="381011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3824288"/>
                        <a:ext cx="8024812" cy="299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2" name="Text Box 4"/>
          <p:cNvSpPr txBox="1">
            <a:spLocks noChangeArrowheads="1"/>
          </p:cNvSpPr>
          <p:nvPr/>
        </p:nvSpPr>
        <p:spPr bwMode="auto">
          <a:xfrm>
            <a:off x="4114800" y="6643688"/>
            <a:ext cx="4343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i="1">
                <a:latin typeface="Verdana" panose="020B0604030504040204" pitchFamily="34" charset="0"/>
              </a:rPr>
              <a:t>Source: Boston Consulting Group - Indian General Insurance Market, May 2011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1400" b="1" i="1" kern="0" dirty="0" smtClean="0">
                <a:solidFill>
                  <a:srgbClr val="FF9966"/>
                </a:solidFill>
                <a:latin typeface="Arial" charset="0"/>
              </a:rPr>
              <a:t>Non-Life Insurance Industry Overview</a:t>
            </a:r>
            <a:r>
              <a:rPr lang="en-US" sz="1400" b="1" i="1" kern="0" dirty="0">
                <a:solidFill>
                  <a:srgbClr val="FF9966"/>
                </a:solidFill>
                <a:latin typeface="Arial" charset="0"/>
              </a:rPr>
              <a:t/>
            </a:r>
            <a:br>
              <a:rPr lang="en-US" sz="1400" b="1" i="1" kern="0" dirty="0">
                <a:solidFill>
                  <a:srgbClr val="FF9966"/>
                </a:solidFill>
                <a:latin typeface="Arial" charset="0"/>
              </a:rPr>
            </a:br>
            <a:r>
              <a:rPr lang="en-US" sz="2000" kern="0" dirty="0">
                <a:solidFill>
                  <a:srgbClr val="5B6770"/>
                </a:solidFill>
                <a:latin typeface="Arial (Body)"/>
              </a:rPr>
              <a:t>Existence of multiple distribution channels: Auto dealers  strong  in </a:t>
            </a:r>
            <a:r>
              <a:rPr lang="en-US" sz="2000" kern="0" dirty="0" smtClean="0">
                <a:solidFill>
                  <a:srgbClr val="5B6770"/>
                </a:solidFill>
                <a:latin typeface="Arial (Body)"/>
              </a:rPr>
              <a:t>motor; </a:t>
            </a:r>
            <a:r>
              <a:rPr lang="en-US" sz="2000" kern="0" dirty="0">
                <a:solidFill>
                  <a:srgbClr val="5B6770"/>
                </a:solidFill>
                <a:latin typeface="Arial (Body)"/>
              </a:rPr>
              <a:t>Brokers strong in </a:t>
            </a:r>
            <a:r>
              <a:rPr lang="en-US" sz="2000" kern="0" dirty="0" smtClean="0">
                <a:solidFill>
                  <a:srgbClr val="5B6770"/>
                </a:solidFill>
                <a:latin typeface="Arial (Body)"/>
              </a:rPr>
              <a:t>commercial; </a:t>
            </a:r>
            <a:r>
              <a:rPr lang="en-US" sz="2000" kern="0" dirty="0">
                <a:solidFill>
                  <a:srgbClr val="5B6770"/>
                </a:solidFill>
                <a:latin typeface="Arial (Body)"/>
              </a:rPr>
              <a:t>New trend towards DTC for personal </a:t>
            </a:r>
            <a:r>
              <a:rPr lang="en-US" sz="2000" kern="0" dirty="0" err="1">
                <a:solidFill>
                  <a:srgbClr val="5B6770"/>
                </a:solidFill>
                <a:latin typeface="Arial (Body)"/>
              </a:rPr>
              <a:t>Iines</a:t>
            </a:r>
            <a:r>
              <a:rPr lang="en-US" sz="2000" kern="0" dirty="0">
                <a:solidFill>
                  <a:srgbClr val="5B6770"/>
                </a:solidFill>
                <a:latin typeface="Arial (Body)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00050" y="723900"/>
            <a:ext cx="8420100" cy="590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4581" name="Text Placeholder 1"/>
          <p:cNvSpPr>
            <a:spLocks/>
          </p:cNvSpPr>
          <p:nvPr/>
        </p:nvSpPr>
        <p:spPr bwMode="auto">
          <a:xfrm>
            <a:off x="457200" y="2693963"/>
            <a:ext cx="8229600" cy="83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dirty="0" smtClean="0">
                <a:solidFill>
                  <a:srgbClr val="F50002"/>
                </a:solidFill>
              </a:rPr>
              <a:t>Political, Social and Demographic </a:t>
            </a:r>
            <a:r>
              <a:rPr lang="en-GB" altLang="en-US" sz="2400" dirty="0">
                <a:solidFill>
                  <a:srgbClr val="F50002"/>
                </a:solidFill>
              </a:rPr>
              <a:t>S</a:t>
            </a:r>
            <a:r>
              <a:rPr lang="en-GB" altLang="en-US" sz="2400" dirty="0" smtClean="0">
                <a:solidFill>
                  <a:srgbClr val="F50002"/>
                </a:solidFill>
              </a:rPr>
              <a:t>cenario</a:t>
            </a:r>
            <a:endParaRPr lang="en-GB" altLang="en-US" sz="2400" dirty="0">
              <a:solidFill>
                <a:srgbClr val="F50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36" y="198438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en-US" kern="1200" dirty="0">
                <a:solidFill>
                  <a:srgbClr val="4D4D4D"/>
                </a:solidFill>
                <a:ea typeface="+mn-ea"/>
                <a:cs typeface="+mn-cs"/>
              </a:rPr>
              <a:t>Country Context</a:t>
            </a:r>
            <a:br>
              <a:rPr lang="en-US" kern="1200" dirty="0">
                <a:solidFill>
                  <a:srgbClr val="4D4D4D"/>
                </a:solidFill>
                <a:ea typeface="+mn-ea"/>
                <a:cs typeface="+mn-cs"/>
              </a:rPr>
            </a:br>
            <a:endParaRPr lang="en-US" sz="1800" i="1" dirty="0"/>
          </a:p>
        </p:txBody>
      </p:sp>
      <p:sp>
        <p:nvSpPr>
          <p:cNvPr id="24" name="Rectangle 23"/>
          <p:cNvSpPr/>
          <p:nvPr/>
        </p:nvSpPr>
        <p:spPr>
          <a:xfrm>
            <a:off x="513745" y="1483389"/>
            <a:ext cx="8077200" cy="43623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n-GB" sz="1000" b="1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94145" y="2076708"/>
            <a:ext cx="48350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7" indent="-2857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Investment environment in India has significantly improved with recent political and policy changes</a:t>
            </a: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2437" indent="-2857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Compelling demographic trends remain with fast progression towards a highly digital future</a:t>
            </a: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2437" indent="-2857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Specific to insurance, the Foreign Direct Investment limit has been increased from 26% to 49%</a:t>
            </a:r>
          </a:p>
          <a:p>
            <a:pPr marL="452437" indent="-2857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India’s consumer base is rapidly moving towards a highly digitized experience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844275" y="1811936"/>
            <a:ext cx="2342408" cy="3649683"/>
          </a:xfrm>
          <a:prstGeom prst="homePlate">
            <a:avLst>
              <a:gd name="adj" fmla="val 26896"/>
            </a:avLst>
          </a:prstGeom>
          <a:solidFill>
            <a:srgbClr val="BA2B28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b="1" dirty="0" smtClean="0"/>
              <a:t>India overview</a:t>
            </a:r>
            <a:endParaRPr lang="en-GB" b="1" dirty="0"/>
          </a:p>
          <a:p>
            <a:pPr algn="ctr"/>
            <a:endParaRPr lang="en-GB" b="1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F9F2D-3A17-40FD-92E6-F1BFF7F131F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7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804012" y="2292824"/>
            <a:ext cx="3788447" cy="40806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72000" bIns="72000" rtlCol="0" anchor="ctr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29597" y="1077879"/>
            <a:ext cx="8072236" cy="87375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50000"/>
              </a:spcAft>
            </a:pP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3766" y="2183642"/>
            <a:ext cx="4087416" cy="41340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n-GB" sz="1000" b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36" y="198438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en-US" kern="1200" dirty="0">
                <a:solidFill>
                  <a:srgbClr val="4D4D4D"/>
                </a:solidFill>
                <a:ea typeface="+mn-ea"/>
                <a:cs typeface="+mn-cs"/>
              </a:rPr>
              <a:t>Country Context</a:t>
            </a:r>
            <a:br>
              <a:rPr lang="en-US" kern="1200" dirty="0">
                <a:solidFill>
                  <a:srgbClr val="4D4D4D"/>
                </a:solidFill>
                <a:ea typeface="+mn-ea"/>
                <a:cs typeface="+mn-cs"/>
              </a:rPr>
            </a:br>
            <a:r>
              <a:rPr lang="en-US" sz="1800" i="1" dirty="0"/>
              <a:t>Why </a:t>
            </a:r>
            <a:r>
              <a:rPr lang="en-US" sz="1800" i="1" dirty="0" smtClean="0"/>
              <a:t>does India make sense as a target country?</a:t>
            </a: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05" y="2379729"/>
            <a:ext cx="3931685" cy="3768587"/>
          </a:xfrm>
        </p:spPr>
        <p:txBody>
          <a:bodyPr/>
          <a:lstStyle/>
          <a:p>
            <a:pPr marL="114300" indent="-1143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Global / Macro-economic Context: </a:t>
            </a:r>
            <a:r>
              <a:rPr lang="en-US" sz="1200" b="1" dirty="0" smtClean="0">
                <a:solidFill>
                  <a:srgbClr val="C00000"/>
                </a:solidFill>
              </a:rPr>
              <a:t>6th Largest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economy in the world. $2T GDP growing at </a:t>
            </a:r>
            <a:r>
              <a:rPr lang="en-US" sz="1200" b="1" dirty="0" smtClean="0">
                <a:solidFill>
                  <a:srgbClr val="C00000"/>
                </a:solidFill>
              </a:rPr>
              <a:t>7.5%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1143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Change: </a:t>
            </a:r>
            <a:r>
              <a:rPr lang="en-GB" sz="1200" b="1" dirty="0" smtClean="0">
                <a:solidFill>
                  <a:srgbClr val="C00000"/>
                </a:solidFill>
              </a:rPr>
              <a:t>World’s largest youth population</a:t>
            </a:r>
            <a:r>
              <a:rPr lang="en-GB" sz="1200" b="1" dirty="0" smtClean="0">
                <a:solidFill>
                  <a:srgbClr val="FF0000"/>
                </a:solidFill>
              </a:rPr>
              <a:t>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majority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1.2b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 25 with an increasingly urbanized,  growing middle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 with </a:t>
            </a:r>
            <a:r>
              <a:rPr lang="en-GB" sz="1200" b="1" dirty="0" smtClean="0">
                <a:solidFill>
                  <a:srgbClr val="C00000"/>
                </a:solidFill>
              </a:rPr>
              <a:t>higher disposable income and discretionary spending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1143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Political Change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Series </a:t>
            </a:r>
            <a:r>
              <a:rPr lang="en-US" sz="1200" b="1" dirty="0">
                <a:solidFill>
                  <a:srgbClr val="C00000"/>
                </a:solidFill>
              </a:rPr>
              <a:t>of initiatives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launched for job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creation, digital proliferation, urbanization, public health, and personal finance, to </a:t>
            </a:r>
            <a:r>
              <a:rPr lang="en-US" sz="1200" b="1" dirty="0">
                <a:solidFill>
                  <a:srgbClr val="C00000"/>
                </a:solidFill>
              </a:rPr>
              <a:t>help move India </a:t>
            </a:r>
            <a:r>
              <a:rPr lang="en-US" sz="1200" b="1" dirty="0" smtClean="0">
                <a:solidFill>
                  <a:srgbClr val="C00000"/>
                </a:solidFill>
              </a:rPr>
              <a:t>forward.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1143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Trends: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While still in a period of emergence, Internet and mobile </a:t>
            </a:r>
            <a:r>
              <a:rPr lang="en-US" sz="1200" b="1" dirty="0" smtClean="0">
                <a:solidFill>
                  <a:srgbClr val="C00000"/>
                </a:solidFill>
              </a:rPr>
              <a:t>connectivity is exploding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Major government emphasis on digital enablement.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1433" y="4242641"/>
            <a:ext cx="3518114" cy="204188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816122" y="6479681"/>
            <a:ext cx="3678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Source: Various Publications: </a:t>
            </a:r>
            <a:r>
              <a:rPr lang="en-US" sz="8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India at a glance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05053" y="2442685"/>
            <a:ext cx="10855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Age Distribution</a:t>
            </a:r>
            <a:endParaRPr lang="en-US" sz="1000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5973" y="2456000"/>
            <a:ext cx="1300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Income Distribution</a:t>
            </a:r>
            <a:endParaRPr lang="en-US" sz="1000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2" t="-2004" r="16856" b="7986"/>
          <a:stretch/>
        </p:blipFill>
        <p:spPr bwMode="auto">
          <a:xfrm>
            <a:off x="6986814" y="2688118"/>
            <a:ext cx="1119956" cy="123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5225077" y="2734060"/>
            <a:ext cx="1244141" cy="1222583"/>
            <a:chOff x="5279669" y="2474748"/>
            <a:chExt cx="1544212" cy="151745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439" y="2565937"/>
              <a:ext cx="1494910" cy="1426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79669" y="2474748"/>
              <a:ext cx="1544212" cy="113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Pentagon 28"/>
          <p:cNvSpPr/>
          <p:nvPr/>
        </p:nvSpPr>
        <p:spPr>
          <a:xfrm rot="5400000">
            <a:off x="6492649" y="482423"/>
            <a:ext cx="389926" cy="3425836"/>
          </a:xfrm>
          <a:prstGeom prst="homePlate">
            <a:avLst/>
          </a:prstGeom>
          <a:solidFill>
            <a:srgbClr val="D63232"/>
          </a:solidFill>
          <a:ln w="38100">
            <a:solidFill>
              <a:srgbClr val="D6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</a:rPr>
              <a:t>India Demographics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656" y="1079985"/>
            <a:ext cx="24609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i="1" dirty="0">
                <a:solidFill>
                  <a:srgbClr val="FFFFFF"/>
                </a:solidFill>
                <a:latin typeface="Arial"/>
              </a:rPr>
              <a:t>Large, fast growing </a:t>
            </a:r>
            <a:r>
              <a:rPr lang="en-GB" sz="1200" i="1" dirty="0" smtClean="0">
                <a:solidFill>
                  <a:srgbClr val="FFFFFF"/>
                </a:solidFill>
                <a:latin typeface="Arial"/>
              </a:rPr>
              <a:t>economy</a:t>
            </a:r>
          </a:p>
          <a:p>
            <a:pPr lvl="0" algn="ctr">
              <a:spcAft>
                <a:spcPts val="0"/>
              </a:spcAft>
            </a:pPr>
            <a:r>
              <a:rPr lang="en-GB" sz="1200" i="1" dirty="0" smtClean="0">
                <a:solidFill>
                  <a:srgbClr val="FFFFFF"/>
                </a:solidFill>
                <a:latin typeface="Arial"/>
              </a:rPr>
              <a:t>Favorable demographics</a:t>
            </a:r>
          </a:p>
          <a:p>
            <a:pPr lvl="0" algn="ctr">
              <a:spcAft>
                <a:spcPts val="0"/>
              </a:spcAft>
            </a:pPr>
            <a:r>
              <a:rPr lang="en-GB" sz="1200" i="1" dirty="0" smtClean="0">
                <a:solidFill>
                  <a:srgbClr val="FFFFFF"/>
                </a:solidFill>
                <a:latin typeface="Arial"/>
              </a:rPr>
              <a:t>Rapid </a:t>
            </a:r>
            <a:r>
              <a:rPr lang="en-GB" sz="1200" i="1" dirty="0">
                <a:solidFill>
                  <a:srgbClr val="FFFFFF"/>
                </a:solidFill>
                <a:latin typeface="Arial"/>
              </a:rPr>
              <a:t>digital </a:t>
            </a:r>
            <a:r>
              <a:rPr lang="en-GB" sz="1200" i="1" dirty="0" smtClean="0">
                <a:solidFill>
                  <a:srgbClr val="FFFFFF"/>
                </a:solidFill>
                <a:latin typeface="Arial"/>
              </a:rPr>
              <a:t>transformation</a:t>
            </a:r>
          </a:p>
          <a:p>
            <a:pPr lvl="0" algn="ctr">
              <a:spcAft>
                <a:spcPts val="0"/>
              </a:spcAft>
            </a:pPr>
            <a:r>
              <a:rPr lang="en-GB" sz="1200" i="1" dirty="0" smtClean="0">
                <a:solidFill>
                  <a:srgbClr val="FFFFFF"/>
                </a:solidFill>
                <a:latin typeface="Arial"/>
              </a:rPr>
              <a:t>Stable </a:t>
            </a:r>
            <a:r>
              <a:rPr lang="en-GB" sz="1200" i="1" dirty="0">
                <a:solidFill>
                  <a:srgbClr val="FFFFFF"/>
                </a:solidFill>
                <a:latin typeface="Arial"/>
              </a:rPr>
              <a:t>polity with a clear direction</a:t>
            </a:r>
          </a:p>
          <a:p>
            <a:pPr algn="ctr">
              <a:spcAft>
                <a:spcPts val="0"/>
              </a:spcAft>
            </a:pPr>
            <a:endParaRPr lang="en-GB" sz="1200" i="1" dirty="0">
              <a:solidFill>
                <a:srgbClr val="FFFFFF"/>
              </a:solidFill>
              <a:latin typeface="Arial"/>
            </a:endParaRPr>
          </a:p>
          <a:p>
            <a:pPr lvl="0" algn="ctr">
              <a:spcAft>
                <a:spcPts val="0"/>
              </a:spcAft>
            </a:pPr>
            <a:endParaRPr lang="en-GB" sz="1200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29015" y="3973510"/>
            <a:ext cx="1152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Internet Adoption</a:t>
            </a:r>
            <a:endParaRPr lang="en-US" sz="1000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6439" y="6597665"/>
            <a:ext cx="2057400" cy="241795"/>
          </a:xfrm>
        </p:spPr>
        <p:txBody>
          <a:bodyPr/>
          <a:lstStyle/>
          <a:p>
            <a:pPr>
              <a:defRPr/>
            </a:pPr>
            <a:fld id="{F14F9F2D-3A17-40FD-92E6-F1BFF7F131F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84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3766" y="1947553"/>
            <a:ext cx="3990109" cy="43819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n-GB" sz="1000" b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81" y="186563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en-US" kern="1200" dirty="0">
                <a:solidFill>
                  <a:srgbClr val="4D4D4D"/>
                </a:solidFill>
              </a:rPr>
              <a:t>Country Context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i="1" dirty="0" smtClean="0"/>
              <a:t>How is </a:t>
            </a:r>
            <a:r>
              <a:rPr lang="en-US" sz="1800" i="1" dirty="0"/>
              <a:t>technology </a:t>
            </a:r>
            <a:r>
              <a:rPr lang="en-US" sz="1800" i="1" dirty="0" smtClean="0"/>
              <a:t>in </a:t>
            </a:r>
            <a:r>
              <a:rPr lang="en-US" sz="1800" i="1" dirty="0"/>
              <a:t>India changing consumer behavior?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09913" y="2131367"/>
            <a:ext cx="3790834" cy="3631474"/>
          </a:xfrm>
        </p:spPr>
        <p:txBody>
          <a:bodyPr>
            <a:normAutofit/>
          </a:bodyPr>
          <a:lstStyle/>
          <a:p>
            <a:pPr marL="114300" indent="-1143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 on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C00000"/>
                </a:solidFill>
              </a:rPr>
              <a:t>Infrastructure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Every Citizen, </a:t>
            </a:r>
            <a:r>
              <a:rPr lang="en-US" sz="1200" b="1" dirty="0">
                <a:solidFill>
                  <a:srgbClr val="C00000"/>
                </a:solidFill>
              </a:rPr>
              <a:t>Services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Demand &amp; </a:t>
            </a:r>
            <a:r>
              <a:rPr lang="en-US" sz="1200" b="1" dirty="0">
                <a:solidFill>
                  <a:srgbClr val="C00000"/>
                </a:solidFill>
              </a:rPr>
              <a:t>Digital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C00000"/>
                </a:solidFill>
              </a:rPr>
              <a:t>Empowerment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Citizen</a:t>
            </a:r>
          </a:p>
          <a:p>
            <a:pPr marL="114300" indent="-1143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1143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Deals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</a:t>
            </a:r>
            <a:r>
              <a:rPr lang="en-US" sz="1200" b="1" dirty="0">
                <a:solidFill>
                  <a:srgbClr val="C00000"/>
                </a:solidFill>
              </a:rPr>
              <a:t>on-line retail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space (Flipkart, Snapdeal) accounted for </a:t>
            </a:r>
            <a:r>
              <a:rPr lang="en-US" sz="1200" b="1" dirty="0">
                <a:solidFill>
                  <a:srgbClr val="C00000"/>
                </a:solidFill>
              </a:rPr>
              <a:t>75%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venture capital inflows</a:t>
            </a:r>
          </a:p>
          <a:p>
            <a:pPr marL="114300" indent="-1143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rgbClr val="C00000"/>
              </a:solidFill>
            </a:endParaRPr>
          </a:p>
          <a:p>
            <a:pPr marL="114300" indent="-1143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</a:rPr>
              <a:t>E-commerce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grew at a </a:t>
            </a:r>
            <a:r>
              <a:rPr lang="en-US" sz="1200" b="1" dirty="0">
                <a:solidFill>
                  <a:srgbClr val="C00000"/>
                </a:solidFill>
              </a:rPr>
              <a:t>CAGR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nearly </a:t>
            </a:r>
            <a:r>
              <a:rPr lang="en-US" sz="1200" b="1" dirty="0">
                <a:solidFill>
                  <a:srgbClr val="C00000"/>
                </a:solidFill>
              </a:rPr>
              <a:t>35%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 2009 to 2013. Industry could reach $20B USD in 2020</a:t>
            </a:r>
          </a:p>
          <a:p>
            <a:pPr marL="114300" indent="-1143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rgbClr val="C00000"/>
              </a:solidFill>
            </a:endParaRPr>
          </a:p>
          <a:p>
            <a:pPr marL="114300" indent="-1143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</a:rPr>
              <a:t>31</a:t>
            </a:r>
            <a:r>
              <a:rPr lang="en-US" sz="1200" b="1" dirty="0">
                <a:solidFill>
                  <a:srgbClr val="C00000"/>
                </a:solidFill>
              </a:rPr>
              <a:t>%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consumers </a:t>
            </a:r>
            <a:r>
              <a:rPr lang="en-US" sz="1200" b="1" dirty="0">
                <a:solidFill>
                  <a:srgbClr val="C00000"/>
                </a:solidFill>
              </a:rPr>
              <a:t>research insurance on-line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 only 11% purchase pointing to concerns with current online experience</a:t>
            </a:r>
          </a:p>
          <a:p>
            <a:pPr marL="114300" indent="-1143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rgbClr val="C00000"/>
              </a:solidFill>
            </a:endParaRPr>
          </a:p>
          <a:p>
            <a:pPr marL="114300" indent="-1143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</a:rPr>
              <a:t>Smartphone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are expected to grow from 90 million in 2013 to </a:t>
            </a:r>
            <a:r>
              <a:rPr lang="en-US" sz="1200" b="1" dirty="0">
                <a:solidFill>
                  <a:srgbClr val="C00000"/>
                </a:solidFill>
              </a:rPr>
              <a:t>520 million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2020 - </a:t>
            </a:r>
            <a:r>
              <a:rPr lang="en-US" sz="1200" b="1" dirty="0">
                <a:solidFill>
                  <a:srgbClr val="C00000"/>
                </a:solidFill>
              </a:rPr>
              <a:t>mobile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popular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way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accessing </a:t>
            </a:r>
            <a:r>
              <a:rPr lang="en-US" sz="1200" b="1" dirty="0">
                <a:solidFill>
                  <a:srgbClr val="C00000"/>
                </a:solidFill>
              </a:rPr>
              <a:t>Internet in India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increasing Internet penetration.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2061" y="6488021"/>
            <a:ext cx="36788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Sources: </a:t>
            </a:r>
            <a:r>
              <a:rPr lang="en-US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Country Context, BCG: Insurance @ Digital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9597" y="1077879"/>
            <a:ext cx="8072236" cy="67583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50000"/>
              </a:spcAft>
            </a:pP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4116" y="1084445"/>
            <a:ext cx="7481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1200" i="1" dirty="0">
                <a:solidFill>
                  <a:srgbClr val="FFFFFF"/>
                </a:solidFill>
                <a:latin typeface="Arial"/>
              </a:rPr>
              <a:t>Nine Pillars of Digital India</a:t>
            </a:r>
          </a:p>
          <a:p>
            <a:pPr lvl="0" algn="ctr">
              <a:spcAft>
                <a:spcPts val="0"/>
              </a:spcAft>
            </a:pPr>
            <a:r>
              <a:rPr lang="en-GB" sz="1200" i="1" dirty="0">
                <a:solidFill>
                  <a:srgbClr val="FFFFFF"/>
                </a:solidFill>
                <a:latin typeface="Arial"/>
              </a:rPr>
              <a:t>Technological transformation in the country is changing buyer behavior</a:t>
            </a:r>
          </a:p>
          <a:p>
            <a:pPr lvl="0" algn="ctr">
              <a:spcAft>
                <a:spcPts val="0"/>
              </a:spcAft>
            </a:pPr>
            <a:r>
              <a:rPr lang="en-GB" sz="1200" i="1" dirty="0">
                <a:solidFill>
                  <a:srgbClr val="FFFFFF"/>
                </a:solidFill>
                <a:latin typeface="Arial"/>
              </a:rPr>
              <a:t>Going Mobile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42" y="1876302"/>
            <a:ext cx="3682340" cy="44600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2194" y="6688076"/>
            <a:ext cx="2057400" cy="121888"/>
          </a:xfrm>
        </p:spPr>
        <p:txBody>
          <a:bodyPr/>
          <a:lstStyle/>
          <a:p>
            <a:pPr>
              <a:defRPr/>
            </a:pPr>
            <a:fld id="{F14F9F2D-3A17-40FD-92E6-F1BFF7F131F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00050" y="723900"/>
            <a:ext cx="8420100" cy="590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4581" name="Text Placeholder 1"/>
          <p:cNvSpPr>
            <a:spLocks/>
          </p:cNvSpPr>
          <p:nvPr/>
        </p:nvSpPr>
        <p:spPr bwMode="auto">
          <a:xfrm>
            <a:off x="457200" y="1206500"/>
            <a:ext cx="8229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GB" altLang="en-US" sz="2000" dirty="0">
              <a:solidFill>
                <a:srgbClr val="F5000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7683" y="3244334"/>
            <a:ext cx="307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FF0000"/>
                </a:solidFill>
              </a:rPr>
              <a:t>The Opportunity Beckons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8289" y="995110"/>
            <a:ext cx="8528877" cy="5378394"/>
            <a:chOff x="238289" y="994283"/>
            <a:chExt cx="8528877" cy="5392651"/>
          </a:xfrm>
          <a:solidFill>
            <a:schemeClr val="bg1">
              <a:lumMod val="95000"/>
            </a:schemeClr>
          </a:solidFill>
        </p:grpSpPr>
        <p:sp>
          <p:nvSpPr>
            <p:cNvPr id="5" name="Freeform 4"/>
            <p:cNvSpPr/>
            <p:nvPr/>
          </p:nvSpPr>
          <p:spPr>
            <a:xfrm>
              <a:off x="245243" y="994283"/>
              <a:ext cx="4158182" cy="403200"/>
            </a:xfrm>
            <a:custGeom>
              <a:avLst/>
              <a:gdLst>
                <a:gd name="connsiteX0" fmla="*/ 0 w 4158182"/>
                <a:gd name="connsiteY0" fmla="*/ 0 h 403200"/>
                <a:gd name="connsiteX1" fmla="*/ 4158182 w 4158182"/>
                <a:gd name="connsiteY1" fmla="*/ 0 h 403200"/>
                <a:gd name="connsiteX2" fmla="*/ 4158182 w 4158182"/>
                <a:gd name="connsiteY2" fmla="*/ 403200 h 403200"/>
                <a:gd name="connsiteX3" fmla="*/ 0 w 4158182"/>
                <a:gd name="connsiteY3" fmla="*/ 403200 h 403200"/>
                <a:gd name="connsiteX4" fmla="*/ 0 w 4158182"/>
                <a:gd name="connsiteY4" fmla="*/ 0 h 4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8182" h="403200">
                  <a:moveTo>
                    <a:pt x="0" y="0"/>
                  </a:moveTo>
                  <a:lnTo>
                    <a:pt x="4158182" y="0"/>
                  </a:lnTo>
                  <a:lnTo>
                    <a:pt x="4158182" y="403200"/>
                  </a:lnTo>
                  <a:lnTo>
                    <a:pt x="0" y="4032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b="1" dirty="0">
                  <a:solidFill>
                    <a:schemeClr val="tx1"/>
                  </a:solidFill>
                </a:rPr>
                <a:t>Performance 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38289" y="1479984"/>
              <a:ext cx="4172091" cy="4906950"/>
            </a:xfrm>
            <a:custGeom>
              <a:avLst/>
              <a:gdLst>
                <a:gd name="connsiteX0" fmla="*/ 0 w 4172091"/>
                <a:gd name="connsiteY0" fmla="*/ 0 h 5109233"/>
                <a:gd name="connsiteX1" fmla="*/ 4172091 w 4172091"/>
                <a:gd name="connsiteY1" fmla="*/ 0 h 5109233"/>
                <a:gd name="connsiteX2" fmla="*/ 4172091 w 4172091"/>
                <a:gd name="connsiteY2" fmla="*/ 5109233 h 5109233"/>
                <a:gd name="connsiteX3" fmla="*/ 0 w 4172091"/>
                <a:gd name="connsiteY3" fmla="*/ 5109233 h 5109233"/>
                <a:gd name="connsiteX4" fmla="*/ 0 w 4172091"/>
                <a:gd name="connsiteY4" fmla="*/ 0 h 510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2091" h="5109233">
                  <a:moveTo>
                    <a:pt x="0" y="0"/>
                  </a:moveTo>
                  <a:lnTo>
                    <a:pt x="4172091" y="0"/>
                  </a:lnTo>
                  <a:lnTo>
                    <a:pt x="4172091" y="5109233"/>
                  </a:lnTo>
                  <a:lnTo>
                    <a:pt x="0" y="5109233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4676" tIns="74676" rIns="99568" bIns="112014" spcCol="1270"/>
            <a:lstStyle/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Market grew 8x while delivering profits for 12 out of last 14 years</a:t>
              </a: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Industry grew significantly even in phases of lower economic growth   </a:t>
              </a:r>
            </a:p>
            <a:p>
              <a:pPr marL="114300" lvl="2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14300" lvl="2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Companies with 26% FDI delivered comparatively superior financial performance </a:t>
              </a:r>
            </a:p>
            <a:p>
              <a:pPr marL="114300" lvl="2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14300" lvl="2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Market saw phases of intense price competition</a:t>
              </a:r>
            </a:p>
            <a:p>
              <a:pPr marL="114300" lvl="2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14300" lvl="2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Creation of Motor TP pool adversely impacted financials for a few years</a:t>
              </a:r>
            </a:p>
            <a:p>
              <a:pPr marL="114300" lvl="2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14300" lvl="2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Private companies &gt; 7 years in business achieved ROEs in high teens to over 20%</a:t>
              </a:r>
            </a:p>
            <a:p>
              <a:pPr marL="114300" lvl="2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14300" lvl="2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Companies with critical mass achieved mid-teens ROE despite underwriting losses due to high investment returns on account of:</a:t>
              </a:r>
            </a:p>
            <a:p>
              <a:pPr marL="3600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Higher interest rate - Treasury bill @ 6 - 9%</a:t>
              </a:r>
            </a:p>
            <a:p>
              <a:pPr marL="360000" lvl="2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Higher investible float due to ‘cash and carry’ </a:t>
              </a:r>
            </a:p>
            <a:p>
              <a:pPr marL="360000" lvl="2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Private Companies at 13% ROE in 2013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724400" y="994283"/>
              <a:ext cx="4042766" cy="403200"/>
            </a:xfrm>
            <a:custGeom>
              <a:avLst/>
              <a:gdLst>
                <a:gd name="connsiteX0" fmla="*/ 0 w 3850972"/>
                <a:gd name="connsiteY0" fmla="*/ 0 h 403200"/>
                <a:gd name="connsiteX1" fmla="*/ 3850972 w 3850972"/>
                <a:gd name="connsiteY1" fmla="*/ 0 h 403200"/>
                <a:gd name="connsiteX2" fmla="*/ 3850972 w 3850972"/>
                <a:gd name="connsiteY2" fmla="*/ 403200 h 403200"/>
                <a:gd name="connsiteX3" fmla="*/ 0 w 3850972"/>
                <a:gd name="connsiteY3" fmla="*/ 403200 h 403200"/>
                <a:gd name="connsiteX4" fmla="*/ 0 w 3850972"/>
                <a:gd name="connsiteY4" fmla="*/ 0 h 4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72" h="403200">
                  <a:moveTo>
                    <a:pt x="0" y="0"/>
                  </a:moveTo>
                  <a:lnTo>
                    <a:pt x="3850972" y="0"/>
                  </a:lnTo>
                  <a:lnTo>
                    <a:pt x="3850972" y="403200"/>
                  </a:lnTo>
                  <a:lnTo>
                    <a:pt x="0" y="4032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Outlook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724400" y="1479984"/>
              <a:ext cx="4042766" cy="4906950"/>
            </a:xfrm>
            <a:custGeom>
              <a:avLst/>
              <a:gdLst>
                <a:gd name="connsiteX0" fmla="*/ 0 w 3850972"/>
                <a:gd name="connsiteY0" fmla="*/ 0 h 5109233"/>
                <a:gd name="connsiteX1" fmla="*/ 3850972 w 3850972"/>
                <a:gd name="connsiteY1" fmla="*/ 0 h 5109233"/>
                <a:gd name="connsiteX2" fmla="*/ 3850972 w 3850972"/>
                <a:gd name="connsiteY2" fmla="*/ 5109233 h 5109233"/>
                <a:gd name="connsiteX3" fmla="*/ 0 w 3850972"/>
                <a:gd name="connsiteY3" fmla="*/ 5109233 h 5109233"/>
                <a:gd name="connsiteX4" fmla="*/ 0 w 3850972"/>
                <a:gd name="connsiteY4" fmla="*/ 0 h 510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72" h="5109233">
                  <a:moveTo>
                    <a:pt x="0" y="0"/>
                  </a:moveTo>
                  <a:lnTo>
                    <a:pt x="3850972" y="0"/>
                  </a:lnTo>
                  <a:lnTo>
                    <a:pt x="3850972" y="5109233"/>
                  </a:lnTo>
                  <a:lnTo>
                    <a:pt x="0" y="5109233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4676" tIns="74676" rIns="99568" bIns="112014" spcCol="1270"/>
            <a:lstStyle/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Growth momentum to continue with performance improvements</a:t>
              </a: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New government may boost economy further, driving even higher growth for industry </a:t>
              </a: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FDI increase, although beneficial, may cause disruptive events in the medium to short term </a:t>
              </a: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A phase of price competition may re-emerge</a:t>
              </a: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Minimal impact due to TP pool rationalisation and ongoing annual TP rate revision</a:t>
              </a: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Established JVs of Allianz, AIG, RSA, Ergo likely to turn underwriting positive soon </a:t>
              </a: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Investment income would continue to be an important contributor to overall financial results</a:t>
              </a: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1400" dirty="0">
                <a:solidFill>
                  <a:schemeClr val="tx1"/>
                </a:solidFill>
              </a:endParaRP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Rapid growth of DTC market with significant  digital sales / influence </a:t>
              </a:r>
              <a:endParaRPr lang="en-GB" sz="1400" dirty="0">
                <a:solidFill>
                  <a:schemeClr val="tx1"/>
                </a:solidFill>
              </a:endParaRP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1400" b="1" i="1" kern="0" dirty="0" smtClean="0">
                <a:solidFill>
                  <a:srgbClr val="FF9966"/>
                </a:solidFill>
                <a:latin typeface="Arial" charset="0"/>
              </a:rPr>
              <a:t>Non-Life Insurance Industry Overview</a:t>
            </a:r>
            <a:r>
              <a:rPr lang="en-US" sz="1400" b="1" i="1" kern="0" dirty="0">
                <a:solidFill>
                  <a:srgbClr val="FF9966"/>
                </a:solidFill>
                <a:latin typeface="Arial" charset="0"/>
              </a:rPr>
              <a:t/>
            </a:r>
            <a:br>
              <a:rPr lang="en-US" sz="1400" b="1" i="1" kern="0" dirty="0">
                <a:solidFill>
                  <a:srgbClr val="FF9966"/>
                </a:solidFill>
                <a:latin typeface="Arial" charset="0"/>
              </a:rPr>
            </a:br>
            <a:r>
              <a:rPr lang="en-US" sz="2000" kern="0" dirty="0" smtClean="0">
                <a:solidFill>
                  <a:srgbClr val="5B6770"/>
                </a:solidFill>
                <a:latin typeface="Arial (Body)"/>
              </a:rPr>
              <a:t>Industry Performance and Market Outlook</a:t>
            </a:r>
            <a:endParaRPr lang="en-US" sz="2000" kern="0" dirty="0">
              <a:solidFill>
                <a:srgbClr val="5B6770"/>
              </a:solidFill>
              <a:latin typeface="Arial (Body)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F9F2D-3A17-40FD-92E6-F1BFF7F131F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8" y="2876550"/>
            <a:ext cx="8229600" cy="1609725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kern="1200" dirty="0"/>
              <a:t>Non-life Insurance Industry </a:t>
            </a:r>
            <a:r>
              <a:rPr lang="en-GB" kern="1200" dirty="0" smtClean="0"/>
              <a:t>Overview</a:t>
            </a:r>
          </a:p>
          <a:p>
            <a:pPr lvl="1">
              <a:defRPr/>
            </a:pPr>
            <a:r>
              <a:rPr lang="en-GB" sz="1400" kern="1200" dirty="0" smtClean="0"/>
              <a:t>Industry has evolved significantly since liberalisation in Year 2000 to grow approximately 8x </a:t>
            </a:r>
          </a:p>
          <a:p>
            <a:pPr lvl="1">
              <a:defRPr/>
            </a:pPr>
            <a:r>
              <a:rPr lang="en-GB" sz="1400" kern="1200" dirty="0" smtClean="0"/>
              <a:t>Growth to continue due to growing economy and increasing insurance penetration</a:t>
            </a:r>
          </a:p>
          <a:p>
            <a:pPr lvl="1">
              <a:defRPr/>
            </a:pPr>
            <a:r>
              <a:rPr lang="en-GB" sz="1400" kern="1200" dirty="0" smtClean="0"/>
              <a:t>Competitive market consisting of Government </a:t>
            </a:r>
            <a:r>
              <a:rPr lang="en-GB" sz="1400" kern="1200" dirty="0"/>
              <a:t>owned </a:t>
            </a:r>
            <a:r>
              <a:rPr lang="en-GB" sz="1400" kern="1200" dirty="0" smtClean="0"/>
              <a:t>insurance companies and JVs of global insurance companies </a:t>
            </a:r>
          </a:p>
          <a:p>
            <a:pPr lvl="1">
              <a:defRPr/>
            </a:pPr>
            <a:r>
              <a:rPr lang="en-GB" sz="1400" kern="1200" dirty="0" smtClean="0"/>
              <a:t>Favourable industry outlook with opportunities for generating significant ROEs overtime </a:t>
            </a:r>
          </a:p>
          <a:p>
            <a:pPr lvl="1">
              <a:defRPr/>
            </a:pPr>
            <a:endParaRPr lang="en-GB" kern="12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6848E8A1-E929-4A40-BDD5-F2AA74A173D8}" type="slidenum">
              <a:rPr lang="en-US" altLang="en-US">
                <a:solidFill>
                  <a:srgbClr val="5B6770"/>
                </a:solidFill>
              </a:rPr>
              <a:pPr>
                <a:buFontTx/>
                <a:buNone/>
              </a:pPr>
              <a:t>2</a:t>
            </a:fld>
            <a:endParaRPr lang="en-US" altLang="en-US">
              <a:solidFill>
                <a:srgbClr val="5B677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4907" y="1103167"/>
            <a:ext cx="8229600" cy="1609711"/>
          </a:xfrm>
          <a:prstGeom prst="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171450" indent="-171450" eaLnBrk="0" hangingPunct="0">
              <a:spcBef>
                <a:spcPct val="20000"/>
              </a:spcBef>
              <a:buChar char="•"/>
              <a:defRPr>
                <a:latin typeface="+mn-lt"/>
              </a:defRPr>
            </a:lvl1pPr>
            <a:lvl2pPr marL="514350" indent="-228600" eaLnBrk="0" hangingPunct="0">
              <a:spcBef>
                <a:spcPct val="20000"/>
              </a:spcBef>
              <a:buChar char="–"/>
              <a:defRPr>
                <a:latin typeface="+mn-lt"/>
              </a:defRPr>
            </a:lvl2pPr>
            <a:lvl3pPr marL="800100" indent="-171450" eaLnBrk="0" hangingPunct="0">
              <a:spcBef>
                <a:spcPct val="20000"/>
              </a:spcBef>
              <a:buChar char="•"/>
              <a:defRPr>
                <a:latin typeface="+mn-lt"/>
              </a:defRPr>
            </a:lvl3pPr>
            <a:lvl4pPr marL="1143000" indent="-228600" eaLnBrk="0" hangingPunct="0">
              <a:spcBef>
                <a:spcPct val="20000"/>
              </a:spcBef>
              <a:buChar char="–"/>
              <a:defRPr>
                <a:latin typeface="+mn-lt"/>
              </a:defRPr>
            </a:lvl4pPr>
            <a:lvl5pPr marL="1485900" indent="-228600" eaLnBrk="0" hangingPunct="0">
              <a:spcBef>
                <a:spcPct val="20000"/>
              </a:spcBef>
              <a:buChar char="»"/>
              <a:defRPr>
                <a:latin typeface="+mn-lt"/>
              </a:defRPr>
            </a:lvl5pPr>
            <a:lvl6pPr marL="19431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6pPr>
            <a:lvl7pPr marL="24003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7pPr>
            <a:lvl8pPr marL="28575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8pPr>
            <a:lvl9pPr marL="33147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9pPr>
          </a:lstStyle>
          <a:p>
            <a:pPr>
              <a:defRPr/>
            </a:pPr>
            <a:r>
              <a:rPr lang="en-GB" dirty="0"/>
              <a:t>India s</a:t>
            </a:r>
            <a:r>
              <a:rPr lang="en-GB" dirty="0" smtClean="0"/>
              <a:t>ocio-economic overview</a:t>
            </a:r>
          </a:p>
          <a:p>
            <a:pPr lvl="1">
              <a:defRPr/>
            </a:pPr>
            <a:r>
              <a:rPr lang="en-GB" sz="1400" dirty="0" smtClean="0"/>
              <a:t>Country has geographical, social and economic diversity</a:t>
            </a:r>
          </a:p>
          <a:p>
            <a:pPr lvl="1">
              <a:defRPr/>
            </a:pPr>
            <a:r>
              <a:rPr lang="en-GB" sz="1400" dirty="0" smtClean="0"/>
              <a:t>Registered strong growth during the last 10-15 years due to economic policy reforms</a:t>
            </a:r>
          </a:p>
          <a:p>
            <a:pPr lvl="1">
              <a:defRPr/>
            </a:pPr>
            <a:r>
              <a:rPr lang="en-GB" sz="1400" dirty="0" smtClean="0"/>
              <a:t>A comparatively younger population and a growing consuming class are key economy drivers </a:t>
            </a:r>
          </a:p>
          <a:p>
            <a:pPr lvl="1">
              <a:defRPr/>
            </a:pPr>
            <a:r>
              <a:rPr lang="en-GB" sz="1400" dirty="0" smtClean="0"/>
              <a:t>Projected to grow significantly over the next few years due to inherent socio-economic strengths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4905" y="4680251"/>
            <a:ext cx="8229600" cy="16097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171450" indent="-171450" eaLnBrk="0" hangingPunct="0">
              <a:spcBef>
                <a:spcPct val="20000"/>
              </a:spcBef>
              <a:buChar char="•"/>
              <a:defRPr>
                <a:latin typeface="+mn-lt"/>
              </a:defRPr>
            </a:lvl1pPr>
            <a:lvl2pPr marL="514350" indent="-228600" eaLnBrk="0" hangingPunct="0">
              <a:spcBef>
                <a:spcPct val="20000"/>
              </a:spcBef>
              <a:buChar char="–"/>
              <a:defRPr>
                <a:latin typeface="+mn-lt"/>
              </a:defRPr>
            </a:lvl2pPr>
            <a:lvl3pPr marL="800100" indent="-171450" eaLnBrk="0" hangingPunct="0">
              <a:spcBef>
                <a:spcPct val="20000"/>
              </a:spcBef>
              <a:buChar char="•"/>
              <a:defRPr>
                <a:latin typeface="+mn-lt"/>
              </a:defRPr>
            </a:lvl3pPr>
            <a:lvl4pPr marL="1143000" indent="-228600" eaLnBrk="0" hangingPunct="0">
              <a:spcBef>
                <a:spcPct val="20000"/>
              </a:spcBef>
              <a:buChar char="–"/>
              <a:defRPr>
                <a:latin typeface="+mn-lt"/>
              </a:defRPr>
            </a:lvl4pPr>
            <a:lvl5pPr marL="1485900" indent="-228600" eaLnBrk="0" hangingPunct="0">
              <a:spcBef>
                <a:spcPct val="20000"/>
              </a:spcBef>
              <a:buChar char="»"/>
              <a:defRPr>
                <a:latin typeface="+mn-lt"/>
              </a:defRPr>
            </a:lvl5pPr>
            <a:lvl6pPr marL="19431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6pPr>
            <a:lvl7pPr marL="24003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7pPr>
            <a:lvl8pPr marL="28575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8pPr>
            <a:lvl9pPr marL="33147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9pPr>
          </a:lstStyle>
          <a:p>
            <a:pPr>
              <a:defRPr/>
            </a:pPr>
            <a:r>
              <a:rPr lang="en-GB" dirty="0" smtClean="0"/>
              <a:t>Can you afford to wait and watch?</a:t>
            </a:r>
          </a:p>
          <a:p>
            <a:pPr lvl="1">
              <a:defRPr/>
            </a:pPr>
            <a:r>
              <a:rPr lang="en-GB" sz="1400" dirty="0" smtClean="0"/>
              <a:t>Assured Growth</a:t>
            </a:r>
          </a:p>
          <a:p>
            <a:pPr lvl="1">
              <a:defRPr/>
            </a:pPr>
            <a:r>
              <a:rPr lang="en-GB" sz="1400" dirty="0" smtClean="0"/>
              <a:t>Attractive returns </a:t>
            </a:r>
          </a:p>
          <a:p>
            <a:pPr lvl="1">
              <a:defRPr/>
            </a:pPr>
            <a:r>
              <a:rPr lang="en-GB" sz="1400" dirty="0" smtClean="0"/>
              <a:t>Attractive future profitability</a:t>
            </a:r>
            <a:endParaRPr lang="en-GB" sz="1400" dirty="0"/>
          </a:p>
          <a:p>
            <a:pPr marL="285750" lvl="1" indent="0">
              <a:buNone/>
              <a:defRPr/>
            </a:pPr>
            <a:endParaRPr lang="en-GB" sz="14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2000" kern="0" dirty="0" smtClean="0">
                <a:solidFill>
                  <a:srgbClr val="5B6770"/>
                </a:solidFill>
                <a:latin typeface="Arial (Body)"/>
              </a:rPr>
              <a:t>Executive Summary</a:t>
            </a:r>
            <a:endParaRPr lang="en-US" sz="2000" kern="0" dirty="0">
              <a:solidFill>
                <a:srgbClr val="5B6770"/>
              </a:solidFill>
              <a:latin typeface="Arial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119"/>
          <p:cNvSpPr txBox="1">
            <a:spLocks noChangeArrowheads="1"/>
          </p:cNvSpPr>
          <p:nvPr/>
        </p:nvSpPr>
        <p:spPr bwMode="auto">
          <a:xfrm>
            <a:off x="5940425" y="5730875"/>
            <a:ext cx="31099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Notes: </a:t>
            </a:r>
          </a:p>
          <a:p>
            <a:pPr marL="114300" indent="-114300" eaLnBrk="1" hangingPunct="1">
              <a:buFont typeface="Arial" pitchFamily="34" charset="0"/>
              <a:buChar char="•"/>
              <a:defRPr/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Size of the bubble indicates Gross Direct Premium in USD 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</a:rPr>
              <a:t>Mn</a:t>
            </a:r>
            <a:endParaRPr lang="en-US" sz="800" i="1" dirty="0">
              <a:solidFill>
                <a:srgbClr val="000000"/>
              </a:solidFill>
              <a:latin typeface="Arial" charset="0"/>
            </a:endParaRPr>
          </a:p>
          <a:p>
            <a:pPr marL="114300" indent="-114300" eaLnBrk="1" hangingPunct="1">
              <a:buFont typeface="Arial" pitchFamily="34" charset="0"/>
              <a:buChar char="•"/>
              <a:defRPr/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L&amp;T, Magma HDI, Liberty Videocon, Religare have started the business only recently and not shown; Raheja QBE, SBI General, Max BUPA not shown due to their limited scale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6011863" y="6565900"/>
            <a:ext cx="19446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800" i="1">
                <a:solidFill>
                  <a:srgbClr val="000000"/>
                </a:solidFill>
              </a:rPr>
              <a:t>Source: IRDA, KPMG Analysis</a:t>
            </a:r>
          </a:p>
        </p:txBody>
      </p:sp>
      <p:sp>
        <p:nvSpPr>
          <p:cNvPr id="43013" name="Text Box 111"/>
          <p:cNvSpPr txBox="1">
            <a:spLocks noChangeArrowheads="1"/>
          </p:cNvSpPr>
          <p:nvPr/>
        </p:nvSpPr>
        <p:spPr bwMode="auto">
          <a:xfrm>
            <a:off x="612775" y="990600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674688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468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4688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468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468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4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4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4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4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00338D"/>
                </a:solidFill>
              </a:rPr>
              <a:t>Non-Life industry Competitive Structure (FY13)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 flipH="1" flipV="1">
            <a:off x="2373313" y="3619500"/>
            <a:ext cx="4800600" cy="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573213" y="3505200"/>
            <a:ext cx="6934200" cy="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111"/>
          <p:cNvSpPr txBox="1">
            <a:spLocks noChangeArrowheads="1"/>
          </p:cNvSpPr>
          <p:nvPr/>
        </p:nvSpPr>
        <p:spPr bwMode="auto">
          <a:xfrm>
            <a:off x="1490663" y="1295400"/>
            <a:ext cx="1328737" cy="1016000"/>
          </a:xfrm>
          <a:prstGeom prst="rect">
            <a:avLst/>
          </a:prstGeom>
          <a:noFill/>
          <a:ln w="31750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674688">
              <a:defRPr/>
            </a:pPr>
            <a:r>
              <a:rPr lang="en-GB" sz="1200" b="1" dirty="0">
                <a:solidFill>
                  <a:schemeClr val="accent5"/>
                </a:solidFill>
                <a:latin typeface="Arial" charset="0"/>
              </a:rPr>
              <a:t>A few new entrants managing profitable growth</a:t>
            </a:r>
          </a:p>
        </p:txBody>
      </p:sp>
      <p:sp>
        <p:nvSpPr>
          <p:cNvPr id="60" name="Text Box 111"/>
          <p:cNvSpPr txBox="1">
            <a:spLocks noChangeArrowheads="1"/>
          </p:cNvSpPr>
          <p:nvPr/>
        </p:nvSpPr>
        <p:spPr bwMode="auto">
          <a:xfrm>
            <a:off x="5764213" y="1219200"/>
            <a:ext cx="1584325" cy="830263"/>
          </a:xfrm>
          <a:prstGeom prst="rect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674688">
              <a:defRPr/>
            </a:pPr>
            <a:r>
              <a:rPr lang="en-GB" sz="1200" b="1" dirty="0">
                <a:solidFill>
                  <a:schemeClr val="accent5"/>
                </a:solidFill>
                <a:latin typeface="Arial" charset="0"/>
              </a:rPr>
              <a:t>Mostly Wave-2 players with high growth low profitability </a:t>
            </a:r>
          </a:p>
        </p:txBody>
      </p:sp>
      <p:sp>
        <p:nvSpPr>
          <p:cNvPr id="61" name="Text Box 111"/>
          <p:cNvSpPr txBox="1">
            <a:spLocks noChangeArrowheads="1"/>
          </p:cNvSpPr>
          <p:nvPr/>
        </p:nvSpPr>
        <p:spPr bwMode="auto">
          <a:xfrm>
            <a:off x="6694488" y="3495675"/>
            <a:ext cx="1584325" cy="1016000"/>
          </a:xfrm>
          <a:prstGeom prst="rect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674688">
              <a:defRPr/>
            </a:pPr>
            <a:r>
              <a:rPr lang="en-GB" sz="1200" b="1" dirty="0">
                <a:solidFill>
                  <a:schemeClr val="accent5"/>
                </a:solidFill>
                <a:latin typeface="Arial" charset="0"/>
              </a:rPr>
              <a:t>Mostly Public sector players, lagging on growth as well as profitability</a:t>
            </a:r>
          </a:p>
        </p:txBody>
      </p:sp>
      <p:sp>
        <p:nvSpPr>
          <p:cNvPr id="62" name="Text Box 111"/>
          <p:cNvSpPr txBox="1">
            <a:spLocks noChangeArrowheads="1"/>
          </p:cNvSpPr>
          <p:nvPr/>
        </p:nvSpPr>
        <p:spPr bwMode="auto">
          <a:xfrm>
            <a:off x="1268413" y="3213100"/>
            <a:ext cx="914400" cy="1200150"/>
          </a:xfrm>
          <a:prstGeom prst="rect">
            <a:avLst/>
          </a:prstGeom>
          <a:noFill/>
          <a:ln w="317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674688">
              <a:defRPr/>
            </a:pPr>
            <a:r>
              <a:rPr lang="en-GB" sz="1200" b="1" dirty="0">
                <a:solidFill>
                  <a:schemeClr val="accent5"/>
                </a:solidFill>
                <a:latin typeface="Arial" charset="0"/>
              </a:rPr>
              <a:t>Mostly Wave-1 players, pursuing profitable growth</a:t>
            </a:r>
          </a:p>
        </p:txBody>
      </p:sp>
      <p:sp>
        <p:nvSpPr>
          <p:cNvPr id="43020" name="TextBox 65"/>
          <p:cNvSpPr txBox="1">
            <a:spLocks noChangeArrowheads="1"/>
          </p:cNvSpPr>
          <p:nvPr/>
        </p:nvSpPr>
        <p:spPr bwMode="auto">
          <a:xfrm>
            <a:off x="3783013" y="5881688"/>
            <a:ext cx="19288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Combined Ratio (FY 13)</a:t>
            </a:r>
          </a:p>
        </p:txBody>
      </p:sp>
      <p:sp>
        <p:nvSpPr>
          <p:cNvPr id="43021" name="TextBox 66"/>
          <p:cNvSpPr txBox="1">
            <a:spLocks noChangeArrowheads="1"/>
          </p:cNvSpPr>
          <p:nvPr/>
        </p:nvSpPr>
        <p:spPr bwMode="auto">
          <a:xfrm rot="-5400000">
            <a:off x="-647700" y="31623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CAGR (FY 10 – FY 13)</a:t>
            </a:r>
          </a:p>
        </p:txBody>
      </p:sp>
      <p:sp>
        <p:nvSpPr>
          <p:cNvPr id="43022" name="TextBox 15"/>
          <p:cNvSpPr txBox="1">
            <a:spLocks noChangeArrowheads="1"/>
          </p:cNvSpPr>
          <p:nvPr/>
        </p:nvSpPr>
        <p:spPr bwMode="auto">
          <a:xfrm>
            <a:off x="2389188" y="4630738"/>
            <a:ext cx="352425" cy="169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cs typeface="Arial" panose="020B0604020202020204" pitchFamily="34" charset="0"/>
              </a:rPr>
              <a:t>4,000</a:t>
            </a:r>
          </a:p>
        </p:txBody>
      </p:sp>
      <p:grpSp>
        <p:nvGrpSpPr>
          <p:cNvPr id="43023" name="Group 4"/>
          <p:cNvGrpSpPr>
            <a:grpSpLocks noChangeAspect="1"/>
          </p:cNvGrpSpPr>
          <p:nvPr/>
        </p:nvGrpSpPr>
        <p:grpSpPr bwMode="auto">
          <a:xfrm>
            <a:off x="533400" y="1292225"/>
            <a:ext cx="7516813" cy="4727575"/>
            <a:chOff x="336" y="814"/>
            <a:chExt cx="4735" cy="2978"/>
          </a:xfrm>
        </p:grpSpPr>
        <p:sp>
          <p:nvSpPr>
            <p:cNvPr id="430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6" y="814"/>
              <a:ext cx="4735" cy="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Rectangle 5"/>
            <p:cNvSpPr>
              <a:spLocks noChangeArrowheads="1"/>
            </p:cNvSpPr>
            <p:nvPr/>
          </p:nvSpPr>
          <p:spPr bwMode="auto">
            <a:xfrm>
              <a:off x="746" y="976"/>
              <a:ext cx="10" cy="2451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27" name="Freeform 6"/>
            <p:cNvSpPr>
              <a:spLocks noEditPoints="1"/>
            </p:cNvSpPr>
            <p:nvPr/>
          </p:nvSpPr>
          <p:spPr bwMode="auto">
            <a:xfrm>
              <a:off x="720" y="1032"/>
              <a:ext cx="31" cy="2400"/>
            </a:xfrm>
            <a:custGeom>
              <a:avLst/>
              <a:gdLst>
                <a:gd name="T0" fmla="*/ 0 w 31"/>
                <a:gd name="T1" fmla="*/ 2390 h 2400"/>
                <a:gd name="T2" fmla="*/ 31 w 31"/>
                <a:gd name="T3" fmla="*/ 2390 h 2400"/>
                <a:gd name="T4" fmla="*/ 31 w 31"/>
                <a:gd name="T5" fmla="*/ 2400 h 2400"/>
                <a:gd name="T6" fmla="*/ 0 w 31"/>
                <a:gd name="T7" fmla="*/ 2400 h 2400"/>
                <a:gd name="T8" fmla="*/ 0 w 31"/>
                <a:gd name="T9" fmla="*/ 2390 h 2400"/>
                <a:gd name="T10" fmla="*/ 0 w 31"/>
                <a:gd name="T11" fmla="*/ 2097 h 2400"/>
                <a:gd name="T12" fmla="*/ 31 w 31"/>
                <a:gd name="T13" fmla="*/ 2097 h 2400"/>
                <a:gd name="T14" fmla="*/ 31 w 31"/>
                <a:gd name="T15" fmla="*/ 2107 h 2400"/>
                <a:gd name="T16" fmla="*/ 0 w 31"/>
                <a:gd name="T17" fmla="*/ 2107 h 2400"/>
                <a:gd name="T18" fmla="*/ 0 w 31"/>
                <a:gd name="T19" fmla="*/ 2097 h 2400"/>
                <a:gd name="T20" fmla="*/ 0 w 31"/>
                <a:gd name="T21" fmla="*/ 1793 h 2400"/>
                <a:gd name="T22" fmla="*/ 31 w 31"/>
                <a:gd name="T23" fmla="*/ 1793 h 2400"/>
                <a:gd name="T24" fmla="*/ 31 w 31"/>
                <a:gd name="T25" fmla="*/ 1803 h 2400"/>
                <a:gd name="T26" fmla="*/ 0 w 31"/>
                <a:gd name="T27" fmla="*/ 1803 h 2400"/>
                <a:gd name="T28" fmla="*/ 0 w 31"/>
                <a:gd name="T29" fmla="*/ 1793 h 2400"/>
                <a:gd name="T30" fmla="*/ 0 w 31"/>
                <a:gd name="T31" fmla="*/ 1499 h 2400"/>
                <a:gd name="T32" fmla="*/ 31 w 31"/>
                <a:gd name="T33" fmla="*/ 1499 h 2400"/>
                <a:gd name="T34" fmla="*/ 31 w 31"/>
                <a:gd name="T35" fmla="*/ 1509 h 2400"/>
                <a:gd name="T36" fmla="*/ 0 w 31"/>
                <a:gd name="T37" fmla="*/ 1509 h 2400"/>
                <a:gd name="T38" fmla="*/ 0 w 31"/>
                <a:gd name="T39" fmla="*/ 1499 h 2400"/>
                <a:gd name="T40" fmla="*/ 0 w 31"/>
                <a:gd name="T41" fmla="*/ 1195 h 2400"/>
                <a:gd name="T42" fmla="*/ 31 w 31"/>
                <a:gd name="T43" fmla="*/ 1195 h 2400"/>
                <a:gd name="T44" fmla="*/ 31 w 31"/>
                <a:gd name="T45" fmla="*/ 1205 h 2400"/>
                <a:gd name="T46" fmla="*/ 0 w 31"/>
                <a:gd name="T47" fmla="*/ 1205 h 2400"/>
                <a:gd name="T48" fmla="*/ 0 w 31"/>
                <a:gd name="T49" fmla="*/ 1195 h 2400"/>
                <a:gd name="T50" fmla="*/ 0 w 31"/>
                <a:gd name="T51" fmla="*/ 901 h 2400"/>
                <a:gd name="T52" fmla="*/ 31 w 31"/>
                <a:gd name="T53" fmla="*/ 901 h 2400"/>
                <a:gd name="T54" fmla="*/ 31 w 31"/>
                <a:gd name="T55" fmla="*/ 911 h 2400"/>
                <a:gd name="T56" fmla="*/ 0 w 31"/>
                <a:gd name="T57" fmla="*/ 911 h 2400"/>
                <a:gd name="T58" fmla="*/ 0 w 31"/>
                <a:gd name="T59" fmla="*/ 901 h 2400"/>
                <a:gd name="T60" fmla="*/ 0 w 31"/>
                <a:gd name="T61" fmla="*/ 597 h 2400"/>
                <a:gd name="T62" fmla="*/ 31 w 31"/>
                <a:gd name="T63" fmla="*/ 597 h 2400"/>
                <a:gd name="T64" fmla="*/ 31 w 31"/>
                <a:gd name="T65" fmla="*/ 608 h 2400"/>
                <a:gd name="T66" fmla="*/ 0 w 31"/>
                <a:gd name="T67" fmla="*/ 608 h 2400"/>
                <a:gd name="T68" fmla="*/ 0 w 31"/>
                <a:gd name="T69" fmla="*/ 597 h 2400"/>
                <a:gd name="T70" fmla="*/ 0 w 31"/>
                <a:gd name="T71" fmla="*/ 294 h 2400"/>
                <a:gd name="T72" fmla="*/ 31 w 31"/>
                <a:gd name="T73" fmla="*/ 294 h 2400"/>
                <a:gd name="T74" fmla="*/ 31 w 31"/>
                <a:gd name="T75" fmla="*/ 304 h 2400"/>
                <a:gd name="T76" fmla="*/ 0 w 31"/>
                <a:gd name="T77" fmla="*/ 304 h 2400"/>
                <a:gd name="T78" fmla="*/ 0 w 31"/>
                <a:gd name="T79" fmla="*/ 294 h 2400"/>
                <a:gd name="T80" fmla="*/ 0 w 31"/>
                <a:gd name="T81" fmla="*/ 0 h 2400"/>
                <a:gd name="T82" fmla="*/ 31 w 31"/>
                <a:gd name="T83" fmla="*/ 0 h 2400"/>
                <a:gd name="T84" fmla="*/ 31 w 31"/>
                <a:gd name="T85" fmla="*/ 10 h 2400"/>
                <a:gd name="T86" fmla="*/ 0 w 31"/>
                <a:gd name="T87" fmla="*/ 10 h 2400"/>
                <a:gd name="T88" fmla="*/ 0 w 31"/>
                <a:gd name="T89" fmla="*/ 0 h 24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" h="2400">
                  <a:moveTo>
                    <a:pt x="0" y="2390"/>
                  </a:moveTo>
                  <a:lnTo>
                    <a:pt x="31" y="2390"/>
                  </a:lnTo>
                  <a:lnTo>
                    <a:pt x="31" y="2400"/>
                  </a:lnTo>
                  <a:lnTo>
                    <a:pt x="0" y="2400"/>
                  </a:lnTo>
                  <a:lnTo>
                    <a:pt x="0" y="2390"/>
                  </a:lnTo>
                  <a:close/>
                  <a:moveTo>
                    <a:pt x="0" y="2097"/>
                  </a:moveTo>
                  <a:lnTo>
                    <a:pt x="31" y="2097"/>
                  </a:lnTo>
                  <a:lnTo>
                    <a:pt x="31" y="2107"/>
                  </a:lnTo>
                  <a:lnTo>
                    <a:pt x="0" y="2107"/>
                  </a:lnTo>
                  <a:lnTo>
                    <a:pt x="0" y="2097"/>
                  </a:lnTo>
                  <a:close/>
                  <a:moveTo>
                    <a:pt x="0" y="1793"/>
                  </a:moveTo>
                  <a:lnTo>
                    <a:pt x="31" y="1793"/>
                  </a:lnTo>
                  <a:lnTo>
                    <a:pt x="31" y="1803"/>
                  </a:lnTo>
                  <a:lnTo>
                    <a:pt x="0" y="1803"/>
                  </a:lnTo>
                  <a:lnTo>
                    <a:pt x="0" y="1793"/>
                  </a:lnTo>
                  <a:close/>
                  <a:moveTo>
                    <a:pt x="0" y="1499"/>
                  </a:moveTo>
                  <a:lnTo>
                    <a:pt x="31" y="1499"/>
                  </a:lnTo>
                  <a:lnTo>
                    <a:pt x="31" y="1509"/>
                  </a:lnTo>
                  <a:lnTo>
                    <a:pt x="0" y="1509"/>
                  </a:lnTo>
                  <a:lnTo>
                    <a:pt x="0" y="1499"/>
                  </a:lnTo>
                  <a:close/>
                  <a:moveTo>
                    <a:pt x="0" y="1195"/>
                  </a:moveTo>
                  <a:lnTo>
                    <a:pt x="31" y="1195"/>
                  </a:lnTo>
                  <a:lnTo>
                    <a:pt x="31" y="1205"/>
                  </a:lnTo>
                  <a:lnTo>
                    <a:pt x="0" y="1205"/>
                  </a:lnTo>
                  <a:lnTo>
                    <a:pt x="0" y="1195"/>
                  </a:lnTo>
                  <a:close/>
                  <a:moveTo>
                    <a:pt x="0" y="901"/>
                  </a:moveTo>
                  <a:lnTo>
                    <a:pt x="31" y="901"/>
                  </a:lnTo>
                  <a:lnTo>
                    <a:pt x="31" y="911"/>
                  </a:lnTo>
                  <a:lnTo>
                    <a:pt x="0" y="911"/>
                  </a:lnTo>
                  <a:lnTo>
                    <a:pt x="0" y="901"/>
                  </a:lnTo>
                  <a:close/>
                  <a:moveTo>
                    <a:pt x="0" y="597"/>
                  </a:moveTo>
                  <a:lnTo>
                    <a:pt x="31" y="597"/>
                  </a:lnTo>
                  <a:lnTo>
                    <a:pt x="31" y="608"/>
                  </a:lnTo>
                  <a:lnTo>
                    <a:pt x="0" y="608"/>
                  </a:lnTo>
                  <a:lnTo>
                    <a:pt x="0" y="597"/>
                  </a:lnTo>
                  <a:close/>
                  <a:moveTo>
                    <a:pt x="0" y="294"/>
                  </a:moveTo>
                  <a:lnTo>
                    <a:pt x="31" y="294"/>
                  </a:lnTo>
                  <a:lnTo>
                    <a:pt x="31" y="304"/>
                  </a:lnTo>
                  <a:lnTo>
                    <a:pt x="0" y="304"/>
                  </a:lnTo>
                  <a:lnTo>
                    <a:pt x="0" y="294"/>
                  </a:lnTo>
                  <a:close/>
                  <a:moveTo>
                    <a:pt x="0" y="0"/>
                  </a:moveTo>
                  <a:lnTo>
                    <a:pt x="31" y="0"/>
                  </a:lnTo>
                  <a:lnTo>
                    <a:pt x="31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Rectangle 7"/>
            <p:cNvSpPr>
              <a:spLocks noChangeArrowheads="1"/>
            </p:cNvSpPr>
            <p:nvPr/>
          </p:nvSpPr>
          <p:spPr bwMode="auto">
            <a:xfrm>
              <a:off x="751" y="3281"/>
              <a:ext cx="3956" cy="1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29" name="Freeform 8"/>
            <p:cNvSpPr>
              <a:spLocks noEditPoints="1"/>
            </p:cNvSpPr>
            <p:nvPr/>
          </p:nvSpPr>
          <p:spPr bwMode="auto">
            <a:xfrm>
              <a:off x="746" y="3286"/>
              <a:ext cx="3966" cy="30"/>
            </a:xfrm>
            <a:custGeom>
              <a:avLst/>
              <a:gdLst>
                <a:gd name="T0" fmla="*/ 10 w 3966"/>
                <a:gd name="T1" fmla="*/ 0 h 30"/>
                <a:gd name="T2" fmla="*/ 10 w 3966"/>
                <a:gd name="T3" fmla="*/ 30 h 30"/>
                <a:gd name="T4" fmla="*/ 0 w 3966"/>
                <a:gd name="T5" fmla="*/ 30 h 30"/>
                <a:gd name="T6" fmla="*/ 0 w 3966"/>
                <a:gd name="T7" fmla="*/ 0 h 30"/>
                <a:gd name="T8" fmla="*/ 10 w 3966"/>
                <a:gd name="T9" fmla="*/ 0 h 30"/>
                <a:gd name="T10" fmla="*/ 576 w 3966"/>
                <a:gd name="T11" fmla="*/ 0 h 30"/>
                <a:gd name="T12" fmla="*/ 576 w 3966"/>
                <a:gd name="T13" fmla="*/ 30 h 30"/>
                <a:gd name="T14" fmla="*/ 566 w 3966"/>
                <a:gd name="T15" fmla="*/ 30 h 30"/>
                <a:gd name="T16" fmla="*/ 566 w 3966"/>
                <a:gd name="T17" fmla="*/ 0 h 30"/>
                <a:gd name="T18" fmla="*/ 576 w 3966"/>
                <a:gd name="T19" fmla="*/ 0 h 30"/>
                <a:gd name="T20" fmla="*/ 1143 w 3966"/>
                <a:gd name="T21" fmla="*/ 0 h 30"/>
                <a:gd name="T22" fmla="*/ 1143 w 3966"/>
                <a:gd name="T23" fmla="*/ 30 h 30"/>
                <a:gd name="T24" fmla="*/ 1133 w 3966"/>
                <a:gd name="T25" fmla="*/ 30 h 30"/>
                <a:gd name="T26" fmla="*/ 1133 w 3966"/>
                <a:gd name="T27" fmla="*/ 0 h 30"/>
                <a:gd name="T28" fmla="*/ 1143 w 3966"/>
                <a:gd name="T29" fmla="*/ 0 h 30"/>
                <a:gd name="T30" fmla="*/ 1710 w 3966"/>
                <a:gd name="T31" fmla="*/ 0 h 30"/>
                <a:gd name="T32" fmla="*/ 1710 w 3966"/>
                <a:gd name="T33" fmla="*/ 30 h 30"/>
                <a:gd name="T34" fmla="*/ 1699 w 3966"/>
                <a:gd name="T35" fmla="*/ 30 h 30"/>
                <a:gd name="T36" fmla="*/ 1699 w 3966"/>
                <a:gd name="T37" fmla="*/ 0 h 30"/>
                <a:gd name="T38" fmla="*/ 1710 w 3966"/>
                <a:gd name="T39" fmla="*/ 0 h 30"/>
                <a:gd name="T40" fmla="*/ 2276 w 3966"/>
                <a:gd name="T41" fmla="*/ 0 h 30"/>
                <a:gd name="T42" fmla="*/ 2276 w 3966"/>
                <a:gd name="T43" fmla="*/ 30 h 30"/>
                <a:gd name="T44" fmla="*/ 2266 w 3966"/>
                <a:gd name="T45" fmla="*/ 30 h 30"/>
                <a:gd name="T46" fmla="*/ 2266 w 3966"/>
                <a:gd name="T47" fmla="*/ 0 h 30"/>
                <a:gd name="T48" fmla="*/ 2276 w 3966"/>
                <a:gd name="T49" fmla="*/ 0 h 30"/>
                <a:gd name="T50" fmla="*/ 2833 w 3966"/>
                <a:gd name="T51" fmla="*/ 0 h 30"/>
                <a:gd name="T52" fmla="*/ 2833 w 3966"/>
                <a:gd name="T53" fmla="*/ 30 h 30"/>
                <a:gd name="T54" fmla="*/ 2822 w 3966"/>
                <a:gd name="T55" fmla="*/ 30 h 30"/>
                <a:gd name="T56" fmla="*/ 2822 w 3966"/>
                <a:gd name="T57" fmla="*/ 0 h 30"/>
                <a:gd name="T58" fmla="*/ 2833 w 3966"/>
                <a:gd name="T59" fmla="*/ 0 h 30"/>
                <a:gd name="T60" fmla="*/ 3399 w 3966"/>
                <a:gd name="T61" fmla="*/ 0 h 30"/>
                <a:gd name="T62" fmla="*/ 3399 w 3966"/>
                <a:gd name="T63" fmla="*/ 30 h 30"/>
                <a:gd name="T64" fmla="*/ 3389 w 3966"/>
                <a:gd name="T65" fmla="*/ 30 h 30"/>
                <a:gd name="T66" fmla="*/ 3389 w 3966"/>
                <a:gd name="T67" fmla="*/ 0 h 30"/>
                <a:gd name="T68" fmla="*/ 3399 w 3966"/>
                <a:gd name="T69" fmla="*/ 0 h 30"/>
                <a:gd name="T70" fmla="*/ 3966 w 3966"/>
                <a:gd name="T71" fmla="*/ 0 h 30"/>
                <a:gd name="T72" fmla="*/ 3966 w 3966"/>
                <a:gd name="T73" fmla="*/ 30 h 30"/>
                <a:gd name="T74" fmla="*/ 3956 w 3966"/>
                <a:gd name="T75" fmla="*/ 30 h 30"/>
                <a:gd name="T76" fmla="*/ 3956 w 3966"/>
                <a:gd name="T77" fmla="*/ 0 h 30"/>
                <a:gd name="T78" fmla="*/ 3966 w 3966"/>
                <a:gd name="T79" fmla="*/ 0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966" h="30">
                  <a:moveTo>
                    <a:pt x="10" y="0"/>
                  </a:moveTo>
                  <a:lnTo>
                    <a:pt x="10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576" y="0"/>
                  </a:moveTo>
                  <a:lnTo>
                    <a:pt x="576" y="30"/>
                  </a:lnTo>
                  <a:lnTo>
                    <a:pt x="566" y="30"/>
                  </a:lnTo>
                  <a:lnTo>
                    <a:pt x="566" y="0"/>
                  </a:lnTo>
                  <a:lnTo>
                    <a:pt x="576" y="0"/>
                  </a:lnTo>
                  <a:close/>
                  <a:moveTo>
                    <a:pt x="1143" y="0"/>
                  </a:moveTo>
                  <a:lnTo>
                    <a:pt x="1143" y="30"/>
                  </a:lnTo>
                  <a:lnTo>
                    <a:pt x="1133" y="30"/>
                  </a:lnTo>
                  <a:lnTo>
                    <a:pt x="1133" y="0"/>
                  </a:lnTo>
                  <a:lnTo>
                    <a:pt x="1143" y="0"/>
                  </a:lnTo>
                  <a:close/>
                  <a:moveTo>
                    <a:pt x="1710" y="0"/>
                  </a:moveTo>
                  <a:lnTo>
                    <a:pt x="1710" y="30"/>
                  </a:lnTo>
                  <a:lnTo>
                    <a:pt x="1699" y="30"/>
                  </a:lnTo>
                  <a:lnTo>
                    <a:pt x="1699" y="0"/>
                  </a:lnTo>
                  <a:lnTo>
                    <a:pt x="1710" y="0"/>
                  </a:lnTo>
                  <a:close/>
                  <a:moveTo>
                    <a:pt x="2276" y="0"/>
                  </a:moveTo>
                  <a:lnTo>
                    <a:pt x="2276" y="30"/>
                  </a:lnTo>
                  <a:lnTo>
                    <a:pt x="2266" y="30"/>
                  </a:lnTo>
                  <a:lnTo>
                    <a:pt x="2266" y="0"/>
                  </a:lnTo>
                  <a:lnTo>
                    <a:pt x="2276" y="0"/>
                  </a:lnTo>
                  <a:close/>
                  <a:moveTo>
                    <a:pt x="2833" y="0"/>
                  </a:moveTo>
                  <a:lnTo>
                    <a:pt x="2833" y="30"/>
                  </a:lnTo>
                  <a:lnTo>
                    <a:pt x="2822" y="30"/>
                  </a:lnTo>
                  <a:lnTo>
                    <a:pt x="2822" y="0"/>
                  </a:lnTo>
                  <a:lnTo>
                    <a:pt x="2833" y="0"/>
                  </a:lnTo>
                  <a:close/>
                  <a:moveTo>
                    <a:pt x="3399" y="0"/>
                  </a:moveTo>
                  <a:lnTo>
                    <a:pt x="3399" y="30"/>
                  </a:lnTo>
                  <a:lnTo>
                    <a:pt x="3389" y="30"/>
                  </a:lnTo>
                  <a:lnTo>
                    <a:pt x="3389" y="0"/>
                  </a:lnTo>
                  <a:lnTo>
                    <a:pt x="3399" y="0"/>
                  </a:lnTo>
                  <a:close/>
                  <a:moveTo>
                    <a:pt x="3966" y="0"/>
                  </a:moveTo>
                  <a:lnTo>
                    <a:pt x="3966" y="30"/>
                  </a:lnTo>
                  <a:lnTo>
                    <a:pt x="3956" y="30"/>
                  </a:lnTo>
                  <a:lnTo>
                    <a:pt x="3956" y="0"/>
                  </a:lnTo>
                  <a:lnTo>
                    <a:pt x="3966" y="0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Oval 9"/>
            <p:cNvSpPr>
              <a:spLocks noChangeArrowheads="1"/>
            </p:cNvSpPr>
            <p:nvPr/>
          </p:nvSpPr>
          <p:spPr bwMode="auto">
            <a:xfrm>
              <a:off x="1621" y="1675"/>
              <a:ext cx="131" cy="132"/>
            </a:xfrm>
            <a:prstGeom prst="ellipse">
              <a:avLst/>
            </a:prstGeom>
            <a:solidFill>
              <a:srgbClr val="409DAD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31" name="Freeform 10"/>
            <p:cNvSpPr>
              <a:spLocks noEditPoints="1"/>
            </p:cNvSpPr>
            <p:nvPr/>
          </p:nvSpPr>
          <p:spPr bwMode="auto">
            <a:xfrm>
              <a:off x="1616" y="1670"/>
              <a:ext cx="142" cy="142"/>
            </a:xfrm>
            <a:custGeom>
              <a:avLst/>
              <a:gdLst>
                <a:gd name="T0" fmla="*/ 6 w 225"/>
                <a:gd name="T1" fmla="*/ 3 h 225"/>
                <a:gd name="T2" fmla="*/ 5 w 225"/>
                <a:gd name="T3" fmla="*/ 4 h 225"/>
                <a:gd name="T4" fmla="*/ 5 w 225"/>
                <a:gd name="T5" fmla="*/ 5 h 225"/>
                <a:gd name="T6" fmla="*/ 4 w 225"/>
                <a:gd name="T7" fmla="*/ 5 h 225"/>
                <a:gd name="T8" fmla="*/ 3 w 225"/>
                <a:gd name="T9" fmla="*/ 6 h 225"/>
                <a:gd name="T10" fmla="*/ 2 w 225"/>
                <a:gd name="T11" fmla="*/ 5 h 225"/>
                <a:gd name="T12" fmla="*/ 1 w 225"/>
                <a:gd name="T13" fmla="*/ 5 h 225"/>
                <a:gd name="T14" fmla="*/ 1 w 225"/>
                <a:gd name="T15" fmla="*/ 4 h 225"/>
                <a:gd name="T16" fmla="*/ 1 w 225"/>
                <a:gd name="T17" fmla="*/ 3 h 225"/>
                <a:gd name="T18" fmla="*/ 1 w 225"/>
                <a:gd name="T19" fmla="*/ 2 h 225"/>
                <a:gd name="T20" fmla="*/ 1 w 225"/>
                <a:gd name="T21" fmla="*/ 1 h 225"/>
                <a:gd name="T22" fmla="*/ 2 w 225"/>
                <a:gd name="T23" fmla="*/ 1 h 225"/>
                <a:gd name="T24" fmla="*/ 3 w 225"/>
                <a:gd name="T25" fmla="*/ 1 h 225"/>
                <a:gd name="T26" fmla="*/ 4 w 225"/>
                <a:gd name="T27" fmla="*/ 1 h 225"/>
                <a:gd name="T28" fmla="*/ 5 w 225"/>
                <a:gd name="T29" fmla="*/ 1 h 225"/>
                <a:gd name="T30" fmla="*/ 5 w 225"/>
                <a:gd name="T31" fmla="*/ 2 h 225"/>
                <a:gd name="T32" fmla="*/ 5 w 225"/>
                <a:gd name="T33" fmla="*/ 2 h 225"/>
                <a:gd name="T34" fmla="*/ 4 w 225"/>
                <a:gd name="T35" fmla="*/ 1 h 225"/>
                <a:gd name="T36" fmla="*/ 4 w 225"/>
                <a:gd name="T37" fmla="*/ 1 h 225"/>
                <a:gd name="T38" fmla="*/ 3 w 225"/>
                <a:gd name="T39" fmla="*/ 1 h 225"/>
                <a:gd name="T40" fmla="*/ 2 w 225"/>
                <a:gd name="T41" fmla="*/ 1 h 225"/>
                <a:gd name="T42" fmla="*/ 1 w 225"/>
                <a:gd name="T43" fmla="*/ 1 h 225"/>
                <a:gd name="T44" fmla="*/ 1 w 225"/>
                <a:gd name="T45" fmla="*/ 2 h 225"/>
                <a:gd name="T46" fmla="*/ 1 w 225"/>
                <a:gd name="T47" fmla="*/ 3 h 225"/>
                <a:gd name="T48" fmla="*/ 1 w 225"/>
                <a:gd name="T49" fmla="*/ 4 h 225"/>
                <a:gd name="T50" fmla="*/ 1 w 225"/>
                <a:gd name="T51" fmla="*/ 4 h 225"/>
                <a:gd name="T52" fmla="*/ 2 w 225"/>
                <a:gd name="T53" fmla="*/ 5 h 225"/>
                <a:gd name="T54" fmla="*/ 3 w 225"/>
                <a:gd name="T55" fmla="*/ 5 h 225"/>
                <a:gd name="T56" fmla="*/ 4 w 225"/>
                <a:gd name="T57" fmla="*/ 5 h 225"/>
                <a:gd name="T58" fmla="*/ 4 w 225"/>
                <a:gd name="T59" fmla="*/ 4 h 225"/>
                <a:gd name="T60" fmla="*/ 5 w 225"/>
                <a:gd name="T61" fmla="*/ 4 h 225"/>
                <a:gd name="T62" fmla="*/ 5 w 225"/>
                <a:gd name="T63" fmla="*/ 3 h 225"/>
                <a:gd name="T64" fmla="*/ 5 w 225"/>
                <a:gd name="T65" fmla="*/ 2 h 2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225">
                  <a:moveTo>
                    <a:pt x="224" y="111"/>
                  </a:moveTo>
                  <a:cubicBezTo>
                    <a:pt x="225" y="112"/>
                    <a:pt x="225" y="113"/>
                    <a:pt x="224" y="114"/>
                  </a:cubicBezTo>
                  <a:lnTo>
                    <a:pt x="216" y="155"/>
                  </a:lnTo>
                  <a:cubicBezTo>
                    <a:pt x="216" y="156"/>
                    <a:pt x="216" y="157"/>
                    <a:pt x="215" y="158"/>
                  </a:cubicBezTo>
                  <a:lnTo>
                    <a:pt x="193" y="191"/>
                  </a:lnTo>
                  <a:cubicBezTo>
                    <a:pt x="193" y="192"/>
                    <a:pt x="192" y="193"/>
                    <a:pt x="191" y="193"/>
                  </a:cubicBezTo>
                  <a:lnTo>
                    <a:pt x="158" y="215"/>
                  </a:lnTo>
                  <a:cubicBezTo>
                    <a:pt x="157" y="216"/>
                    <a:pt x="156" y="216"/>
                    <a:pt x="155" y="216"/>
                  </a:cubicBezTo>
                  <a:lnTo>
                    <a:pt x="114" y="224"/>
                  </a:lnTo>
                  <a:cubicBezTo>
                    <a:pt x="113" y="225"/>
                    <a:pt x="112" y="225"/>
                    <a:pt x="111" y="224"/>
                  </a:cubicBezTo>
                  <a:lnTo>
                    <a:pt x="71" y="216"/>
                  </a:lnTo>
                  <a:cubicBezTo>
                    <a:pt x="70" y="216"/>
                    <a:pt x="69" y="216"/>
                    <a:pt x="68" y="215"/>
                  </a:cubicBezTo>
                  <a:lnTo>
                    <a:pt x="35" y="193"/>
                  </a:lnTo>
                  <a:cubicBezTo>
                    <a:pt x="34" y="193"/>
                    <a:pt x="33" y="192"/>
                    <a:pt x="33" y="191"/>
                  </a:cubicBezTo>
                  <a:lnTo>
                    <a:pt x="10" y="158"/>
                  </a:lnTo>
                  <a:cubicBezTo>
                    <a:pt x="9" y="157"/>
                    <a:pt x="9" y="156"/>
                    <a:pt x="9" y="155"/>
                  </a:cubicBezTo>
                  <a:lnTo>
                    <a:pt x="1" y="114"/>
                  </a:lnTo>
                  <a:cubicBezTo>
                    <a:pt x="0" y="113"/>
                    <a:pt x="0" y="112"/>
                    <a:pt x="1" y="111"/>
                  </a:cubicBezTo>
                  <a:lnTo>
                    <a:pt x="9" y="71"/>
                  </a:lnTo>
                  <a:cubicBezTo>
                    <a:pt x="9" y="70"/>
                    <a:pt x="9" y="69"/>
                    <a:pt x="10" y="68"/>
                  </a:cubicBezTo>
                  <a:lnTo>
                    <a:pt x="33" y="35"/>
                  </a:lnTo>
                  <a:cubicBezTo>
                    <a:pt x="33" y="34"/>
                    <a:pt x="34" y="33"/>
                    <a:pt x="35" y="33"/>
                  </a:cubicBezTo>
                  <a:lnTo>
                    <a:pt x="68" y="10"/>
                  </a:lnTo>
                  <a:cubicBezTo>
                    <a:pt x="69" y="9"/>
                    <a:pt x="70" y="9"/>
                    <a:pt x="71" y="9"/>
                  </a:cubicBezTo>
                  <a:lnTo>
                    <a:pt x="111" y="1"/>
                  </a:lnTo>
                  <a:cubicBezTo>
                    <a:pt x="112" y="0"/>
                    <a:pt x="113" y="0"/>
                    <a:pt x="114" y="1"/>
                  </a:cubicBezTo>
                  <a:lnTo>
                    <a:pt x="155" y="9"/>
                  </a:lnTo>
                  <a:cubicBezTo>
                    <a:pt x="156" y="9"/>
                    <a:pt x="157" y="9"/>
                    <a:pt x="158" y="10"/>
                  </a:cubicBezTo>
                  <a:lnTo>
                    <a:pt x="191" y="33"/>
                  </a:lnTo>
                  <a:cubicBezTo>
                    <a:pt x="192" y="33"/>
                    <a:pt x="193" y="34"/>
                    <a:pt x="193" y="35"/>
                  </a:cubicBezTo>
                  <a:lnTo>
                    <a:pt x="215" y="68"/>
                  </a:lnTo>
                  <a:cubicBezTo>
                    <a:pt x="216" y="69"/>
                    <a:pt x="216" y="70"/>
                    <a:pt x="216" y="71"/>
                  </a:cubicBezTo>
                  <a:lnTo>
                    <a:pt x="224" y="111"/>
                  </a:lnTo>
                  <a:close/>
                  <a:moveTo>
                    <a:pt x="201" y="74"/>
                  </a:moveTo>
                  <a:lnTo>
                    <a:pt x="202" y="77"/>
                  </a:lnTo>
                  <a:lnTo>
                    <a:pt x="180" y="44"/>
                  </a:lnTo>
                  <a:lnTo>
                    <a:pt x="182" y="46"/>
                  </a:lnTo>
                  <a:lnTo>
                    <a:pt x="149" y="23"/>
                  </a:lnTo>
                  <a:lnTo>
                    <a:pt x="152" y="24"/>
                  </a:lnTo>
                  <a:lnTo>
                    <a:pt x="111" y="16"/>
                  </a:lnTo>
                  <a:lnTo>
                    <a:pt x="114" y="16"/>
                  </a:lnTo>
                  <a:lnTo>
                    <a:pt x="74" y="24"/>
                  </a:lnTo>
                  <a:lnTo>
                    <a:pt x="77" y="23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23" y="77"/>
                  </a:lnTo>
                  <a:lnTo>
                    <a:pt x="24" y="74"/>
                  </a:lnTo>
                  <a:lnTo>
                    <a:pt x="16" y="114"/>
                  </a:lnTo>
                  <a:lnTo>
                    <a:pt x="16" y="111"/>
                  </a:lnTo>
                  <a:lnTo>
                    <a:pt x="24" y="152"/>
                  </a:lnTo>
                  <a:lnTo>
                    <a:pt x="23" y="149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77" y="202"/>
                  </a:lnTo>
                  <a:lnTo>
                    <a:pt x="74" y="201"/>
                  </a:lnTo>
                  <a:lnTo>
                    <a:pt x="114" y="209"/>
                  </a:lnTo>
                  <a:lnTo>
                    <a:pt x="111" y="209"/>
                  </a:lnTo>
                  <a:lnTo>
                    <a:pt x="152" y="201"/>
                  </a:lnTo>
                  <a:lnTo>
                    <a:pt x="149" y="202"/>
                  </a:lnTo>
                  <a:lnTo>
                    <a:pt x="182" y="180"/>
                  </a:lnTo>
                  <a:lnTo>
                    <a:pt x="180" y="182"/>
                  </a:lnTo>
                  <a:lnTo>
                    <a:pt x="202" y="149"/>
                  </a:lnTo>
                  <a:lnTo>
                    <a:pt x="201" y="152"/>
                  </a:lnTo>
                  <a:lnTo>
                    <a:pt x="209" y="111"/>
                  </a:lnTo>
                  <a:lnTo>
                    <a:pt x="209" y="114"/>
                  </a:lnTo>
                  <a:lnTo>
                    <a:pt x="201" y="74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Oval 11"/>
            <p:cNvSpPr>
              <a:spLocks noChangeArrowheads="1"/>
            </p:cNvSpPr>
            <p:nvPr/>
          </p:nvSpPr>
          <p:spPr bwMode="auto">
            <a:xfrm>
              <a:off x="1317" y="2739"/>
              <a:ext cx="213" cy="212"/>
            </a:xfrm>
            <a:prstGeom prst="ellipse">
              <a:avLst/>
            </a:prstGeom>
            <a:solidFill>
              <a:srgbClr val="BFDEE4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33" name="Freeform 12"/>
            <p:cNvSpPr>
              <a:spLocks noEditPoints="1"/>
            </p:cNvSpPr>
            <p:nvPr/>
          </p:nvSpPr>
          <p:spPr bwMode="auto">
            <a:xfrm>
              <a:off x="1312" y="2734"/>
              <a:ext cx="223" cy="222"/>
            </a:xfrm>
            <a:custGeom>
              <a:avLst/>
              <a:gdLst>
                <a:gd name="T0" fmla="*/ 9 w 352"/>
                <a:gd name="T1" fmla="*/ 4 h 352"/>
                <a:gd name="T2" fmla="*/ 9 w 352"/>
                <a:gd name="T3" fmla="*/ 5 h 352"/>
                <a:gd name="T4" fmla="*/ 9 w 352"/>
                <a:gd name="T5" fmla="*/ 6 h 352"/>
                <a:gd name="T6" fmla="*/ 8 w 352"/>
                <a:gd name="T7" fmla="*/ 8 h 352"/>
                <a:gd name="T8" fmla="*/ 6 w 352"/>
                <a:gd name="T9" fmla="*/ 8 h 352"/>
                <a:gd name="T10" fmla="*/ 6 w 352"/>
                <a:gd name="T11" fmla="*/ 9 h 352"/>
                <a:gd name="T12" fmla="*/ 4 w 352"/>
                <a:gd name="T13" fmla="*/ 9 h 352"/>
                <a:gd name="T14" fmla="*/ 4 w 352"/>
                <a:gd name="T15" fmla="*/ 9 h 352"/>
                <a:gd name="T16" fmla="*/ 3 w 352"/>
                <a:gd name="T17" fmla="*/ 8 h 352"/>
                <a:gd name="T18" fmla="*/ 1 w 352"/>
                <a:gd name="T19" fmla="*/ 8 h 352"/>
                <a:gd name="T20" fmla="*/ 1 w 352"/>
                <a:gd name="T21" fmla="*/ 6 h 352"/>
                <a:gd name="T22" fmla="*/ 1 w 352"/>
                <a:gd name="T23" fmla="*/ 5 h 352"/>
                <a:gd name="T24" fmla="*/ 0 w 352"/>
                <a:gd name="T25" fmla="*/ 4 h 352"/>
                <a:gd name="T26" fmla="*/ 1 w 352"/>
                <a:gd name="T27" fmla="*/ 4 h 352"/>
                <a:gd name="T28" fmla="*/ 1 w 352"/>
                <a:gd name="T29" fmla="*/ 3 h 352"/>
                <a:gd name="T30" fmla="*/ 2 w 352"/>
                <a:gd name="T31" fmla="*/ 1 h 352"/>
                <a:gd name="T32" fmla="*/ 3 w 352"/>
                <a:gd name="T33" fmla="*/ 1 h 352"/>
                <a:gd name="T34" fmla="*/ 4 w 352"/>
                <a:gd name="T35" fmla="*/ 1 h 352"/>
                <a:gd name="T36" fmla="*/ 4 w 352"/>
                <a:gd name="T37" fmla="*/ 0 h 352"/>
                <a:gd name="T38" fmla="*/ 6 w 352"/>
                <a:gd name="T39" fmla="*/ 1 h 352"/>
                <a:gd name="T40" fmla="*/ 6 w 352"/>
                <a:gd name="T41" fmla="*/ 1 h 352"/>
                <a:gd name="T42" fmla="*/ 8 w 352"/>
                <a:gd name="T43" fmla="*/ 1 h 352"/>
                <a:gd name="T44" fmla="*/ 9 w 352"/>
                <a:gd name="T45" fmla="*/ 3 h 352"/>
                <a:gd name="T46" fmla="*/ 9 w 352"/>
                <a:gd name="T47" fmla="*/ 4 h 352"/>
                <a:gd name="T48" fmla="*/ 9 w 352"/>
                <a:gd name="T49" fmla="*/ 4 h 352"/>
                <a:gd name="T50" fmla="*/ 8 w 352"/>
                <a:gd name="T51" fmla="*/ 3 h 352"/>
                <a:gd name="T52" fmla="*/ 7 w 352"/>
                <a:gd name="T53" fmla="*/ 2 h 352"/>
                <a:gd name="T54" fmla="*/ 6 w 352"/>
                <a:gd name="T55" fmla="*/ 1 h 352"/>
                <a:gd name="T56" fmla="*/ 6 w 352"/>
                <a:gd name="T57" fmla="*/ 1 h 352"/>
                <a:gd name="T58" fmla="*/ 4 w 352"/>
                <a:gd name="T59" fmla="*/ 1 h 352"/>
                <a:gd name="T60" fmla="*/ 4 w 352"/>
                <a:gd name="T61" fmla="*/ 1 h 352"/>
                <a:gd name="T62" fmla="*/ 3 w 352"/>
                <a:gd name="T63" fmla="*/ 1 h 352"/>
                <a:gd name="T64" fmla="*/ 2 w 352"/>
                <a:gd name="T65" fmla="*/ 2 h 352"/>
                <a:gd name="T66" fmla="*/ 1 w 352"/>
                <a:gd name="T67" fmla="*/ 3 h 352"/>
                <a:gd name="T68" fmla="*/ 1 w 352"/>
                <a:gd name="T69" fmla="*/ 4 h 352"/>
                <a:gd name="T70" fmla="*/ 1 w 352"/>
                <a:gd name="T71" fmla="*/ 4 h 352"/>
                <a:gd name="T72" fmla="*/ 1 w 352"/>
                <a:gd name="T73" fmla="*/ 5 h 352"/>
                <a:gd name="T74" fmla="*/ 1 w 352"/>
                <a:gd name="T75" fmla="*/ 6 h 352"/>
                <a:gd name="T76" fmla="*/ 2 w 352"/>
                <a:gd name="T77" fmla="*/ 7 h 352"/>
                <a:gd name="T78" fmla="*/ 3 w 352"/>
                <a:gd name="T79" fmla="*/ 8 h 352"/>
                <a:gd name="T80" fmla="*/ 4 w 352"/>
                <a:gd name="T81" fmla="*/ 8 h 352"/>
                <a:gd name="T82" fmla="*/ 4 w 352"/>
                <a:gd name="T83" fmla="*/ 8 h 352"/>
                <a:gd name="T84" fmla="*/ 6 w 352"/>
                <a:gd name="T85" fmla="*/ 8 h 352"/>
                <a:gd name="T86" fmla="*/ 6 w 352"/>
                <a:gd name="T87" fmla="*/ 8 h 352"/>
                <a:gd name="T88" fmla="*/ 8 w 352"/>
                <a:gd name="T89" fmla="*/ 7 h 352"/>
                <a:gd name="T90" fmla="*/ 9 w 352"/>
                <a:gd name="T91" fmla="*/ 6 h 352"/>
                <a:gd name="T92" fmla="*/ 9 w 352"/>
                <a:gd name="T93" fmla="*/ 5 h 352"/>
                <a:gd name="T94" fmla="*/ 9 w 352"/>
                <a:gd name="T95" fmla="*/ 4 h 352"/>
                <a:gd name="T96" fmla="*/ 9 w 352"/>
                <a:gd name="T97" fmla="*/ 4 h 3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2" h="352">
                  <a:moveTo>
                    <a:pt x="352" y="176"/>
                  </a:moveTo>
                  <a:cubicBezTo>
                    <a:pt x="352" y="176"/>
                    <a:pt x="352" y="177"/>
                    <a:pt x="352" y="177"/>
                  </a:cubicBezTo>
                  <a:lnTo>
                    <a:pt x="349" y="211"/>
                  </a:lnTo>
                  <a:cubicBezTo>
                    <a:pt x="349" y="212"/>
                    <a:pt x="349" y="212"/>
                    <a:pt x="349" y="213"/>
                  </a:cubicBezTo>
                  <a:lnTo>
                    <a:pt x="339" y="244"/>
                  </a:lnTo>
                  <a:cubicBezTo>
                    <a:pt x="339" y="245"/>
                    <a:pt x="339" y="245"/>
                    <a:pt x="338" y="246"/>
                  </a:cubicBezTo>
                  <a:lnTo>
                    <a:pt x="302" y="300"/>
                  </a:lnTo>
                  <a:cubicBezTo>
                    <a:pt x="302" y="301"/>
                    <a:pt x="301" y="302"/>
                    <a:pt x="300" y="302"/>
                  </a:cubicBezTo>
                  <a:lnTo>
                    <a:pt x="246" y="338"/>
                  </a:lnTo>
                  <a:cubicBezTo>
                    <a:pt x="245" y="339"/>
                    <a:pt x="245" y="339"/>
                    <a:pt x="244" y="339"/>
                  </a:cubicBezTo>
                  <a:lnTo>
                    <a:pt x="213" y="349"/>
                  </a:lnTo>
                  <a:cubicBezTo>
                    <a:pt x="212" y="349"/>
                    <a:pt x="212" y="349"/>
                    <a:pt x="211" y="349"/>
                  </a:cubicBezTo>
                  <a:lnTo>
                    <a:pt x="177" y="352"/>
                  </a:lnTo>
                  <a:cubicBezTo>
                    <a:pt x="177" y="352"/>
                    <a:pt x="176" y="352"/>
                    <a:pt x="176" y="352"/>
                  </a:cubicBezTo>
                  <a:lnTo>
                    <a:pt x="142" y="349"/>
                  </a:lnTo>
                  <a:cubicBezTo>
                    <a:pt x="141" y="349"/>
                    <a:pt x="141" y="349"/>
                    <a:pt x="140" y="349"/>
                  </a:cubicBezTo>
                  <a:lnTo>
                    <a:pt x="109" y="339"/>
                  </a:lnTo>
                  <a:cubicBezTo>
                    <a:pt x="108" y="339"/>
                    <a:pt x="108" y="339"/>
                    <a:pt x="107" y="338"/>
                  </a:cubicBezTo>
                  <a:lnTo>
                    <a:pt x="54" y="302"/>
                  </a:lnTo>
                  <a:cubicBezTo>
                    <a:pt x="53" y="302"/>
                    <a:pt x="52" y="301"/>
                    <a:pt x="52" y="300"/>
                  </a:cubicBezTo>
                  <a:lnTo>
                    <a:pt x="15" y="246"/>
                  </a:lnTo>
                  <a:cubicBezTo>
                    <a:pt x="14" y="245"/>
                    <a:pt x="14" y="245"/>
                    <a:pt x="14" y="244"/>
                  </a:cubicBezTo>
                  <a:lnTo>
                    <a:pt x="4" y="213"/>
                  </a:lnTo>
                  <a:cubicBezTo>
                    <a:pt x="4" y="212"/>
                    <a:pt x="4" y="212"/>
                    <a:pt x="3" y="211"/>
                  </a:cubicBezTo>
                  <a:lnTo>
                    <a:pt x="0" y="177"/>
                  </a:lnTo>
                  <a:cubicBezTo>
                    <a:pt x="0" y="177"/>
                    <a:pt x="0" y="176"/>
                    <a:pt x="0" y="176"/>
                  </a:cubicBezTo>
                  <a:lnTo>
                    <a:pt x="3" y="142"/>
                  </a:lnTo>
                  <a:cubicBezTo>
                    <a:pt x="4" y="141"/>
                    <a:pt x="4" y="141"/>
                    <a:pt x="4" y="140"/>
                  </a:cubicBezTo>
                  <a:lnTo>
                    <a:pt x="14" y="109"/>
                  </a:lnTo>
                  <a:cubicBezTo>
                    <a:pt x="14" y="108"/>
                    <a:pt x="14" y="108"/>
                    <a:pt x="15" y="107"/>
                  </a:cubicBezTo>
                  <a:lnTo>
                    <a:pt x="52" y="54"/>
                  </a:lnTo>
                  <a:cubicBezTo>
                    <a:pt x="52" y="53"/>
                    <a:pt x="53" y="52"/>
                    <a:pt x="54" y="52"/>
                  </a:cubicBezTo>
                  <a:lnTo>
                    <a:pt x="107" y="15"/>
                  </a:lnTo>
                  <a:cubicBezTo>
                    <a:pt x="108" y="14"/>
                    <a:pt x="108" y="14"/>
                    <a:pt x="109" y="14"/>
                  </a:cubicBezTo>
                  <a:lnTo>
                    <a:pt x="140" y="4"/>
                  </a:lnTo>
                  <a:cubicBezTo>
                    <a:pt x="141" y="4"/>
                    <a:pt x="141" y="4"/>
                    <a:pt x="142" y="3"/>
                  </a:cubicBezTo>
                  <a:lnTo>
                    <a:pt x="176" y="0"/>
                  </a:lnTo>
                  <a:cubicBezTo>
                    <a:pt x="176" y="0"/>
                    <a:pt x="177" y="0"/>
                    <a:pt x="177" y="0"/>
                  </a:cubicBezTo>
                  <a:lnTo>
                    <a:pt x="211" y="3"/>
                  </a:lnTo>
                  <a:cubicBezTo>
                    <a:pt x="212" y="4"/>
                    <a:pt x="212" y="4"/>
                    <a:pt x="213" y="4"/>
                  </a:cubicBezTo>
                  <a:lnTo>
                    <a:pt x="244" y="14"/>
                  </a:lnTo>
                  <a:cubicBezTo>
                    <a:pt x="245" y="14"/>
                    <a:pt x="245" y="14"/>
                    <a:pt x="246" y="15"/>
                  </a:cubicBezTo>
                  <a:lnTo>
                    <a:pt x="300" y="52"/>
                  </a:lnTo>
                  <a:cubicBezTo>
                    <a:pt x="301" y="52"/>
                    <a:pt x="302" y="53"/>
                    <a:pt x="302" y="54"/>
                  </a:cubicBezTo>
                  <a:lnTo>
                    <a:pt x="338" y="107"/>
                  </a:lnTo>
                  <a:cubicBezTo>
                    <a:pt x="339" y="108"/>
                    <a:pt x="339" y="108"/>
                    <a:pt x="339" y="109"/>
                  </a:cubicBezTo>
                  <a:lnTo>
                    <a:pt x="349" y="140"/>
                  </a:lnTo>
                  <a:cubicBezTo>
                    <a:pt x="349" y="141"/>
                    <a:pt x="349" y="141"/>
                    <a:pt x="349" y="142"/>
                  </a:cubicBezTo>
                  <a:lnTo>
                    <a:pt x="352" y="176"/>
                  </a:lnTo>
                  <a:close/>
                  <a:moveTo>
                    <a:pt x="333" y="143"/>
                  </a:moveTo>
                  <a:lnTo>
                    <a:pt x="334" y="145"/>
                  </a:lnTo>
                  <a:lnTo>
                    <a:pt x="324" y="114"/>
                  </a:lnTo>
                  <a:lnTo>
                    <a:pt x="325" y="116"/>
                  </a:lnTo>
                  <a:lnTo>
                    <a:pt x="289" y="63"/>
                  </a:lnTo>
                  <a:lnTo>
                    <a:pt x="291" y="65"/>
                  </a:lnTo>
                  <a:lnTo>
                    <a:pt x="237" y="28"/>
                  </a:lnTo>
                  <a:lnTo>
                    <a:pt x="239" y="29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176" y="16"/>
                  </a:lnTo>
                  <a:lnTo>
                    <a:pt x="177" y="16"/>
                  </a:lnTo>
                  <a:lnTo>
                    <a:pt x="143" y="19"/>
                  </a:lnTo>
                  <a:lnTo>
                    <a:pt x="145" y="19"/>
                  </a:lnTo>
                  <a:lnTo>
                    <a:pt x="114" y="29"/>
                  </a:lnTo>
                  <a:lnTo>
                    <a:pt x="116" y="28"/>
                  </a:lnTo>
                  <a:lnTo>
                    <a:pt x="63" y="65"/>
                  </a:lnTo>
                  <a:lnTo>
                    <a:pt x="65" y="63"/>
                  </a:lnTo>
                  <a:lnTo>
                    <a:pt x="28" y="116"/>
                  </a:lnTo>
                  <a:lnTo>
                    <a:pt x="29" y="114"/>
                  </a:lnTo>
                  <a:lnTo>
                    <a:pt x="19" y="145"/>
                  </a:lnTo>
                  <a:lnTo>
                    <a:pt x="19" y="143"/>
                  </a:lnTo>
                  <a:lnTo>
                    <a:pt x="16" y="177"/>
                  </a:lnTo>
                  <a:lnTo>
                    <a:pt x="16" y="176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29" y="239"/>
                  </a:lnTo>
                  <a:lnTo>
                    <a:pt x="28" y="237"/>
                  </a:lnTo>
                  <a:lnTo>
                    <a:pt x="65" y="291"/>
                  </a:lnTo>
                  <a:lnTo>
                    <a:pt x="63" y="289"/>
                  </a:lnTo>
                  <a:lnTo>
                    <a:pt x="116" y="325"/>
                  </a:lnTo>
                  <a:lnTo>
                    <a:pt x="114" y="324"/>
                  </a:lnTo>
                  <a:lnTo>
                    <a:pt x="145" y="334"/>
                  </a:lnTo>
                  <a:lnTo>
                    <a:pt x="143" y="333"/>
                  </a:lnTo>
                  <a:lnTo>
                    <a:pt x="177" y="336"/>
                  </a:lnTo>
                  <a:lnTo>
                    <a:pt x="176" y="336"/>
                  </a:lnTo>
                  <a:lnTo>
                    <a:pt x="210" y="333"/>
                  </a:lnTo>
                  <a:lnTo>
                    <a:pt x="208" y="334"/>
                  </a:lnTo>
                  <a:lnTo>
                    <a:pt x="239" y="324"/>
                  </a:lnTo>
                  <a:lnTo>
                    <a:pt x="237" y="325"/>
                  </a:lnTo>
                  <a:lnTo>
                    <a:pt x="291" y="289"/>
                  </a:lnTo>
                  <a:lnTo>
                    <a:pt x="289" y="291"/>
                  </a:lnTo>
                  <a:lnTo>
                    <a:pt x="325" y="237"/>
                  </a:lnTo>
                  <a:lnTo>
                    <a:pt x="324" y="239"/>
                  </a:lnTo>
                  <a:lnTo>
                    <a:pt x="334" y="208"/>
                  </a:lnTo>
                  <a:lnTo>
                    <a:pt x="333" y="210"/>
                  </a:lnTo>
                  <a:lnTo>
                    <a:pt x="336" y="176"/>
                  </a:lnTo>
                  <a:lnTo>
                    <a:pt x="336" y="177"/>
                  </a:lnTo>
                  <a:lnTo>
                    <a:pt x="333" y="143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Oval 13"/>
            <p:cNvSpPr>
              <a:spLocks noChangeArrowheads="1"/>
            </p:cNvSpPr>
            <p:nvPr/>
          </p:nvSpPr>
          <p:spPr bwMode="auto">
            <a:xfrm>
              <a:off x="1773" y="2546"/>
              <a:ext cx="253" cy="264"/>
            </a:xfrm>
            <a:prstGeom prst="ellipse">
              <a:avLst/>
            </a:prstGeom>
            <a:solidFill>
              <a:srgbClr val="AA5CA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35" name="Freeform 14"/>
            <p:cNvSpPr>
              <a:spLocks noEditPoints="1"/>
            </p:cNvSpPr>
            <p:nvPr/>
          </p:nvSpPr>
          <p:spPr bwMode="auto">
            <a:xfrm>
              <a:off x="1768" y="2541"/>
              <a:ext cx="263" cy="274"/>
            </a:xfrm>
            <a:custGeom>
              <a:avLst/>
              <a:gdLst>
                <a:gd name="T0" fmla="*/ 11 w 416"/>
                <a:gd name="T1" fmla="*/ 7 h 432"/>
                <a:gd name="T2" fmla="*/ 10 w 416"/>
                <a:gd name="T3" fmla="*/ 8 h 432"/>
                <a:gd name="T4" fmla="*/ 9 w 416"/>
                <a:gd name="T5" fmla="*/ 10 h 432"/>
                <a:gd name="T6" fmla="*/ 8 w 416"/>
                <a:gd name="T7" fmla="*/ 10 h 432"/>
                <a:gd name="T8" fmla="*/ 6 w 416"/>
                <a:gd name="T9" fmla="*/ 11 h 432"/>
                <a:gd name="T10" fmla="*/ 5 w 416"/>
                <a:gd name="T11" fmla="*/ 11 h 432"/>
                <a:gd name="T12" fmla="*/ 3 w 416"/>
                <a:gd name="T13" fmla="*/ 11 h 432"/>
                <a:gd name="T14" fmla="*/ 3 w 416"/>
                <a:gd name="T15" fmla="*/ 10 h 432"/>
                <a:gd name="T16" fmla="*/ 1 w 416"/>
                <a:gd name="T17" fmla="*/ 9 h 432"/>
                <a:gd name="T18" fmla="*/ 1 w 416"/>
                <a:gd name="T19" fmla="*/ 8 h 432"/>
                <a:gd name="T20" fmla="*/ 1 w 416"/>
                <a:gd name="T21" fmla="*/ 6 h 432"/>
                <a:gd name="T22" fmla="*/ 1 w 416"/>
                <a:gd name="T23" fmla="*/ 4 h 432"/>
                <a:gd name="T24" fmla="*/ 1 w 416"/>
                <a:gd name="T25" fmla="*/ 3 h 432"/>
                <a:gd name="T26" fmla="*/ 2 w 416"/>
                <a:gd name="T27" fmla="*/ 2 h 432"/>
                <a:gd name="T28" fmla="*/ 3 w 416"/>
                <a:gd name="T29" fmla="*/ 1 h 432"/>
                <a:gd name="T30" fmla="*/ 4 w 416"/>
                <a:gd name="T31" fmla="*/ 1 h 432"/>
                <a:gd name="T32" fmla="*/ 6 w 416"/>
                <a:gd name="T33" fmla="*/ 1 h 432"/>
                <a:gd name="T34" fmla="*/ 7 w 416"/>
                <a:gd name="T35" fmla="*/ 1 h 432"/>
                <a:gd name="T36" fmla="*/ 9 w 416"/>
                <a:gd name="T37" fmla="*/ 2 h 432"/>
                <a:gd name="T38" fmla="*/ 10 w 416"/>
                <a:gd name="T39" fmla="*/ 3 h 432"/>
                <a:gd name="T40" fmla="*/ 11 w 416"/>
                <a:gd name="T41" fmla="*/ 4 h 432"/>
                <a:gd name="T42" fmla="*/ 10 w 416"/>
                <a:gd name="T43" fmla="*/ 4 h 432"/>
                <a:gd name="T44" fmla="*/ 10 w 416"/>
                <a:gd name="T45" fmla="*/ 4 h 432"/>
                <a:gd name="T46" fmla="*/ 9 w 416"/>
                <a:gd name="T47" fmla="*/ 2 h 432"/>
                <a:gd name="T48" fmla="*/ 8 w 416"/>
                <a:gd name="T49" fmla="*/ 1 h 432"/>
                <a:gd name="T50" fmla="*/ 6 w 416"/>
                <a:gd name="T51" fmla="*/ 1 h 432"/>
                <a:gd name="T52" fmla="*/ 5 w 416"/>
                <a:gd name="T53" fmla="*/ 1 h 432"/>
                <a:gd name="T54" fmla="*/ 3 w 416"/>
                <a:gd name="T55" fmla="*/ 1 h 432"/>
                <a:gd name="T56" fmla="*/ 3 w 416"/>
                <a:gd name="T57" fmla="*/ 1 h 432"/>
                <a:gd name="T58" fmla="*/ 1 w 416"/>
                <a:gd name="T59" fmla="*/ 3 h 432"/>
                <a:gd name="T60" fmla="*/ 1 w 416"/>
                <a:gd name="T61" fmla="*/ 4 h 432"/>
                <a:gd name="T62" fmla="*/ 1 w 416"/>
                <a:gd name="T63" fmla="*/ 6 h 432"/>
                <a:gd name="T64" fmla="*/ 1 w 416"/>
                <a:gd name="T65" fmla="*/ 6 h 432"/>
                <a:gd name="T66" fmla="*/ 1 w 416"/>
                <a:gd name="T67" fmla="*/ 9 h 432"/>
                <a:gd name="T68" fmla="*/ 2 w 416"/>
                <a:gd name="T69" fmla="*/ 10 h 432"/>
                <a:gd name="T70" fmla="*/ 3 w 416"/>
                <a:gd name="T71" fmla="*/ 10 h 432"/>
                <a:gd name="T72" fmla="*/ 4 w 416"/>
                <a:gd name="T73" fmla="*/ 11 h 432"/>
                <a:gd name="T74" fmla="*/ 6 w 416"/>
                <a:gd name="T75" fmla="*/ 11 h 432"/>
                <a:gd name="T76" fmla="*/ 7 w 416"/>
                <a:gd name="T77" fmla="*/ 10 h 432"/>
                <a:gd name="T78" fmla="*/ 9 w 416"/>
                <a:gd name="T79" fmla="*/ 10 h 432"/>
                <a:gd name="T80" fmla="*/ 9 w 416"/>
                <a:gd name="T81" fmla="*/ 9 h 432"/>
                <a:gd name="T82" fmla="*/ 10 w 416"/>
                <a:gd name="T83" fmla="*/ 6 h 432"/>
                <a:gd name="T84" fmla="*/ 10 w 416"/>
                <a:gd name="T85" fmla="*/ 6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16" h="432">
                  <a:moveTo>
                    <a:pt x="416" y="216"/>
                  </a:moveTo>
                  <a:cubicBezTo>
                    <a:pt x="416" y="216"/>
                    <a:pt x="416" y="217"/>
                    <a:pt x="416" y="217"/>
                  </a:cubicBezTo>
                  <a:lnTo>
                    <a:pt x="412" y="259"/>
                  </a:lnTo>
                  <a:cubicBezTo>
                    <a:pt x="412" y="260"/>
                    <a:pt x="412" y="260"/>
                    <a:pt x="412" y="261"/>
                  </a:cubicBezTo>
                  <a:lnTo>
                    <a:pt x="400" y="300"/>
                  </a:lnTo>
                  <a:cubicBezTo>
                    <a:pt x="400" y="300"/>
                    <a:pt x="400" y="301"/>
                    <a:pt x="400" y="301"/>
                  </a:cubicBezTo>
                  <a:lnTo>
                    <a:pt x="382" y="336"/>
                  </a:lnTo>
                  <a:cubicBezTo>
                    <a:pt x="381" y="337"/>
                    <a:pt x="381" y="337"/>
                    <a:pt x="381" y="337"/>
                  </a:cubicBezTo>
                  <a:lnTo>
                    <a:pt x="357" y="368"/>
                  </a:lnTo>
                  <a:cubicBezTo>
                    <a:pt x="356" y="369"/>
                    <a:pt x="356" y="369"/>
                    <a:pt x="356" y="370"/>
                  </a:cubicBezTo>
                  <a:lnTo>
                    <a:pt x="326" y="396"/>
                  </a:lnTo>
                  <a:cubicBezTo>
                    <a:pt x="325" y="396"/>
                    <a:pt x="325" y="396"/>
                    <a:pt x="324" y="396"/>
                  </a:cubicBezTo>
                  <a:lnTo>
                    <a:pt x="290" y="415"/>
                  </a:lnTo>
                  <a:cubicBezTo>
                    <a:pt x="290" y="416"/>
                    <a:pt x="289" y="416"/>
                    <a:pt x="289" y="416"/>
                  </a:cubicBezTo>
                  <a:lnTo>
                    <a:pt x="251" y="428"/>
                  </a:lnTo>
                  <a:cubicBezTo>
                    <a:pt x="250" y="428"/>
                    <a:pt x="250" y="428"/>
                    <a:pt x="249" y="428"/>
                  </a:cubicBezTo>
                  <a:lnTo>
                    <a:pt x="209" y="432"/>
                  </a:lnTo>
                  <a:cubicBezTo>
                    <a:pt x="209" y="432"/>
                    <a:pt x="208" y="432"/>
                    <a:pt x="208" y="432"/>
                  </a:cubicBezTo>
                  <a:lnTo>
                    <a:pt x="168" y="428"/>
                  </a:lnTo>
                  <a:cubicBezTo>
                    <a:pt x="167" y="428"/>
                    <a:pt x="167" y="428"/>
                    <a:pt x="166" y="428"/>
                  </a:cubicBezTo>
                  <a:lnTo>
                    <a:pt x="128" y="416"/>
                  </a:lnTo>
                  <a:cubicBezTo>
                    <a:pt x="128" y="416"/>
                    <a:pt x="127" y="416"/>
                    <a:pt x="127" y="415"/>
                  </a:cubicBezTo>
                  <a:lnTo>
                    <a:pt x="93" y="396"/>
                  </a:lnTo>
                  <a:cubicBezTo>
                    <a:pt x="92" y="396"/>
                    <a:pt x="92" y="396"/>
                    <a:pt x="91" y="395"/>
                  </a:cubicBezTo>
                  <a:lnTo>
                    <a:pt x="62" y="369"/>
                  </a:lnTo>
                  <a:cubicBezTo>
                    <a:pt x="62" y="369"/>
                    <a:pt x="62" y="369"/>
                    <a:pt x="61" y="368"/>
                  </a:cubicBezTo>
                  <a:lnTo>
                    <a:pt x="36" y="337"/>
                  </a:lnTo>
                  <a:cubicBezTo>
                    <a:pt x="36" y="337"/>
                    <a:pt x="36" y="337"/>
                    <a:pt x="35" y="336"/>
                  </a:cubicBezTo>
                  <a:lnTo>
                    <a:pt x="17" y="301"/>
                  </a:lnTo>
                  <a:cubicBezTo>
                    <a:pt x="17" y="301"/>
                    <a:pt x="17" y="300"/>
                    <a:pt x="17" y="300"/>
                  </a:cubicBezTo>
                  <a:lnTo>
                    <a:pt x="5" y="261"/>
                  </a:lnTo>
                  <a:cubicBezTo>
                    <a:pt x="5" y="260"/>
                    <a:pt x="5" y="260"/>
                    <a:pt x="5" y="259"/>
                  </a:cubicBezTo>
                  <a:lnTo>
                    <a:pt x="1" y="217"/>
                  </a:lnTo>
                  <a:cubicBezTo>
                    <a:pt x="0" y="217"/>
                    <a:pt x="0" y="216"/>
                    <a:pt x="1" y="216"/>
                  </a:cubicBezTo>
                  <a:lnTo>
                    <a:pt x="5" y="174"/>
                  </a:lnTo>
                  <a:cubicBezTo>
                    <a:pt x="5" y="173"/>
                    <a:pt x="5" y="173"/>
                    <a:pt x="5" y="172"/>
                  </a:cubicBezTo>
                  <a:lnTo>
                    <a:pt x="17" y="133"/>
                  </a:lnTo>
                  <a:cubicBezTo>
                    <a:pt x="17" y="133"/>
                    <a:pt x="17" y="132"/>
                    <a:pt x="17" y="132"/>
                  </a:cubicBezTo>
                  <a:lnTo>
                    <a:pt x="35" y="97"/>
                  </a:lnTo>
                  <a:cubicBezTo>
                    <a:pt x="36" y="96"/>
                    <a:pt x="36" y="96"/>
                    <a:pt x="36" y="95"/>
                  </a:cubicBezTo>
                  <a:lnTo>
                    <a:pt x="61" y="64"/>
                  </a:lnTo>
                  <a:cubicBezTo>
                    <a:pt x="62" y="64"/>
                    <a:pt x="62" y="64"/>
                    <a:pt x="62" y="63"/>
                  </a:cubicBezTo>
                  <a:lnTo>
                    <a:pt x="91" y="38"/>
                  </a:lnTo>
                  <a:cubicBezTo>
                    <a:pt x="92" y="38"/>
                    <a:pt x="92" y="38"/>
                    <a:pt x="92" y="38"/>
                  </a:cubicBezTo>
                  <a:lnTo>
                    <a:pt x="126" y="18"/>
                  </a:lnTo>
                  <a:cubicBezTo>
                    <a:pt x="127" y="17"/>
                    <a:pt x="127" y="17"/>
                    <a:pt x="128" y="17"/>
                  </a:cubicBezTo>
                  <a:lnTo>
                    <a:pt x="166" y="5"/>
                  </a:lnTo>
                  <a:cubicBezTo>
                    <a:pt x="167" y="5"/>
                    <a:pt x="167" y="5"/>
                    <a:pt x="168" y="5"/>
                  </a:cubicBezTo>
                  <a:lnTo>
                    <a:pt x="208" y="1"/>
                  </a:lnTo>
                  <a:cubicBezTo>
                    <a:pt x="208" y="0"/>
                    <a:pt x="209" y="0"/>
                    <a:pt x="209" y="1"/>
                  </a:cubicBezTo>
                  <a:lnTo>
                    <a:pt x="249" y="5"/>
                  </a:lnTo>
                  <a:cubicBezTo>
                    <a:pt x="250" y="5"/>
                    <a:pt x="250" y="5"/>
                    <a:pt x="251" y="5"/>
                  </a:cubicBezTo>
                  <a:lnTo>
                    <a:pt x="289" y="17"/>
                  </a:lnTo>
                  <a:cubicBezTo>
                    <a:pt x="289" y="17"/>
                    <a:pt x="290" y="17"/>
                    <a:pt x="291" y="18"/>
                  </a:cubicBezTo>
                  <a:lnTo>
                    <a:pt x="325" y="38"/>
                  </a:lnTo>
                  <a:cubicBezTo>
                    <a:pt x="325" y="38"/>
                    <a:pt x="325" y="38"/>
                    <a:pt x="326" y="38"/>
                  </a:cubicBezTo>
                  <a:lnTo>
                    <a:pt x="356" y="63"/>
                  </a:lnTo>
                  <a:cubicBezTo>
                    <a:pt x="356" y="64"/>
                    <a:pt x="356" y="64"/>
                    <a:pt x="357" y="65"/>
                  </a:cubicBezTo>
                  <a:lnTo>
                    <a:pt x="381" y="96"/>
                  </a:lnTo>
                  <a:cubicBezTo>
                    <a:pt x="381" y="96"/>
                    <a:pt x="381" y="96"/>
                    <a:pt x="382" y="97"/>
                  </a:cubicBezTo>
                  <a:lnTo>
                    <a:pt x="400" y="132"/>
                  </a:lnTo>
                  <a:cubicBezTo>
                    <a:pt x="400" y="132"/>
                    <a:pt x="400" y="133"/>
                    <a:pt x="400" y="133"/>
                  </a:cubicBezTo>
                  <a:lnTo>
                    <a:pt x="412" y="172"/>
                  </a:lnTo>
                  <a:cubicBezTo>
                    <a:pt x="412" y="173"/>
                    <a:pt x="412" y="173"/>
                    <a:pt x="412" y="174"/>
                  </a:cubicBezTo>
                  <a:lnTo>
                    <a:pt x="416" y="216"/>
                  </a:lnTo>
                  <a:close/>
                  <a:moveTo>
                    <a:pt x="397" y="175"/>
                  </a:moveTo>
                  <a:lnTo>
                    <a:pt x="397" y="177"/>
                  </a:lnTo>
                  <a:lnTo>
                    <a:pt x="385" y="138"/>
                  </a:lnTo>
                  <a:lnTo>
                    <a:pt x="385" y="139"/>
                  </a:lnTo>
                  <a:lnTo>
                    <a:pt x="367" y="104"/>
                  </a:lnTo>
                  <a:lnTo>
                    <a:pt x="368" y="105"/>
                  </a:lnTo>
                  <a:lnTo>
                    <a:pt x="344" y="74"/>
                  </a:lnTo>
                  <a:lnTo>
                    <a:pt x="345" y="76"/>
                  </a:lnTo>
                  <a:lnTo>
                    <a:pt x="315" y="51"/>
                  </a:lnTo>
                  <a:lnTo>
                    <a:pt x="316" y="51"/>
                  </a:lnTo>
                  <a:lnTo>
                    <a:pt x="282" y="31"/>
                  </a:lnTo>
                  <a:lnTo>
                    <a:pt x="284" y="32"/>
                  </a:lnTo>
                  <a:lnTo>
                    <a:pt x="246" y="20"/>
                  </a:lnTo>
                  <a:lnTo>
                    <a:pt x="248" y="20"/>
                  </a:lnTo>
                  <a:lnTo>
                    <a:pt x="208" y="16"/>
                  </a:lnTo>
                  <a:lnTo>
                    <a:pt x="209" y="16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33" y="32"/>
                  </a:lnTo>
                  <a:lnTo>
                    <a:pt x="135" y="31"/>
                  </a:lnTo>
                  <a:lnTo>
                    <a:pt x="101" y="51"/>
                  </a:lnTo>
                  <a:lnTo>
                    <a:pt x="102" y="51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49" y="105"/>
                  </a:lnTo>
                  <a:lnTo>
                    <a:pt x="50" y="104"/>
                  </a:lnTo>
                  <a:lnTo>
                    <a:pt x="32" y="139"/>
                  </a:lnTo>
                  <a:lnTo>
                    <a:pt x="32" y="138"/>
                  </a:lnTo>
                  <a:lnTo>
                    <a:pt x="20" y="177"/>
                  </a:lnTo>
                  <a:lnTo>
                    <a:pt x="20" y="175"/>
                  </a:lnTo>
                  <a:lnTo>
                    <a:pt x="16" y="217"/>
                  </a:lnTo>
                  <a:lnTo>
                    <a:pt x="16" y="216"/>
                  </a:lnTo>
                  <a:lnTo>
                    <a:pt x="20" y="258"/>
                  </a:lnTo>
                  <a:lnTo>
                    <a:pt x="20" y="256"/>
                  </a:lnTo>
                  <a:lnTo>
                    <a:pt x="32" y="295"/>
                  </a:lnTo>
                  <a:lnTo>
                    <a:pt x="32" y="294"/>
                  </a:lnTo>
                  <a:lnTo>
                    <a:pt x="50" y="329"/>
                  </a:lnTo>
                  <a:lnTo>
                    <a:pt x="49" y="327"/>
                  </a:lnTo>
                  <a:lnTo>
                    <a:pt x="74" y="358"/>
                  </a:lnTo>
                  <a:lnTo>
                    <a:pt x="73" y="358"/>
                  </a:lnTo>
                  <a:lnTo>
                    <a:pt x="102" y="384"/>
                  </a:lnTo>
                  <a:lnTo>
                    <a:pt x="100" y="382"/>
                  </a:lnTo>
                  <a:lnTo>
                    <a:pt x="134" y="401"/>
                  </a:lnTo>
                  <a:lnTo>
                    <a:pt x="133" y="401"/>
                  </a:lnTo>
                  <a:lnTo>
                    <a:pt x="171" y="413"/>
                  </a:lnTo>
                  <a:lnTo>
                    <a:pt x="169" y="413"/>
                  </a:lnTo>
                  <a:lnTo>
                    <a:pt x="209" y="417"/>
                  </a:lnTo>
                  <a:lnTo>
                    <a:pt x="208" y="417"/>
                  </a:lnTo>
                  <a:lnTo>
                    <a:pt x="248" y="413"/>
                  </a:lnTo>
                  <a:lnTo>
                    <a:pt x="246" y="413"/>
                  </a:lnTo>
                  <a:lnTo>
                    <a:pt x="284" y="401"/>
                  </a:lnTo>
                  <a:lnTo>
                    <a:pt x="283" y="401"/>
                  </a:lnTo>
                  <a:lnTo>
                    <a:pt x="317" y="382"/>
                  </a:lnTo>
                  <a:lnTo>
                    <a:pt x="315" y="383"/>
                  </a:lnTo>
                  <a:lnTo>
                    <a:pt x="345" y="357"/>
                  </a:lnTo>
                  <a:lnTo>
                    <a:pt x="344" y="359"/>
                  </a:lnTo>
                  <a:lnTo>
                    <a:pt x="368" y="328"/>
                  </a:lnTo>
                  <a:lnTo>
                    <a:pt x="367" y="329"/>
                  </a:lnTo>
                  <a:lnTo>
                    <a:pt x="385" y="294"/>
                  </a:lnTo>
                  <a:lnTo>
                    <a:pt x="385" y="295"/>
                  </a:lnTo>
                  <a:lnTo>
                    <a:pt x="397" y="256"/>
                  </a:lnTo>
                  <a:lnTo>
                    <a:pt x="397" y="258"/>
                  </a:lnTo>
                  <a:lnTo>
                    <a:pt x="401" y="216"/>
                  </a:lnTo>
                  <a:lnTo>
                    <a:pt x="401" y="217"/>
                  </a:lnTo>
                  <a:lnTo>
                    <a:pt x="397" y="175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Oval 15"/>
            <p:cNvSpPr>
              <a:spLocks noChangeArrowheads="1"/>
            </p:cNvSpPr>
            <p:nvPr/>
          </p:nvSpPr>
          <p:spPr bwMode="auto">
            <a:xfrm>
              <a:off x="2127" y="2708"/>
              <a:ext cx="131" cy="132"/>
            </a:xfrm>
            <a:prstGeom prst="ellipse">
              <a:avLst/>
            </a:prstGeom>
            <a:solidFill>
              <a:srgbClr val="E3C9E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37" name="Freeform 16"/>
            <p:cNvSpPr>
              <a:spLocks noEditPoints="1"/>
            </p:cNvSpPr>
            <p:nvPr/>
          </p:nvSpPr>
          <p:spPr bwMode="auto">
            <a:xfrm>
              <a:off x="2122" y="2703"/>
              <a:ext cx="142" cy="143"/>
            </a:xfrm>
            <a:custGeom>
              <a:avLst/>
              <a:gdLst>
                <a:gd name="T0" fmla="*/ 6 w 225"/>
                <a:gd name="T1" fmla="*/ 3 h 225"/>
                <a:gd name="T2" fmla="*/ 5 w 225"/>
                <a:gd name="T3" fmla="*/ 4 h 225"/>
                <a:gd name="T4" fmla="*/ 5 w 225"/>
                <a:gd name="T5" fmla="*/ 5 h 225"/>
                <a:gd name="T6" fmla="*/ 4 w 225"/>
                <a:gd name="T7" fmla="*/ 6 h 225"/>
                <a:gd name="T8" fmla="*/ 3 w 225"/>
                <a:gd name="T9" fmla="*/ 6 h 225"/>
                <a:gd name="T10" fmla="*/ 2 w 225"/>
                <a:gd name="T11" fmla="*/ 6 h 225"/>
                <a:gd name="T12" fmla="*/ 1 w 225"/>
                <a:gd name="T13" fmla="*/ 5 h 225"/>
                <a:gd name="T14" fmla="*/ 1 w 225"/>
                <a:gd name="T15" fmla="*/ 4 h 225"/>
                <a:gd name="T16" fmla="*/ 1 w 225"/>
                <a:gd name="T17" fmla="*/ 3 h 225"/>
                <a:gd name="T18" fmla="*/ 1 w 225"/>
                <a:gd name="T19" fmla="*/ 2 h 225"/>
                <a:gd name="T20" fmla="*/ 1 w 225"/>
                <a:gd name="T21" fmla="*/ 1 h 225"/>
                <a:gd name="T22" fmla="*/ 2 w 225"/>
                <a:gd name="T23" fmla="*/ 1 h 225"/>
                <a:gd name="T24" fmla="*/ 3 w 225"/>
                <a:gd name="T25" fmla="*/ 1 h 225"/>
                <a:gd name="T26" fmla="*/ 4 w 225"/>
                <a:gd name="T27" fmla="*/ 1 h 225"/>
                <a:gd name="T28" fmla="*/ 5 w 225"/>
                <a:gd name="T29" fmla="*/ 1 h 225"/>
                <a:gd name="T30" fmla="*/ 5 w 225"/>
                <a:gd name="T31" fmla="*/ 2 h 225"/>
                <a:gd name="T32" fmla="*/ 5 w 225"/>
                <a:gd name="T33" fmla="*/ 2 h 225"/>
                <a:gd name="T34" fmla="*/ 4 w 225"/>
                <a:gd name="T35" fmla="*/ 1 h 225"/>
                <a:gd name="T36" fmla="*/ 4 w 225"/>
                <a:gd name="T37" fmla="*/ 1 h 225"/>
                <a:gd name="T38" fmla="*/ 3 w 225"/>
                <a:gd name="T39" fmla="*/ 1 h 225"/>
                <a:gd name="T40" fmla="*/ 2 w 225"/>
                <a:gd name="T41" fmla="*/ 1 h 225"/>
                <a:gd name="T42" fmla="*/ 1 w 225"/>
                <a:gd name="T43" fmla="*/ 1 h 225"/>
                <a:gd name="T44" fmla="*/ 1 w 225"/>
                <a:gd name="T45" fmla="*/ 2 h 225"/>
                <a:gd name="T46" fmla="*/ 1 w 225"/>
                <a:gd name="T47" fmla="*/ 3 h 225"/>
                <a:gd name="T48" fmla="*/ 1 w 225"/>
                <a:gd name="T49" fmla="*/ 4 h 225"/>
                <a:gd name="T50" fmla="*/ 1 w 225"/>
                <a:gd name="T51" fmla="*/ 5 h 225"/>
                <a:gd name="T52" fmla="*/ 2 w 225"/>
                <a:gd name="T53" fmla="*/ 5 h 225"/>
                <a:gd name="T54" fmla="*/ 3 w 225"/>
                <a:gd name="T55" fmla="*/ 6 h 225"/>
                <a:gd name="T56" fmla="*/ 4 w 225"/>
                <a:gd name="T57" fmla="*/ 5 h 225"/>
                <a:gd name="T58" fmla="*/ 4 w 225"/>
                <a:gd name="T59" fmla="*/ 4 h 225"/>
                <a:gd name="T60" fmla="*/ 5 w 225"/>
                <a:gd name="T61" fmla="*/ 4 h 225"/>
                <a:gd name="T62" fmla="*/ 5 w 225"/>
                <a:gd name="T63" fmla="*/ 3 h 225"/>
                <a:gd name="T64" fmla="*/ 5 w 225"/>
                <a:gd name="T65" fmla="*/ 2 h 2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225">
                  <a:moveTo>
                    <a:pt x="224" y="111"/>
                  </a:moveTo>
                  <a:cubicBezTo>
                    <a:pt x="225" y="112"/>
                    <a:pt x="225" y="113"/>
                    <a:pt x="224" y="114"/>
                  </a:cubicBezTo>
                  <a:lnTo>
                    <a:pt x="216" y="155"/>
                  </a:lnTo>
                  <a:cubicBezTo>
                    <a:pt x="216" y="156"/>
                    <a:pt x="216" y="157"/>
                    <a:pt x="215" y="158"/>
                  </a:cubicBezTo>
                  <a:lnTo>
                    <a:pt x="193" y="191"/>
                  </a:lnTo>
                  <a:cubicBezTo>
                    <a:pt x="193" y="192"/>
                    <a:pt x="192" y="193"/>
                    <a:pt x="191" y="193"/>
                  </a:cubicBezTo>
                  <a:lnTo>
                    <a:pt x="158" y="215"/>
                  </a:lnTo>
                  <a:cubicBezTo>
                    <a:pt x="157" y="216"/>
                    <a:pt x="156" y="216"/>
                    <a:pt x="155" y="216"/>
                  </a:cubicBezTo>
                  <a:lnTo>
                    <a:pt x="114" y="224"/>
                  </a:lnTo>
                  <a:cubicBezTo>
                    <a:pt x="113" y="225"/>
                    <a:pt x="112" y="225"/>
                    <a:pt x="111" y="224"/>
                  </a:cubicBezTo>
                  <a:lnTo>
                    <a:pt x="71" y="216"/>
                  </a:lnTo>
                  <a:cubicBezTo>
                    <a:pt x="70" y="216"/>
                    <a:pt x="69" y="216"/>
                    <a:pt x="68" y="215"/>
                  </a:cubicBezTo>
                  <a:lnTo>
                    <a:pt x="35" y="193"/>
                  </a:lnTo>
                  <a:cubicBezTo>
                    <a:pt x="34" y="193"/>
                    <a:pt x="33" y="192"/>
                    <a:pt x="33" y="191"/>
                  </a:cubicBezTo>
                  <a:lnTo>
                    <a:pt x="10" y="158"/>
                  </a:lnTo>
                  <a:cubicBezTo>
                    <a:pt x="9" y="157"/>
                    <a:pt x="9" y="156"/>
                    <a:pt x="9" y="155"/>
                  </a:cubicBezTo>
                  <a:lnTo>
                    <a:pt x="1" y="114"/>
                  </a:lnTo>
                  <a:cubicBezTo>
                    <a:pt x="0" y="113"/>
                    <a:pt x="0" y="112"/>
                    <a:pt x="1" y="111"/>
                  </a:cubicBezTo>
                  <a:lnTo>
                    <a:pt x="9" y="71"/>
                  </a:lnTo>
                  <a:cubicBezTo>
                    <a:pt x="9" y="70"/>
                    <a:pt x="9" y="69"/>
                    <a:pt x="10" y="68"/>
                  </a:cubicBezTo>
                  <a:lnTo>
                    <a:pt x="33" y="35"/>
                  </a:lnTo>
                  <a:cubicBezTo>
                    <a:pt x="33" y="34"/>
                    <a:pt x="34" y="33"/>
                    <a:pt x="35" y="33"/>
                  </a:cubicBezTo>
                  <a:lnTo>
                    <a:pt x="68" y="10"/>
                  </a:lnTo>
                  <a:cubicBezTo>
                    <a:pt x="69" y="9"/>
                    <a:pt x="70" y="9"/>
                    <a:pt x="71" y="9"/>
                  </a:cubicBezTo>
                  <a:lnTo>
                    <a:pt x="111" y="1"/>
                  </a:lnTo>
                  <a:cubicBezTo>
                    <a:pt x="112" y="0"/>
                    <a:pt x="113" y="0"/>
                    <a:pt x="114" y="1"/>
                  </a:cubicBezTo>
                  <a:lnTo>
                    <a:pt x="155" y="9"/>
                  </a:lnTo>
                  <a:cubicBezTo>
                    <a:pt x="156" y="9"/>
                    <a:pt x="157" y="9"/>
                    <a:pt x="158" y="10"/>
                  </a:cubicBezTo>
                  <a:lnTo>
                    <a:pt x="191" y="33"/>
                  </a:lnTo>
                  <a:cubicBezTo>
                    <a:pt x="192" y="33"/>
                    <a:pt x="193" y="34"/>
                    <a:pt x="193" y="35"/>
                  </a:cubicBezTo>
                  <a:lnTo>
                    <a:pt x="215" y="68"/>
                  </a:lnTo>
                  <a:cubicBezTo>
                    <a:pt x="216" y="69"/>
                    <a:pt x="216" y="70"/>
                    <a:pt x="216" y="71"/>
                  </a:cubicBezTo>
                  <a:lnTo>
                    <a:pt x="224" y="111"/>
                  </a:lnTo>
                  <a:close/>
                  <a:moveTo>
                    <a:pt x="201" y="74"/>
                  </a:moveTo>
                  <a:lnTo>
                    <a:pt x="202" y="77"/>
                  </a:lnTo>
                  <a:lnTo>
                    <a:pt x="180" y="44"/>
                  </a:lnTo>
                  <a:lnTo>
                    <a:pt x="182" y="46"/>
                  </a:lnTo>
                  <a:lnTo>
                    <a:pt x="149" y="23"/>
                  </a:lnTo>
                  <a:lnTo>
                    <a:pt x="152" y="24"/>
                  </a:lnTo>
                  <a:lnTo>
                    <a:pt x="111" y="16"/>
                  </a:lnTo>
                  <a:lnTo>
                    <a:pt x="114" y="16"/>
                  </a:lnTo>
                  <a:lnTo>
                    <a:pt x="74" y="24"/>
                  </a:lnTo>
                  <a:lnTo>
                    <a:pt x="77" y="23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23" y="77"/>
                  </a:lnTo>
                  <a:lnTo>
                    <a:pt x="24" y="74"/>
                  </a:lnTo>
                  <a:lnTo>
                    <a:pt x="16" y="114"/>
                  </a:lnTo>
                  <a:lnTo>
                    <a:pt x="16" y="111"/>
                  </a:lnTo>
                  <a:lnTo>
                    <a:pt x="24" y="152"/>
                  </a:lnTo>
                  <a:lnTo>
                    <a:pt x="23" y="149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77" y="202"/>
                  </a:lnTo>
                  <a:lnTo>
                    <a:pt x="74" y="201"/>
                  </a:lnTo>
                  <a:lnTo>
                    <a:pt x="114" y="209"/>
                  </a:lnTo>
                  <a:lnTo>
                    <a:pt x="111" y="209"/>
                  </a:lnTo>
                  <a:lnTo>
                    <a:pt x="152" y="201"/>
                  </a:lnTo>
                  <a:lnTo>
                    <a:pt x="149" y="202"/>
                  </a:lnTo>
                  <a:lnTo>
                    <a:pt x="182" y="180"/>
                  </a:lnTo>
                  <a:lnTo>
                    <a:pt x="180" y="182"/>
                  </a:lnTo>
                  <a:lnTo>
                    <a:pt x="202" y="149"/>
                  </a:lnTo>
                  <a:lnTo>
                    <a:pt x="201" y="152"/>
                  </a:lnTo>
                  <a:lnTo>
                    <a:pt x="209" y="111"/>
                  </a:lnTo>
                  <a:lnTo>
                    <a:pt x="209" y="114"/>
                  </a:lnTo>
                  <a:lnTo>
                    <a:pt x="201" y="74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Oval 17"/>
            <p:cNvSpPr>
              <a:spLocks noChangeArrowheads="1"/>
            </p:cNvSpPr>
            <p:nvPr/>
          </p:nvSpPr>
          <p:spPr bwMode="auto">
            <a:xfrm>
              <a:off x="1500" y="2131"/>
              <a:ext cx="161" cy="162"/>
            </a:xfrm>
            <a:prstGeom prst="ellipse">
              <a:avLst/>
            </a:prstGeom>
            <a:solidFill>
              <a:srgbClr val="BDB694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39" name="Freeform 18"/>
            <p:cNvSpPr>
              <a:spLocks noEditPoints="1"/>
            </p:cNvSpPr>
            <p:nvPr/>
          </p:nvSpPr>
          <p:spPr bwMode="auto">
            <a:xfrm>
              <a:off x="1494" y="2126"/>
              <a:ext cx="173" cy="173"/>
            </a:xfrm>
            <a:custGeom>
              <a:avLst/>
              <a:gdLst>
                <a:gd name="T0" fmla="*/ 7 w 273"/>
                <a:gd name="T1" fmla="*/ 4 h 273"/>
                <a:gd name="T2" fmla="*/ 7 w 273"/>
                <a:gd name="T3" fmla="*/ 5 h 273"/>
                <a:gd name="T4" fmla="*/ 6 w 273"/>
                <a:gd name="T5" fmla="*/ 6 h 273"/>
                <a:gd name="T6" fmla="*/ 5 w 273"/>
                <a:gd name="T7" fmla="*/ 7 h 273"/>
                <a:gd name="T8" fmla="*/ 4 w 273"/>
                <a:gd name="T9" fmla="*/ 7 h 273"/>
                <a:gd name="T10" fmla="*/ 2 w 273"/>
                <a:gd name="T11" fmla="*/ 7 h 273"/>
                <a:gd name="T12" fmla="*/ 1 w 273"/>
                <a:gd name="T13" fmla="*/ 6 h 273"/>
                <a:gd name="T14" fmla="*/ 1 w 273"/>
                <a:gd name="T15" fmla="*/ 5 h 273"/>
                <a:gd name="T16" fmla="*/ 1 w 273"/>
                <a:gd name="T17" fmla="*/ 4 h 273"/>
                <a:gd name="T18" fmla="*/ 1 w 273"/>
                <a:gd name="T19" fmla="*/ 2 h 273"/>
                <a:gd name="T20" fmla="*/ 1 w 273"/>
                <a:gd name="T21" fmla="*/ 1 h 273"/>
                <a:gd name="T22" fmla="*/ 3 w 273"/>
                <a:gd name="T23" fmla="*/ 1 h 273"/>
                <a:gd name="T24" fmla="*/ 4 w 273"/>
                <a:gd name="T25" fmla="*/ 1 h 273"/>
                <a:gd name="T26" fmla="*/ 5 w 273"/>
                <a:gd name="T27" fmla="*/ 1 h 273"/>
                <a:gd name="T28" fmla="*/ 6 w 273"/>
                <a:gd name="T29" fmla="*/ 1 h 273"/>
                <a:gd name="T30" fmla="*/ 7 w 273"/>
                <a:gd name="T31" fmla="*/ 3 h 273"/>
                <a:gd name="T32" fmla="*/ 6 w 273"/>
                <a:gd name="T33" fmla="*/ 3 h 273"/>
                <a:gd name="T34" fmla="*/ 6 w 273"/>
                <a:gd name="T35" fmla="*/ 1 h 273"/>
                <a:gd name="T36" fmla="*/ 4 w 273"/>
                <a:gd name="T37" fmla="*/ 1 h 273"/>
                <a:gd name="T38" fmla="*/ 4 w 273"/>
                <a:gd name="T39" fmla="*/ 1 h 273"/>
                <a:gd name="T40" fmla="*/ 3 w 273"/>
                <a:gd name="T41" fmla="*/ 1 h 273"/>
                <a:gd name="T42" fmla="*/ 1 w 273"/>
                <a:gd name="T43" fmla="*/ 2 h 273"/>
                <a:gd name="T44" fmla="*/ 1 w 273"/>
                <a:gd name="T45" fmla="*/ 3 h 273"/>
                <a:gd name="T46" fmla="*/ 1 w 273"/>
                <a:gd name="T47" fmla="*/ 4 h 273"/>
                <a:gd name="T48" fmla="*/ 1 w 273"/>
                <a:gd name="T49" fmla="*/ 5 h 273"/>
                <a:gd name="T50" fmla="*/ 2 w 273"/>
                <a:gd name="T51" fmla="*/ 6 h 273"/>
                <a:gd name="T52" fmla="*/ 3 w 273"/>
                <a:gd name="T53" fmla="*/ 6 h 273"/>
                <a:gd name="T54" fmla="*/ 4 w 273"/>
                <a:gd name="T55" fmla="*/ 6 h 273"/>
                <a:gd name="T56" fmla="*/ 5 w 273"/>
                <a:gd name="T57" fmla="*/ 6 h 273"/>
                <a:gd name="T58" fmla="*/ 6 w 273"/>
                <a:gd name="T59" fmla="*/ 6 h 273"/>
                <a:gd name="T60" fmla="*/ 6 w 273"/>
                <a:gd name="T61" fmla="*/ 4 h 273"/>
                <a:gd name="T62" fmla="*/ 6 w 273"/>
                <a:gd name="T63" fmla="*/ 4 h 273"/>
                <a:gd name="T64" fmla="*/ 6 w 273"/>
                <a:gd name="T65" fmla="*/ 3 h 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3" h="273">
                  <a:moveTo>
                    <a:pt x="272" y="135"/>
                  </a:moveTo>
                  <a:cubicBezTo>
                    <a:pt x="273" y="136"/>
                    <a:pt x="273" y="137"/>
                    <a:pt x="272" y="138"/>
                  </a:cubicBezTo>
                  <a:lnTo>
                    <a:pt x="262" y="188"/>
                  </a:lnTo>
                  <a:cubicBezTo>
                    <a:pt x="262" y="189"/>
                    <a:pt x="262" y="190"/>
                    <a:pt x="261" y="191"/>
                  </a:cubicBezTo>
                  <a:lnTo>
                    <a:pt x="234" y="232"/>
                  </a:lnTo>
                  <a:cubicBezTo>
                    <a:pt x="234" y="233"/>
                    <a:pt x="233" y="234"/>
                    <a:pt x="232" y="234"/>
                  </a:cubicBezTo>
                  <a:lnTo>
                    <a:pt x="191" y="261"/>
                  </a:lnTo>
                  <a:cubicBezTo>
                    <a:pt x="190" y="262"/>
                    <a:pt x="189" y="262"/>
                    <a:pt x="188" y="262"/>
                  </a:cubicBezTo>
                  <a:lnTo>
                    <a:pt x="138" y="272"/>
                  </a:lnTo>
                  <a:cubicBezTo>
                    <a:pt x="137" y="273"/>
                    <a:pt x="136" y="273"/>
                    <a:pt x="135" y="272"/>
                  </a:cubicBezTo>
                  <a:lnTo>
                    <a:pt x="85" y="262"/>
                  </a:lnTo>
                  <a:cubicBezTo>
                    <a:pt x="84" y="262"/>
                    <a:pt x="83" y="262"/>
                    <a:pt x="82" y="261"/>
                  </a:cubicBezTo>
                  <a:lnTo>
                    <a:pt x="42" y="234"/>
                  </a:lnTo>
                  <a:cubicBezTo>
                    <a:pt x="41" y="234"/>
                    <a:pt x="40" y="233"/>
                    <a:pt x="40" y="232"/>
                  </a:cubicBezTo>
                  <a:lnTo>
                    <a:pt x="12" y="191"/>
                  </a:lnTo>
                  <a:cubicBezTo>
                    <a:pt x="11" y="190"/>
                    <a:pt x="11" y="189"/>
                    <a:pt x="11" y="188"/>
                  </a:cubicBezTo>
                  <a:lnTo>
                    <a:pt x="1" y="138"/>
                  </a:lnTo>
                  <a:cubicBezTo>
                    <a:pt x="0" y="137"/>
                    <a:pt x="0" y="136"/>
                    <a:pt x="1" y="135"/>
                  </a:cubicBezTo>
                  <a:lnTo>
                    <a:pt x="11" y="85"/>
                  </a:lnTo>
                  <a:cubicBezTo>
                    <a:pt x="11" y="84"/>
                    <a:pt x="11" y="83"/>
                    <a:pt x="12" y="82"/>
                  </a:cubicBezTo>
                  <a:lnTo>
                    <a:pt x="40" y="42"/>
                  </a:lnTo>
                  <a:cubicBezTo>
                    <a:pt x="40" y="41"/>
                    <a:pt x="41" y="40"/>
                    <a:pt x="42" y="40"/>
                  </a:cubicBezTo>
                  <a:lnTo>
                    <a:pt x="82" y="12"/>
                  </a:lnTo>
                  <a:cubicBezTo>
                    <a:pt x="83" y="11"/>
                    <a:pt x="84" y="11"/>
                    <a:pt x="85" y="11"/>
                  </a:cubicBezTo>
                  <a:lnTo>
                    <a:pt x="135" y="1"/>
                  </a:lnTo>
                  <a:cubicBezTo>
                    <a:pt x="136" y="0"/>
                    <a:pt x="137" y="0"/>
                    <a:pt x="138" y="1"/>
                  </a:cubicBezTo>
                  <a:lnTo>
                    <a:pt x="188" y="11"/>
                  </a:lnTo>
                  <a:cubicBezTo>
                    <a:pt x="189" y="11"/>
                    <a:pt x="190" y="11"/>
                    <a:pt x="191" y="12"/>
                  </a:cubicBezTo>
                  <a:lnTo>
                    <a:pt x="232" y="40"/>
                  </a:lnTo>
                  <a:cubicBezTo>
                    <a:pt x="233" y="40"/>
                    <a:pt x="234" y="41"/>
                    <a:pt x="234" y="42"/>
                  </a:cubicBezTo>
                  <a:lnTo>
                    <a:pt x="261" y="82"/>
                  </a:lnTo>
                  <a:cubicBezTo>
                    <a:pt x="262" y="83"/>
                    <a:pt x="262" y="84"/>
                    <a:pt x="262" y="85"/>
                  </a:cubicBezTo>
                  <a:lnTo>
                    <a:pt x="272" y="135"/>
                  </a:lnTo>
                  <a:close/>
                  <a:moveTo>
                    <a:pt x="247" y="88"/>
                  </a:moveTo>
                  <a:lnTo>
                    <a:pt x="248" y="9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182" y="25"/>
                  </a:lnTo>
                  <a:lnTo>
                    <a:pt x="185" y="26"/>
                  </a:lnTo>
                  <a:lnTo>
                    <a:pt x="135" y="16"/>
                  </a:lnTo>
                  <a:lnTo>
                    <a:pt x="138" y="16"/>
                  </a:lnTo>
                  <a:lnTo>
                    <a:pt x="88" y="26"/>
                  </a:lnTo>
                  <a:lnTo>
                    <a:pt x="91" y="25"/>
                  </a:lnTo>
                  <a:lnTo>
                    <a:pt x="51" y="53"/>
                  </a:lnTo>
                  <a:lnTo>
                    <a:pt x="53" y="51"/>
                  </a:lnTo>
                  <a:lnTo>
                    <a:pt x="25" y="91"/>
                  </a:lnTo>
                  <a:lnTo>
                    <a:pt x="26" y="88"/>
                  </a:lnTo>
                  <a:lnTo>
                    <a:pt x="16" y="138"/>
                  </a:lnTo>
                  <a:lnTo>
                    <a:pt x="16" y="135"/>
                  </a:lnTo>
                  <a:lnTo>
                    <a:pt x="26" y="185"/>
                  </a:lnTo>
                  <a:lnTo>
                    <a:pt x="25" y="182"/>
                  </a:lnTo>
                  <a:lnTo>
                    <a:pt x="53" y="223"/>
                  </a:lnTo>
                  <a:lnTo>
                    <a:pt x="51" y="221"/>
                  </a:lnTo>
                  <a:lnTo>
                    <a:pt x="91" y="248"/>
                  </a:lnTo>
                  <a:lnTo>
                    <a:pt x="88" y="247"/>
                  </a:lnTo>
                  <a:lnTo>
                    <a:pt x="138" y="257"/>
                  </a:lnTo>
                  <a:lnTo>
                    <a:pt x="135" y="257"/>
                  </a:lnTo>
                  <a:lnTo>
                    <a:pt x="185" y="247"/>
                  </a:lnTo>
                  <a:lnTo>
                    <a:pt x="182" y="248"/>
                  </a:lnTo>
                  <a:lnTo>
                    <a:pt x="223" y="221"/>
                  </a:lnTo>
                  <a:lnTo>
                    <a:pt x="221" y="223"/>
                  </a:lnTo>
                  <a:lnTo>
                    <a:pt x="248" y="182"/>
                  </a:lnTo>
                  <a:lnTo>
                    <a:pt x="247" y="185"/>
                  </a:lnTo>
                  <a:lnTo>
                    <a:pt x="257" y="135"/>
                  </a:lnTo>
                  <a:lnTo>
                    <a:pt x="257" y="138"/>
                  </a:lnTo>
                  <a:lnTo>
                    <a:pt x="247" y="88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Oval 19"/>
            <p:cNvSpPr>
              <a:spLocks noChangeArrowheads="1"/>
            </p:cNvSpPr>
            <p:nvPr/>
          </p:nvSpPr>
          <p:spPr bwMode="auto">
            <a:xfrm>
              <a:off x="4555" y="1503"/>
              <a:ext cx="121" cy="121"/>
            </a:xfrm>
            <a:prstGeom prst="ellipse">
              <a:avLst/>
            </a:prstGeom>
            <a:solidFill>
              <a:srgbClr val="E9E7DB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41" name="Freeform 20"/>
            <p:cNvSpPr>
              <a:spLocks noEditPoints="1"/>
            </p:cNvSpPr>
            <p:nvPr/>
          </p:nvSpPr>
          <p:spPr bwMode="auto">
            <a:xfrm>
              <a:off x="4550" y="1498"/>
              <a:ext cx="132" cy="132"/>
            </a:xfrm>
            <a:custGeom>
              <a:avLst/>
              <a:gdLst>
                <a:gd name="T0" fmla="*/ 5 w 209"/>
                <a:gd name="T1" fmla="*/ 3 h 209"/>
                <a:gd name="T2" fmla="*/ 5 w 209"/>
                <a:gd name="T3" fmla="*/ 4 h 209"/>
                <a:gd name="T4" fmla="*/ 4 w 209"/>
                <a:gd name="T5" fmla="*/ 4 h 209"/>
                <a:gd name="T6" fmla="*/ 4 w 209"/>
                <a:gd name="T7" fmla="*/ 5 h 209"/>
                <a:gd name="T8" fmla="*/ 3 w 209"/>
                <a:gd name="T9" fmla="*/ 5 h 209"/>
                <a:gd name="T10" fmla="*/ 2 w 209"/>
                <a:gd name="T11" fmla="*/ 5 h 209"/>
                <a:gd name="T12" fmla="*/ 1 w 209"/>
                <a:gd name="T13" fmla="*/ 4 h 209"/>
                <a:gd name="T14" fmla="*/ 1 w 209"/>
                <a:gd name="T15" fmla="*/ 4 h 209"/>
                <a:gd name="T16" fmla="*/ 1 w 209"/>
                <a:gd name="T17" fmla="*/ 3 h 209"/>
                <a:gd name="T18" fmla="*/ 1 w 209"/>
                <a:gd name="T19" fmla="*/ 2 h 209"/>
                <a:gd name="T20" fmla="*/ 1 w 209"/>
                <a:gd name="T21" fmla="*/ 1 h 209"/>
                <a:gd name="T22" fmla="*/ 2 w 209"/>
                <a:gd name="T23" fmla="*/ 1 h 209"/>
                <a:gd name="T24" fmla="*/ 3 w 209"/>
                <a:gd name="T25" fmla="*/ 1 h 209"/>
                <a:gd name="T26" fmla="*/ 4 w 209"/>
                <a:gd name="T27" fmla="*/ 1 h 209"/>
                <a:gd name="T28" fmla="*/ 4 w 209"/>
                <a:gd name="T29" fmla="*/ 1 h 209"/>
                <a:gd name="T30" fmla="*/ 5 w 209"/>
                <a:gd name="T31" fmla="*/ 2 h 209"/>
                <a:gd name="T32" fmla="*/ 5 w 209"/>
                <a:gd name="T33" fmla="*/ 2 h 209"/>
                <a:gd name="T34" fmla="*/ 4 w 209"/>
                <a:gd name="T35" fmla="*/ 1 h 209"/>
                <a:gd name="T36" fmla="*/ 4 w 209"/>
                <a:gd name="T37" fmla="*/ 1 h 209"/>
                <a:gd name="T38" fmla="*/ 3 w 209"/>
                <a:gd name="T39" fmla="*/ 1 h 209"/>
                <a:gd name="T40" fmla="*/ 2 w 209"/>
                <a:gd name="T41" fmla="*/ 1 h 209"/>
                <a:gd name="T42" fmla="*/ 1 w 209"/>
                <a:gd name="T43" fmla="*/ 1 h 209"/>
                <a:gd name="T44" fmla="*/ 1 w 209"/>
                <a:gd name="T45" fmla="*/ 2 h 209"/>
                <a:gd name="T46" fmla="*/ 1 w 209"/>
                <a:gd name="T47" fmla="*/ 3 h 209"/>
                <a:gd name="T48" fmla="*/ 1 w 209"/>
                <a:gd name="T49" fmla="*/ 4 h 209"/>
                <a:gd name="T50" fmla="*/ 1 w 209"/>
                <a:gd name="T51" fmla="*/ 4 h 209"/>
                <a:gd name="T52" fmla="*/ 2 w 209"/>
                <a:gd name="T53" fmla="*/ 5 h 209"/>
                <a:gd name="T54" fmla="*/ 3 w 209"/>
                <a:gd name="T55" fmla="*/ 5 h 209"/>
                <a:gd name="T56" fmla="*/ 4 w 209"/>
                <a:gd name="T57" fmla="*/ 5 h 209"/>
                <a:gd name="T58" fmla="*/ 4 w 209"/>
                <a:gd name="T59" fmla="*/ 4 h 209"/>
                <a:gd name="T60" fmla="*/ 5 w 209"/>
                <a:gd name="T61" fmla="*/ 4 h 209"/>
                <a:gd name="T62" fmla="*/ 5 w 209"/>
                <a:gd name="T63" fmla="*/ 3 h 209"/>
                <a:gd name="T64" fmla="*/ 5 w 209"/>
                <a:gd name="T65" fmla="*/ 2 h 2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Oval 21"/>
            <p:cNvSpPr>
              <a:spLocks noChangeArrowheads="1"/>
            </p:cNvSpPr>
            <p:nvPr/>
          </p:nvSpPr>
          <p:spPr bwMode="auto">
            <a:xfrm>
              <a:off x="2592" y="976"/>
              <a:ext cx="81" cy="81"/>
            </a:xfrm>
            <a:prstGeom prst="ellipse">
              <a:avLst/>
            </a:prstGeom>
            <a:solidFill>
              <a:srgbClr val="9BCA4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43" name="Freeform 22"/>
            <p:cNvSpPr>
              <a:spLocks noEditPoints="1"/>
            </p:cNvSpPr>
            <p:nvPr/>
          </p:nvSpPr>
          <p:spPr bwMode="auto">
            <a:xfrm>
              <a:off x="2587" y="971"/>
              <a:ext cx="92" cy="92"/>
            </a:xfrm>
            <a:custGeom>
              <a:avLst/>
              <a:gdLst>
                <a:gd name="T0" fmla="*/ 4 w 145"/>
                <a:gd name="T1" fmla="*/ 2 h 145"/>
                <a:gd name="T2" fmla="*/ 4 w 145"/>
                <a:gd name="T3" fmla="*/ 3 h 145"/>
                <a:gd name="T4" fmla="*/ 3 w 145"/>
                <a:gd name="T5" fmla="*/ 3 h 145"/>
                <a:gd name="T6" fmla="*/ 3 w 145"/>
                <a:gd name="T7" fmla="*/ 4 h 145"/>
                <a:gd name="T8" fmla="*/ 2 w 145"/>
                <a:gd name="T9" fmla="*/ 4 h 145"/>
                <a:gd name="T10" fmla="*/ 1 w 145"/>
                <a:gd name="T11" fmla="*/ 4 h 145"/>
                <a:gd name="T12" fmla="*/ 1 w 145"/>
                <a:gd name="T13" fmla="*/ 3 h 145"/>
                <a:gd name="T14" fmla="*/ 1 w 145"/>
                <a:gd name="T15" fmla="*/ 3 h 145"/>
                <a:gd name="T16" fmla="*/ 1 w 145"/>
                <a:gd name="T17" fmla="*/ 2 h 145"/>
                <a:gd name="T18" fmla="*/ 1 w 145"/>
                <a:gd name="T19" fmla="*/ 1 h 145"/>
                <a:gd name="T20" fmla="*/ 1 w 145"/>
                <a:gd name="T21" fmla="*/ 1 h 145"/>
                <a:gd name="T22" fmla="*/ 1 w 145"/>
                <a:gd name="T23" fmla="*/ 1 h 145"/>
                <a:gd name="T24" fmla="*/ 2 w 145"/>
                <a:gd name="T25" fmla="*/ 1 h 145"/>
                <a:gd name="T26" fmla="*/ 3 w 145"/>
                <a:gd name="T27" fmla="*/ 1 h 145"/>
                <a:gd name="T28" fmla="*/ 3 w 145"/>
                <a:gd name="T29" fmla="*/ 1 h 145"/>
                <a:gd name="T30" fmla="*/ 4 w 145"/>
                <a:gd name="T31" fmla="*/ 1 h 145"/>
                <a:gd name="T32" fmla="*/ 3 w 145"/>
                <a:gd name="T33" fmla="*/ 1 h 145"/>
                <a:gd name="T34" fmla="*/ 3 w 145"/>
                <a:gd name="T35" fmla="*/ 1 h 145"/>
                <a:gd name="T36" fmla="*/ 3 w 145"/>
                <a:gd name="T37" fmla="*/ 1 h 145"/>
                <a:gd name="T38" fmla="*/ 2 w 145"/>
                <a:gd name="T39" fmla="*/ 1 h 145"/>
                <a:gd name="T40" fmla="*/ 1 w 145"/>
                <a:gd name="T41" fmla="*/ 1 h 145"/>
                <a:gd name="T42" fmla="*/ 1 w 145"/>
                <a:gd name="T43" fmla="*/ 1 h 145"/>
                <a:gd name="T44" fmla="*/ 1 w 145"/>
                <a:gd name="T45" fmla="*/ 1 h 145"/>
                <a:gd name="T46" fmla="*/ 1 w 145"/>
                <a:gd name="T47" fmla="*/ 2 h 145"/>
                <a:gd name="T48" fmla="*/ 1 w 145"/>
                <a:gd name="T49" fmla="*/ 3 h 145"/>
                <a:gd name="T50" fmla="*/ 1 w 145"/>
                <a:gd name="T51" fmla="*/ 3 h 145"/>
                <a:gd name="T52" fmla="*/ 1 w 145"/>
                <a:gd name="T53" fmla="*/ 3 h 145"/>
                <a:gd name="T54" fmla="*/ 2 w 145"/>
                <a:gd name="T55" fmla="*/ 3 h 145"/>
                <a:gd name="T56" fmla="*/ 3 w 145"/>
                <a:gd name="T57" fmla="*/ 3 h 145"/>
                <a:gd name="T58" fmla="*/ 3 w 145"/>
                <a:gd name="T59" fmla="*/ 3 h 145"/>
                <a:gd name="T60" fmla="*/ 3 w 145"/>
                <a:gd name="T61" fmla="*/ 3 h 145"/>
                <a:gd name="T62" fmla="*/ 3 w 145"/>
                <a:gd name="T63" fmla="*/ 2 h 145"/>
                <a:gd name="T64" fmla="*/ 3 w 145"/>
                <a:gd name="T65" fmla="*/ 1 h 1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5" h="145">
                  <a:moveTo>
                    <a:pt x="144" y="71"/>
                  </a:moveTo>
                  <a:cubicBezTo>
                    <a:pt x="145" y="72"/>
                    <a:pt x="145" y="73"/>
                    <a:pt x="144" y="74"/>
                  </a:cubicBezTo>
                  <a:lnTo>
                    <a:pt x="139" y="99"/>
                  </a:lnTo>
                  <a:cubicBezTo>
                    <a:pt x="139" y="100"/>
                    <a:pt x="139" y="101"/>
                    <a:pt x="138" y="102"/>
                  </a:cubicBezTo>
                  <a:lnTo>
                    <a:pt x="125" y="123"/>
                  </a:lnTo>
                  <a:cubicBezTo>
                    <a:pt x="125" y="124"/>
                    <a:pt x="124" y="125"/>
                    <a:pt x="123" y="125"/>
                  </a:cubicBezTo>
                  <a:lnTo>
                    <a:pt x="102" y="138"/>
                  </a:lnTo>
                  <a:cubicBezTo>
                    <a:pt x="101" y="139"/>
                    <a:pt x="100" y="139"/>
                    <a:pt x="99" y="139"/>
                  </a:cubicBezTo>
                  <a:lnTo>
                    <a:pt x="74" y="144"/>
                  </a:lnTo>
                  <a:cubicBezTo>
                    <a:pt x="73" y="145"/>
                    <a:pt x="72" y="145"/>
                    <a:pt x="71" y="144"/>
                  </a:cubicBezTo>
                  <a:lnTo>
                    <a:pt x="46" y="139"/>
                  </a:lnTo>
                  <a:cubicBezTo>
                    <a:pt x="45" y="139"/>
                    <a:pt x="44" y="139"/>
                    <a:pt x="43" y="138"/>
                  </a:cubicBezTo>
                  <a:lnTo>
                    <a:pt x="23" y="125"/>
                  </a:lnTo>
                  <a:cubicBezTo>
                    <a:pt x="22" y="125"/>
                    <a:pt x="21" y="124"/>
                    <a:pt x="21" y="123"/>
                  </a:cubicBezTo>
                  <a:lnTo>
                    <a:pt x="7" y="102"/>
                  </a:lnTo>
                  <a:cubicBezTo>
                    <a:pt x="6" y="101"/>
                    <a:pt x="6" y="100"/>
                    <a:pt x="6" y="99"/>
                  </a:cubicBezTo>
                  <a:lnTo>
                    <a:pt x="1" y="74"/>
                  </a:lnTo>
                  <a:cubicBezTo>
                    <a:pt x="0" y="73"/>
                    <a:pt x="0" y="72"/>
                    <a:pt x="1" y="71"/>
                  </a:cubicBezTo>
                  <a:lnTo>
                    <a:pt x="6" y="46"/>
                  </a:lnTo>
                  <a:cubicBezTo>
                    <a:pt x="6" y="45"/>
                    <a:pt x="6" y="44"/>
                    <a:pt x="7" y="43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43" y="7"/>
                  </a:lnTo>
                  <a:cubicBezTo>
                    <a:pt x="44" y="6"/>
                    <a:pt x="45" y="6"/>
                    <a:pt x="46" y="6"/>
                  </a:cubicBezTo>
                  <a:lnTo>
                    <a:pt x="71" y="1"/>
                  </a:lnTo>
                  <a:cubicBezTo>
                    <a:pt x="72" y="0"/>
                    <a:pt x="73" y="0"/>
                    <a:pt x="74" y="1"/>
                  </a:cubicBezTo>
                  <a:lnTo>
                    <a:pt x="99" y="6"/>
                  </a:lnTo>
                  <a:cubicBezTo>
                    <a:pt x="100" y="6"/>
                    <a:pt x="101" y="6"/>
                    <a:pt x="102" y="7"/>
                  </a:cubicBezTo>
                  <a:lnTo>
                    <a:pt x="123" y="21"/>
                  </a:lnTo>
                  <a:cubicBezTo>
                    <a:pt x="124" y="21"/>
                    <a:pt x="125" y="22"/>
                    <a:pt x="125" y="23"/>
                  </a:cubicBezTo>
                  <a:lnTo>
                    <a:pt x="138" y="43"/>
                  </a:lnTo>
                  <a:cubicBezTo>
                    <a:pt x="139" y="44"/>
                    <a:pt x="139" y="45"/>
                    <a:pt x="139" y="46"/>
                  </a:cubicBezTo>
                  <a:lnTo>
                    <a:pt x="144" y="71"/>
                  </a:lnTo>
                  <a:close/>
                  <a:moveTo>
                    <a:pt x="124" y="49"/>
                  </a:moveTo>
                  <a:lnTo>
                    <a:pt x="125" y="52"/>
                  </a:lnTo>
                  <a:lnTo>
                    <a:pt x="112" y="32"/>
                  </a:lnTo>
                  <a:lnTo>
                    <a:pt x="114" y="34"/>
                  </a:lnTo>
                  <a:lnTo>
                    <a:pt x="93" y="20"/>
                  </a:lnTo>
                  <a:lnTo>
                    <a:pt x="96" y="21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49" y="21"/>
                  </a:lnTo>
                  <a:lnTo>
                    <a:pt x="52" y="20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20" y="52"/>
                  </a:lnTo>
                  <a:lnTo>
                    <a:pt x="21" y="49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21" y="96"/>
                  </a:lnTo>
                  <a:lnTo>
                    <a:pt x="20" y="93"/>
                  </a:lnTo>
                  <a:lnTo>
                    <a:pt x="34" y="114"/>
                  </a:lnTo>
                  <a:lnTo>
                    <a:pt x="32" y="112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74" y="129"/>
                  </a:lnTo>
                  <a:lnTo>
                    <a:pt x="71" y="129"/>
                  </a:lnTo>
                  <a:lnTo>
                    <a:pt x="96" y="124"/>
                  </a:lnTo>
                  <a:lnTo>
                    <a:pt x="93" y="125"/>
                  </a:lnTo>
                  <a:lnTo>
                    <a:pt x="114" y="112"/>
                  </a:lnTo>
                  <a:lnTo>
                    <a:pt x="112" y="114"/>
                  </a:lnTo>
                  <a:lnTo>
                    <a:pt x="125" y="93"/>
                  </a:lnTo>
                  <a:lnTo>
                    <a:pt x="124" y="96"/>
                  </a:lnTo>
                  <a:lnTo>
                    <a:pt x="129" y="71"/>
                  </a:lnTo>
                  <a:lnTo>
                    <a:pt x="129" y="74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Oval 23"/>
            <p:cNvSpPr>
              <a:spLocks noChangeArrowheads="1"/>
            </p:cNvSpPr>
            <p:nvPr/>
          </p:nvSpPr>
          <p:spPr bwMode="auto">
            <a:xfrm>
              <a:off x="1894" y="3346"/>
              <a:ext cx="91" cy="92"/>
            </a:xfrm>
            <a:prstGeom prst="ellipse">
              <a:avLst/>
            </a:prstGeom>
            <a:solidFill>
              <a:srgbClr val="DEEDB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45" name="Freeform 24"/>
            <p:cNvSpPr>
              <a:spLocks noEditPoints="1"/>
            </p:cNvSpPr>
            <p:nvPr/>
          </p:nvSpPr>
          <p:spPr bwMode="auto">
            <a:xfrm>
              <a:off x="1889" y="3341"/>
              <a:ext cx="102" cy="102"/>
            </a:xfrm>
            <a:custGeom>
              <a:avLst/>
              <a:gdLst>
                <a:gd name="T0" fmla="*/ 4 w 161"/>
                <a:gd name="T1" fmla="*/ 2 h 161"/>
                <a:gd name="T2" fmla="*/ 4 w 161"/>
                <a:gd name="T3" fmla="*/ 3 h 161"/>
                <a:gd name="T4" fmla="*/ 4 w 161"/>
                <a:gd name="T5" fmla="*/ 4 h 161"/>
                <a:gd name="T6" fmla="*/ 3 w 161"/>
                <a:gd name="T7" fmla="*/ 4 h 161"/>
                <a:gd name="T8" fmla="*/ 2 w 161"/>
                <a:gd name="T9" fmla="*/ 4 h 161"/>
                <a:gd name="T10" fmla="*/ 1 w 161"/>
                <a:gd name="T11" fmla="*/ 4 h 161"/>
                <a:gd name="T12" fmla="*/ 1 w 161"/>
                <a:gd name="T13" fmla="*/ 4 h 161"/>
                <a:gd name="T14" fmla="*/ 1 w 161"/>
                <a:gd name="T15" fmla="*/ 3 h 161"/>
                <a:gd name="T16" fmla="*/ 1 w 161"/>
                <a:gd name="T17" fmla="*/ 2 h 161"/>
                <a:gd name="T18" fmla="*/ 1 w 161"/>
                <a:gd name="T19" fmla="*/ 1 h 161"/>
                <a:gd name="T20" fmla="*/ 1 w 161"/>
                <a:gd name="T21" fmla="*/ 1 h 161"/>
                <a:gd name="T22" fmla="*/ 1 w 161"/>
                <a:gd name="T23" fmla="*/ 1 h 161"/>
                <a:gd name="T24" fmla="*/ 2 w 161"/>
                <a:gd name="T25" fmla="*/ 1 h 161"/>
                <a:gd name="T26" fmla="*/ 3 w 161"/>
                <a:gd name="T27" fmla="*/ 1 h 161"/>
                <a:gd name="T28" fmla="*/ 4 w 161"/>
                <a:gd name="T29" fmla="*/ 1 h 161"/>
                <a:gd name="T30" fmla="*/ 4 w 161"/>
                <a:gd name="T31" fmla="*/ 1 h 161"/>
                <a:gd name="T32" fmla="*/ 4 w 161"/>
                <a:gd name="T33" fmla="*/ 2 h 161"/>
                <a:gd name="T34" fmla="*/ 3 w 161"/>
                <a:gd name="T35" fmla="*/ 1 h 161"/>
                <a:gd name="T36" fmla="*/ 3 w 161"/>
                <a:gd name="T37" fmla="*/ 1 h 161"/>
                <a:gd name="T38" fmla="*/ 2 w 161"/>
                <a:gd name="T39" fmla="*/ 1 h 161"/>
                <a:gd name="T40" fmla="*/ 2 w 161"/>
                <a:gd name="T41" fmla="*/ 1 h 161"/>
                <a:gd name="T42" fmla="*/ 1 w 161"/>
                <a:gd name="T43" fmla="*/ 1 h 161"/>
                <a:gd name="T44" fmla="*/ 1 w 161"/>
                <a:gd name="T45" fmla="*/ 2 h 161"/>
                <a:gd name="T46" fmla="*/ 1 w 161"/>
                <a:gd name="T47" fmla="*/ 2 h 161"/>
                <a:gd name="T48" fmla="*/ 1 w 161"/>
                <a:gd name="T49" fmla="*/ 3 h 161"/>
                <a:gd name="T50" fmla="*/ 1 w 161"/>
                <a:gd name="T51" fmla="*/ 3 h 161"/>
                <a:gd name="T52" fmla="*/ 2 w 161"/>
                <a:gd name="T53" fmla="*/ 4 h 161"/>
                <a:gd name="T54" fmla="*/ 2 w 161"/>
                <a:gd name="T55" fmla="*/ 4 h 161"/>
                <a:gd name="T56" fmla="*/ 3 w 161"/>
                <a:gd name="T57" fmla="*/ 4 h 161"/>
                <a:gd name="T58" fmla="*/ 3 w 161"/>
                <a:gd name="T59" fmla="*/ 3 h 161"/>
                <a:gd name="T60" fmla="*/ 4 w 161"/>
                <a:gd name="T61" fmla="*/ 3 h 161"/>
                <a:gd name="T62" fmla="*/ 4 w 161"/>
                <a:gd name="T63" fmla="*/ 2 h 161"/>
                <a:gd name="T64" fmla="*/ 4 w 161"/>
                <a:gd name="T65" fmla="*/ 2 h 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1" h="161">
                  <a:moveTo>
                    <a:pt x="160" y="79"/>
                  </a:moveTo>
                  <a:cubicBezTo>
                    <a:pt x="161" y="80"/>
                    <a:pt x="161" y="81"/>
                    <a:pt x="160" y="82"/>
                  </a:cubicBezTo>
                  <a:lnTo>
                    <a:pt x="154" y="110"/>
                  </a:lnTo>
                  <a:cubicBezTo>
                    <a:pt x="154" y="111"/>
                    <a:pt x="154" y="112"/>
                    <a:pt x="153" y="113"/>
                  </a:cubicBezTo>
                  <a:lnTo>
                    <a:pt x="138" y="136"/>
                  </a:lnTo>
                  <a:cubicBezTo>
                    <a:pt x="138" y="137"/>
                    <a:pt x="137" y="138"/>
                    <a:pt x="136" y="138"/>
                  </a:cubicBezTo>
                  <a:lnTo>
                    <a:pt x="113" y="153"/>
                  </a:lnTo>
                  <a:cubicBezTo>
                    <a:pt x="112" y="154"/>
                    <a:pt x="111" y="154"/>
                    <a:pt x="110" y="154"/>
                  </a:cubicBezTo>
                  <a:lnTo>
                    <a:pt x="82" y="160"/>
                  </a:lnTo>
                  <a:cubicBezTo>
                    <a:pt x="81" y="161"/>
                    <a:pt x="80" y="161"/>
                    <a:pt x="79" y="160"/>
                  </a:cubicBezTo>
                  <a:lnTo>
                    <a:pt x="51" y="154"/>
                  </a:lnTo>
                  <a:cubicBezTo>
                    <a:pt x="50" y="154"/>
                    <a:pt x="49" y="154"/>
                    <a:pt x="48" y="153"/>
                  </a:cubicBezTo>
                  <a:lnTo>
                    <a:pt x="25" y="138"/>
                  </a:lnTo>
                  <a:cubicBezTo>
                    <a:pt x="24" y="138"/>
                    <a:pt x="23" y="137"/>
                    <a:pt x="23" y="136"/>
                  </a:cubicBezTo>
                  <a:lnTo>
                    <a:pt x="8" y="113"/>
                  </a:lnTo>
                  <a:cubicBezTo>
                    <a:pt x="7" y="112"/>
                    <a:pt x="7" y="111"/>
                    <a:pt x="7" y="110"/>
                  </a:cubicBezTo>
                  <a:lnTo>
                    <a:pt x="1" y="82"/>
                  </a:lnTo>
                  <a:cubicBezTo>
                    <a:pt x="0" y="81"/>
                    <a:pt x="0" y="80"/>
                    <a:pt x="1" y="79"/>
                  </a:cubicBezTo>
                  <a:lnTo>
                    <a:pt x="7" y="51"/>
                  </a:lnTo>
                  <a:cubicBezTo>
                    <a:pt x="7" y="50"/>
                    <a:pt x="7" y="49"/>
                    <a:pt x="8" y="48"/>
                  </a:cubicBezTo>
                  <a:lnTo>
                    <a:pt x="23" y="25"/>
                  </a:lnTo>
                  <a:cubicBezTo>
                    <a:pt x="23" y="24"/>
                    <a:pt x="24" y="23"/>
                    <a:pt x="25" y="23"/>
                  </a:cubicBezTo>
                  <a:lnTo>
                    <a:pt x="48" y="8"/>
                  </a:lnTo>
                  <a:cubicBezTo>
                    <a:pt x="49" y="7"/>
                    <a:pt x="50" y="7"/>
                    <a:pt x="51" y="7"/>
                  </a:cubicBezTo>
                  <a:lnTo>
                    <a:pt x="79" y="1"/>
                  </a:lnTo>
                  <a:cubicBezTo>
                    <a:pt x="80" y="0"/>
                    <a:pt x="81" y="0"/>
                    <a:pt x="82" y="1"/>
                  </a:cubicBezTo>
                  <a:lnTo>
                    <a:pt x="110" y="7"/>
                  </a:lnTo>
                  <a:cubicBezTo>
                    <a:pt x="111" y="7"/>
                    <a:pt x="112" y="7"/>
                    <a:pt x="113" y="8"/>
                  </a:cubicBezTo>
                  <a:lnTo>
                    <a:pt x="136" y="23"/>
                  </a:lnTo>
                  <a:cubicBezTo>
                    <a:pt x="137" y="23"/>
                    <a:pt x="138" y="24"/>
                    <a:pt x="138" y="25"/>
                  </a:cubicBezTo>
                  <a:lnTo>
                    <a:pt x="153" y="48"/>
                  </a:lnTo>
                  <a:cubicBezTo>
                    <a:pt x="154" y="49"/>
                    <a:pt x="154" y="50"/>
                    <a:pt x="154" y="51"/>
                  </a:cubicBezTo>
                  <a:lnTo>
                    <a:pt x="160" y="79"/>
                  </a:lnTo>
                  <a:close/>
                  <a:moveTo>
                    <a:pt x="139" y="54"/>
                  </a:moveTo>
                  <a:lnTo>
                    <a:pt x="140" y="57"/>
                  </a:lnTo>
                  <a:lnTo>
                    <a:pt x="125" y="34"/>
                  </a:lnTo>
                  <a:lnTo>
                    <a:pt x="127" y="36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21" y="57"/>
                  </a:lnTo>
                  <a:lnTo>
                    <a:pt x="22" y="54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22" y="107"/>
                  </a:lnTo>
                  <a:lnTo>
                    <a:pt x="21" y="104"/>
                  </a:lnTo>
                  <a:lnTo>
                    <a:pt x="36" y="127"/>
                  </a:lnTo>
                  <a:lnTo>
                    <a:pt x="34" y="125"/>
                  </a:lnTo>
                  <a:lnTo>
                    <a:pt x="57" y="140"/>
                  </a:lnTo>
                  <a:lnTo>
                    <a:pt x="54" y="139"/>
                  </a:lnTo>
                  <a:lnTo>
                    <a:pt x="82" y="145"/>
                  </a:lnTo>
                  <a:lnTo>
                    <a:pt x="79" y="145"/>
                  </a:lnTo>
                  <a:lnTo>
                    <a:pt x="107" y="139"/>
                  </a:lnTo>
                  <a:lnTo>
                    <a:pt x="104" y="140"/>
                  </a:lnTo>
                  <a:lnTo>
                    <a:pt x="127" y="125"/>
                  </a:lnTo>
                  <a:lnTo>
                    <a:pt x="125" y="127"/>
                  </a:lnTo>
                  <a:lnTo>
                    <a:pt x="140" y="104"/>
                  </a:lnTo>
                  <a:lnTo>
                    <a:pt x="139" y="107"/>
                  </a:lnTo>
                  <a:lnTo>
                    <a:pt x="145" y="79"/>
                  </a:lnTo>
                  <a:lnTo>
                    <a:pt x="145" y="82"/>
                  </a:lnTo>
                  <a:lnTo>
                    <a:pt x="139" y="54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Oval 25"/>
            <p:cNvSpPr>
              <a:spLocks noChangeArrowheads="1"/>
            </p:cNvSpPr>
            <p:nvPr/>
          </p:nvSpPr>
          <p:spPr bwMode="auto">
            <a:xfrm>
              <a:off x="1672" y="2263"/>
              <a:ext cx="151" cy="151"/>
            </a:xfrm>
            <a:prstGeom prst="ellipse">
              <a:avLst/>
            </a:prstGeom>
            <a:solidFill>
              <a:srgbClr val="4066A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47" name="Freeform 26"/>
            <p:cNvSpPr>
              <a:spLocks noEditPoints="1"/>
            </p:cNvSpPr>
            <p:nvPr/>
          </p:nvSpPr>
          <p:spPr bwMode="auto">
            <a:xfrm>
              <a:off x="1666" y="2257"/>
              <a:ext cx="163" cy="163"/>
            </a:xfrm>
            <a:custGeom>
              <a:avLst/>
              <a:gdLst>
                <a:gd name="T0" fmla="*/ 6 w 257"/>
                <a:gd name="T1" fmla="*/ 3 h 257"/>
                <a:gd name="T2" fmla="*/ 6 w 257"/>
                <a:gd name="T3" fmla="*/ 4 h 257"/>
                <a:gd name="T4" fmla="*/ 6 w 257"/>
                <a:gd name="T5" fmla="*/ 6 h 257"/>
                <a:gd name="T6" fmla="*/ 4 w 257"/>
                <a:gd name="T7" fmla="*/ 6 h 257"/>
                <a:gd name="T8" fmla="*/ 3 w 257"/>
                <a:gd name="T9" fmla="*/ 6 h 257"/>
                <a:gd name="T10" fmla="*/ 2 w 257"/>
                <a:gd name="T11" fmla="*/ 6 h 257"/>
                <a:gd name="T12" fmla="*/ 1 w 257"/>
                <a:gd name="T13" fmla="*/ 6 h 257"/>
                <a:gd name="T14" fmla="*/ 1 w 257"/>
                <a:gd name="T15" fmla="*/ 4 h 257"/>
                <a:gd name="T16" fmla="*/ 1 w 257"/>
                <a:gd name="T17" fmla="*/ 3 h 257"/>
                <a:gd name="T18" fmla="*/ 1 w 257"/>
                <a:gd name="T19" fmla="*/ 2 h 257"/>
                <a:gd name="T20" fmla="*/ 1 w 257"/>
                <a:gd name="T21" fmla="*/ 1 h 257"/>
                <a:gd name="T22" fmla="*/ 2 w 257"/>
                <a:gd name="T23" fmla="*/ 1 h 257"/>
                <a:gd name="T24" fmla="*/ 3 w 257"/>
                <a:gd name="T25" fmla="*/ 1 h 257"/>
                <a:gd name="T26" fmla="*/ 4 w 257"/>
                <a:gd name="T27" fmla="*/ 1 h 257"/>
                <a:gd name="T28" fmla="*/ 6 w 257"/>
                <a:gd name="T29" fmla="*/ 1 h 257"/>
                <a:gd name="T30" fmla="*/ 6 w 257"/>
                <a:gd name="T31" fmla="*/ 2 h 257"/>
                <a:gd name="T32" fmla="*/ 6 w 257"/>
                <a:gd name="T33" fmla="*/ 3 h 257"/>
                <a:gd name="T34" fmla="*/ 6 w 257"/>
                <a:gd name="T35" fmla="*/ 1 h 257"/>
                <a:gd name="T36" fmla="*/ 4 w 257"/>
                <a:gd name="T37" fmla="*/ 1 h 257"/>
                <a:gd name="T38" fmla="*/ 3 w 257"/>
                <a:gd name="T39" fmla="*/ 1 h 257"/>
                <a:gd name="T40" fmla="*/ 3 w 257"/>
                <a:gd name="T41" fmla="*/ 1 h 257"/>
                <a:gd name="T42" fmla="*/ 1 w 257"/>
                <a:gd name="T43" fmla="*/ 1 h 257"/>
                <a:gd name="T44" fmla="*/ 1 w 257"/>
                <a:gd name="T45" fmla="*/ 3 h 257"/>
                <a:gd name="T46" fmla="*/ 1 w 257"/>
                <a:gd name="T47" fmla="*/ 3 h 257"/>
                <a:gd name="T48" fmla="*/ 1 w 257"/>
                <a:gd name="T49" fmla="*/ 4 h 257"/>
                <a:gd name="T50" fmla="*/ 1 w 257"/>
                <a:gd name="T51" fmla="*/ 6 h 257"/>
                <a:gd name="T52" fmla="*/ 3 w 257"/>
                <a:gd name="T53" fmla="*/ 6 h 257"/>
                <a:gd name="T54" fmla="*/ 3 w 257"/>
                <a:gd name="T55" fmla="*/ 6 h 257"/>
                <a:gd name="T56" fmla="*/ 4 w 257"/>
                <a:gd name="T57" fmla="*/ 6 h 257"/>
                <a:gd name="T58" fmla="*/ 6 w 257"/>
                <a:gd name="T59" fmla="*/ 6 h 257"/>
                <a:gd name="T60" fmla="*/ 6 w 257"/>
                <a:gd name="T61" fmla="*/ 4 h 257"/>
                <a:gd name="T62" fmla="*/ 6 w 257"/>
                <a:gd name="T63" fmla="*/ 3 h 257"/>
                <a:gd name="T64" fmla="*/ 6 w 257"/>
                <a:gd name="T65" fmla="*/ 3 h 2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57">
                  <a:moveTo>
                    <a:pt x="256" y="127"/>
                  </a:moveTo>
                  <a:cubicBezTo>
                    <a:pt x="257" y="128"/>
                    <a:pt x="257" y="129"/>
                    <a:pt x="256" y="130"/>
                  </a:cubicBezTo>
                  <a:lnTo>
                    <a:pt x="247" y="177"/>
                  </a:lnTo>
                  <a:cubicBezTo>
                    <a:pt x="247" y="178"/>
                    <a:pt x="247" y="179"/>
                    <a:pt x="246" y="180"/>
                  </a:cubicBezTo>
                  <a:lnTo>
                    <a:pt x="220" y="218"/>
                  </a:lnTo>
                  <a:cubicBezTo>
                    <a:pt x="220" y="219"/>
                    <a:pt x="219" y="220"/>
                    <a:pt x="218" y="220"/>
                  </a:cubicBezTo>
                  <a:lnTo>
                    <a:pt x="180" y="246"/>
                  </a:lnTo>
                  <a:cubicBezTo>
                    <a:pt x="179" y="247"/>
                    <a:pt x="178" y="247"/>
                    <a:pt x="177" y="247"/>
                  </a:cubicBezTo>
                  <a:lnTo>
                    <a:pt x="130" y="256"/>
                  </a:lnTo>
                  <a:cubicBezTo>
                    <a:pt x="129" y="257"/>
                    <a:pt x="128" y="257"/>
                    <a:pt x="127" y="256"/>
                  </a:cubicBezTo>
                  <a:lnTo>
                    <a:pt x="80" y="247"/>
                  </a:lnTo>
                  <a:cubicBezTo>
                    <a:pt x="79" y="247"/>
                    <a:pt x="78" y="247"/>
                    <a:pt x="77" y="246"/>
                  </a:cubicBezTo>
                  <a:lnTo>
                    <a:pt x="39" y="220"/>
                  </a:lnTo>
                  <a:cubicBezTo>
                    <a:pt x="38" y="220"/>
                    <a:pt x="37" y="219"/>
                    <a:pt x="37" y="218"/>
                  </a:cubicBezTo>
                  <a:lnTo>
                    <a:pt x="11" y="180"/>
                  </a:lnTo>
                  <a:cubicBezTo>
                    <a:pt x="10" y="179"/>
                    <a:pt x="10" y="178"/>
                    <a:pt x="10" y="177"/>
                  </a:cubicBezTo>
                  <a:lnTo>
                    <a:pt x="1" y="130"/>
                  </a:lnTo>
                  <a:cubicBezTo>
                    <a:pt x="0" y="129"/>
                    <a:pt x="0" y="128"/>
                    <a:pt x="1" y="127"/>
                  </a:cubicBezTo>
                  <a:lnTo>
                    <a:pt x="10" y="80"/>
                  </a:lnTo>
                  <a:cubicBezTo>
                    <a:pt x="10" y="79"/>
                    <a:pt x="10" y="78"/>
                    <a:pt x="11" y="77"/>
                  </a:cubicBezTo>
                  <a:lnTo>
                    <a:pt x="37" y="39"/>
                  </a:lnTo>
                  <a:cubicBezTo>
                    <a:pt x="37" y="38"/>
                    <a:pt x="38" y="37"/>
                    <a:pt x="39" y="37"/>
                  </a:cubicBezTo>
                  <a:lnTo>
                    <a:pt x="77" y="11"/>
                  </a:lnTo>
                  <a:cubicBezTo>
                    <a:pt x="78" y="10"/>
                    <a:pt x="79" y="10"/>
                    <a:pt x="80" y="10"/>
                  </a:cubicBezTo>
                  <a:lnTo>
                    <a:pt x="127" y="1"/>
                  </a:lnTo>
                  <a:cubicBezTo>
                    <a:pt x="128" y="0"/>
                    <a:pt x="129" y="0"/>
                    <a:pt x="130" y="1"/>
                  </a:cubicBezTo>
                  <a:lnTo>
                    <a:pt x="177" y="10"/>
                  </a:lnTo>
                  <a:cubicBezTo>
                    <a:pt x="178" y="10"/>
                    <a:pt x="179" y="10"/>
                    <a:pt x="180" y="11"/>
                  </a:cubicBezTo>
                  <a:lnTo>
                    <a:pt x="218" y="37"/>
                  </a:lnTo>
                  <a:cubicBezTo>
                    <a:pt x="219" y="37"/>
                    <a:pt x="220" y="38"/>
                    <a:pt x="220" y="39"/>
                  </a:cubicBezTo>
                  <a:lnTo>
                    <a:pt x="246" y="77"/>
                  </a:lnTo>
                  <a:cubicBezTo>
                    <a:pt x="247" y="78"/>
                    <a:pt x="247" y="79"/>
                    <a:pt x="247" y="80"/>
                  </a:cubicBezTo>
                  <a:lnTo>
                    <a:pt x="256" y="127"/>
                  </a:lnTo>
                  <a:close/>
                  <a:moveTo>
                    <a:pt x="232" y="83"/>
                  </a:moveTo>
                  <a:lnTo>
                    <a:pt x="233" y="86"/>
                  </a:lnTo>
                  <a:lnTo>
                    <a:pt x="207" y="48"/>
                  </a:lnTo>
                  <a:lnTo>
                    <a:pt x="209" y="50"/>
                  </a:lnTo>
                  <a:lnTo>
                    <a:pt x="171" y="24"/>
                  </a:lnTo>
                  <a:lnTo>
                    <a:pt x="174" y="25"/>
                  </a:lnTo>
                  <a:lnTo>
                    <a:pt x="127" y="16"/>
                  </a:lnTo>
                  <a:lnTo>
                    <a:pt x="130" y="16"/>
                  </a:lnTo>
                  <a:lnTo>
                    <a:pt x="83" y="25"/>
                  </a:lnTo>
                  <a:lnTo>
                    <a:pt x="86" y="24"/>
                  </a:lnTo>
                  <a:lnTo>
                    <a:pt x="48" y="50"/>
                  </a:lnTo>
                  <a:lnTo>
                    <a:pt x="50" y="48"/>
                  </a:lnTo>
                  <a:lnTo>
                    <a:pt x="24" y="86"/>
                  </a:lnTo>
                  <a:lnTo>
                    <a:pt x="25" y="83"/>
                  </a:lnTo>
                  <a:lnTo>
                    <a:pt x="16" y="130"/>
                  </a:lnTo>
                  <a:lnTo>
                    <a:pt x="16" y="127"/>
                  </a:lnTo>
                  <a:lnTo>
                    <a:pt x="25" y="174"/>
                  </a:lnTo>
                  <a:lnTo>
                    <a:pt x="24" y="171"/>
                  </a:lnTo>
                  <a:lnTo>
                    <a:pt x="50" y="209"/>
                  </a:lnTo>
                  <a:lnTo>
                    <a:pt x="48" y="207"/>
                  </a:lnTo>
                  <a:lnTo>
                    <a:pt x="86" y="233"/>
                  </a:lnTo>
                  <a:lnTo>
                    <a:pt x="83" y="232"/>
                  </a:lnTo>
                  <a:lnTo>
                    <a:pt x="130" y="241"/>
                  </a:lnTo>
                  <a:lnTo>
                    <a:pt x="127" y="241"/>
                  </a:lnTo>
                  <a:lnTo>
                    <a:pt x="174" y="232"/>
                  </a:lnTo>
                  <a:lnTo>
                    <a:pt x="171" y="233"/>
                  </a:lnTo>
                  <a:lnTo>
                    <a:pt x="209" y="207"/>
                  </a:lnTo>
                  <a:lnTo>
                    <a:pt x="207" y="209"/>
                  </a:lnTo>
                  <a:lnTo>
                    <a:pt x="233" y="171"/>
                  </a:lnTo>
                  <a:lnTo>
                    <a:pt x="232" y="174"/>
                  </a:lnTo>
                  <a:lnTo>
                    <a:pt x="241" y="127"/>
                  </a:lnTo>
                  <a:lnTo>
                    <a:pt x="241" y="130"/>
                  </a:lnTo>
                  <a:lnTo>
                    <a:pt x="232" y="83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Oval 27"/>
            <p:cNvSpPr>
              <a:spLocks noChangeArrowheads="1"/>
            </p:cNvSpPr>
            <p:nvPr/>
          </p:nvSpPr>
          <p:spPr bwMode="auto">
            <a:xfrm>
              <a:off x="2501" y="2678"/>
              <a:ext cx="162" cy="172"/>
            </a:xfrm>
            <a:prstGeom prst="ellipse">
              <a:avLst/>
            </a:prstGeom>
            <a:solidFill>
              <a:srgbClr val="BFCCE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49" name="Freeform 28"/>
            <p:cNvSpPr>
              <a:spLocks noEditPoints="1"/>
            </p:cNvSpPr>
            <p:nvPr/>
          </p:nvSpPr>
          <p:spPr bwMode="auto">
            <a:xfrm>
              <a:off x="2496" y="2673"/>
              <a:ext cx="173" cy="183"/>
            </a:xfrm>
            <a:custGeom>
              <a:avLst/>
              <a:gdLst>
                <a:gd name="T0" fmla="*/ 7 w 273"/>
                <a:gd name="T1" fmla="*/ 4 h 289"/>
                <a:gd name="T2" fmla="*/ 7 w 273"/>
                <a:gd name="T3" fmla="*/ 5 h 289"/>
                <a:gd name="T4" fmla="*/ 6 w 273"/>
                <a:gd name="T5" fmla="*/ 6 h 289"/>
                <a:gd name="T6" fmla="*/ 5 w 273"/>
                <a:gd name="T7" fmla="*/ 7 h 289"/>
                <a:gd name="T8" fmla="*/ 4 w 273"/>
                <a:gd name="T9" fmla="*/ 7 h 289"/>
                <a:gd name="T10" fmla="*/ 2 w 273"/>
                <a:gd name="T11" fmla="*/ 7 h 289"/>
                <a:gd name="T12" fmla="*/ 1 w 273"/>
                <a:gd name="T13" fmla="*/ 6 h 289"/>
                <a:gd name="T14" fmla="*/ 1 w 273"/>
                <a:gd name="T15" fmla="*/ 5 h 289"/>
                <a:gd name="T16" fmla="*/ 1 w 273"/>
                <a:gd name="T17" fmla="*/ 4 h 289"/>
                <a:gd name="T18" fmla="*/ 1 w 273"/>
                <a:gd name="T19" fmla="*/ 3 h 289"/>
                <a:gd name="T20" fmla="*/ 1 w 273"/>
                <a:gd name="T21" fmla="*/ 1 h 289"/>
                <a:gd name="T22" fmla="*/ 3 w 273"/>
                <a:gd name="T23" fmla="*/ 1 h 289"/>
                <a:gd name="T24" fmla="*/ 4 w 273"/>
                <a:gd name="T25" fmla="*/ 1 h 289"/>
                <a:gd name="T26" fmla="*/ 5 w 273"/>
                <a:gd name="T27" fmla="*/ 1 h 289"/>
                <a:gd name="T28" fmla="*/ 6 w 273"/>
                <a:gd name="T29" fmla="*/ 1 h 289"/>
                <a:gd name="T30" fmla="*/ 7 w 273"/>
                <a:gd name="T31" fmla="*/ 3 h 289"/>
                <a:gd name="T32" fmla="*/ 6 w 273"/>
                <a:gd name="T33" fmla="*/ 3 h 289"/>
                <a:gd name="T34" fmla="*/ 6 w 273"/>
                <a:gd name="T35" fmla="*/ 2 h 289"/>
                <a:gd name="T36" fmla="*/ 4 w 273"/>
                <a:gd name="T37" fmla="*/ 1 h 289"/>
                <a:gd name="T38" fmla="*/ 4 w 273"/>
                <a:gd name="T39" fmla="*/ 1 h 289"/>
                <a:gd name="T40" fmla="*/ 3 w 273"/>
                <a:gd name="T41" fmla="*/ 1 h 289"/>
                <a:gd name="T42" fmla="*/ 1 w 273"/>
                <a:gd name="T43" fmla="*/ 2 h 289"/>
                <a:gd name="T44" fmla="*/ 1 w 273"/>
                <a:gd name="T45" fmla="*/ 3 h 289"/>
                <a:gd name="T46" fmla="*/ 1 w 273"/>
                <a:gd name="T47" fmla="*/ 4 h 289"/>
                <a:gd name="T48" fmla="*/ 1 w 273"/>
                <a:gd name="T49" fmla="*/ 5 h 289"/>
                <a:gd name="T50" fmla="*/ 2 w 273"/>
                <a:gd name="T51" fmla="*/ 6 h 289"/>
                <a:gd name="T52" fmla="*/ 3 w 273"/>
                <a:gd name="T53" fmla="*/ 7 h 289"/>
                <a:gd name="T54" fmla="*/ 4 w 273"/>
                <a:gd name="T55" fmla="*/ 7 h 289"/>
                <a:gd name="T56" fmla="*/ 5 w 273"/>
                <a:gd name="T57" fmla="*/ 7 h 289"/>
                <a:gd name="T58" fmla="*/ 6 w 273"/>
                <a:gd name="T59" fmla="*/ 6 h 289"/>
                <a:gd name="T60" fmla="*/ 6 w 273"/>
                <a:gd name="T61" fmla="*/ 5 h 289"/>
                <a:gd name="T62" fmla="*/ 6 w 273"/>
                <a:gd name="T63" fmla="*/ 4 h 289"/>
                <a:gd name="T64" fmla="*/ 6 w 273"/>
                <a:gd name="T65" fmla="*/ 3 h 2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3" h="289">
                  <a:moveTo>
                    <a:pt x="272" y="143"/>
                  </a:moveTo>
                  <a:cubicBezTo>
                    <a:pt x="273" y="144"/>
                    <a:pt x="273" y="145"/>
                    <a:pt x="272" y="146"/>
                  </a:cubicBezTo>
                  <a:lnTo>
                    <a:pt x="262" y="199"/>
                  </a:lnTo>
                  <a:cubicBezTo>
                    <a:pt x="262" y="200"/>
                    <a:pt x="262" y="201"/>
                    <a:pt x="261" y="202"/>
                  </a:cubicBezTo>
                  <a:lnTo>
                    <a:pt x="234" y="246"/>
                  </a:lnTo>
                  <a:cubicBezTo>
                    <a:pt x="234" y="247"/>
                    <a:pt x="233" y="247"/>
                    <a:pt x="232" y="248"/>
                  </a:cubicBezTo>
                  <a:lnTo>
                    <a:pt x="191" y="276"/>
                  </a:lnTo>
                  <a:cubicBezTo>
                    <a:pt x="190" y="277"/>
                    <a:pt x="189" y="277"/>
                    <a:pt x="188" y="277"/>
                  </a:cubicBezTo>
                  <a:lnTo>
                    <a:pt x="138" y="288"/>
                  </a:lnTo>
                  <a:cubicBezTo>
                    <a:pt x="137" y="289"/>
                    <a:pt x="136" y="289"/>
                    <a:pt x="135" y="288"/>
                  </a:cubicBezTo>
                  <a:lnTo>
                    <a:pt x="85" y="277"/>
                  </a:lnTo>
                  <a:cubicBezTo>
                    <a:pt x="84" y="277"/>
                    <a:pt x="83" y="277"/>
                    <a:pt x="82" y="276"/>
                  </a:cubicBezTo>
                  <a:lnTo>
                    <a:pt x="42" y="248"/>
                  </a:lnTo>
                  <a:cubicBezTo>
                    <a:pt x="41" y="247"/>
                    <a:pt x="40" y="247"/>
                    <a:pt x="40" y="246"/>
                  </a:cubicBezTo>
                  <a:lnTo>
                    <a:pt x="12" y="202"/>
                  </a:lnTo>
                  <a:cubicBezTo>
                    <a:pt x="11" y="201"/>
                    <a:pt x="11" y="200"/>
                    <a:pt x="11" y="199"/>
                  </a:cubicBezTo>
                  <a:lnTo>
                    <a:pt x="1" y="146"/>
                  </a:lnTo>
                  <a:cubicBezTo>
                    <a:pt x="0" y="145"/>
                    <a:pt x="0" y="144"/>
                    <a:pt x="1" y="143"/>
                  </a:cubicBezTo>
                  <a:lnTo>
                    <a:pt x="11" y="90"/>
                  </a:lnTo>
                  <a:cubicBezTo>
                    <a:pt x="11" y="89"/>
                    <a:pt x="11" y="88"/>
                    <a:pt x="12" y="87"/>
                  </a:cubicBezTo>
                  <a:lnTo>
                    <a:pt x="40" y="44"/>
                  </a:lnTo>
                  <a:cubicBezTo>
                    <a:pt x="40" y="43"/>
                    <a:pt x="41" y="43"/>
                    <a:pt x="42" y="42"/>
                  </a:cubicBezTo>
                  <a:lnTo>
                    <a:pt x="82" y="13"/>
                  </a:lnTo>
                  <a:cubicBezTo>
                    <a:pt x="83" y="12"/>
                    <a:pt x="84" y="12"/>
                    <a:pt x="85" y="12"/>
                  </a:cubicBezTo>
                  <a:lnTo>
                    <a:pt x="135" y="1"/>
                  </a:lnTo>
                  <a:cubicBezTo>
                    <a:pt x="136" y="0"/>
                    <a:pt x="137" y="0"/>
                    <a:pt x="138" y="1"/>
                  </a:cubicBezTo>
                  <a:lnTo>
                    <a:pt x="188" y="12"/>
                  </a:lnTo>
                  <a:cubicBezTo>
                    <a:pt x="189" y="12"/>
                    <a:pt x="190" y="12"/>
                    <a:pt x="191" y="13"/>
                  </a:cubicBezTo>
                  <a:lnTo>
                    <a:pt x="232" y="42"/>
                  </a:lnTo>
                  <a:cubicBezTo>
                    <a:pt x="233" y="43"/>
                    <a:pt x="234" y="43"/>
                    <a:pt x="234" y="44"/>
                  </a:cubicBezTo>
                  <a:lnTo>
                    <a:pt x="261" y="87"/>
                  </a:lnTo>
                  <a:cubicBezTo>
                    <a:pt x="262" y="88"/>
                    <a:pt x="262" y="89"/>
                    <a:pt x="262" y="90"/>
                  </a:cubicBezTo>
                  <a:lnTo>
                    <a:pt x="272" y="143"/>
                  </a:lnTo>
                  <a:close/>
                  <a:moveTo>
                    <a:pt x="247" y="93"/>
                  </a:moveTo>
                  <a:lnTo>
                    <a:pt x="248" y="96"/>
                  </a:lnTo>
                  <a:lnTo>
                    <a:pt x="221" y="53"/>
                  </a:lnTo>
                  <a:lnTo>
                    <a:pt x="223" y="55"/>
                  </a:lnTo>
                  <a:lnTo>
                    <a:pt x="182" y="26"/>
                  </a:lnTo>
                  <a:lnTo>
                    <a:pt x="185" y="27"/>
                  </a:lnTo>
                  <a:lnTo>
                    <a:pt x="135" y="16"/>
                  </a:lnTo>
                  <a:lnTo>
                    <a:pt x="138" y="16"/>
                  </a:lnTo>
                  <a:lnTo>
                    <a:pt x="88" y="27"/>
                  </a:lnTo>
                  <a:lnTo>
                    <a:pt x="91" y="26"/>
                  </a:lnTo>
                  <a:lnTo>
                    <a:pt x="51" y="55"/>
                  </a:lnTo>
                  <a:lnTo>
                    <a:pt x="53" y="53"/>
                  </a:lnTo>
                  <a:lnTo>
                    <a:pt x="25" y="96"/>
                  </a:lnTo>
                  <a:lnTo>
                    <a:pt x="26" y="93"/>
                  </a:lnTo>
                  <a:lnTo>
                    <a:pt x="16" y="146"/>
                  </a:lnTo>
                  <a:lnTo>
                    <a:pt x="16" y="143"/>
                  </a:lnTo>
                  <a:lnTo>
                    <a:pt x="26" y="196"/>
                  </a:lnTo>
                  <a:lnTo>
                    <a:pt x="25" y="193"/>
                  </a:lnTo>
                  <a:lnTo>
                    <a:pt x="53" y="237"/>
                  </a:lnTo>
                  <a:lnTo>
                    <a:pt x="51" y="235"/>
                  </a:lnTo>
                  <a:lnTo>
                    <a:pt x="91" y="263"/>
                  </a:lnTo>
                  <a:lnTo>
                    <a:pt x="88" y="262"/>
                  </a:lnTo>
                  <a:lnTo>
                    <a:pt x="138" y="273"/>
                  </a:lnTo>
                  <a:lnTo>
                    <a:pt x="135" y="273"/>
                  </a:lnTo>
                  <a:lnTo>
                    <a:pt x="185" y="262"/>
                  </a:lnTo>
                  <a:lnTo>
                    <a:pt x="182" y="263"/>
                  </a:lnTo>
                  <a:lnTo>
                    <a:pt x="223" y="235"/>
                  </a:lnTo>
                  <a:lnTo>
                    <a:pt x="221" y="237"/>
                  </a:lnTo>
                  <a:lnTo>
                    <a:pt x="248" y="193"/>
                  </a:lnTo>
                  <a:lnTo>
                    <a:pt x="247" y="196"/>
                  </a:lnTo>
                  <a:lnTo>
                    <a:pt x="257" y="143"/>
                  </a:lnTo>
                  <a:lnTo>
                    <a:pt x="257" y="146"/>
                  </a:lnTo>
                  <a:lnTo>
                    <a:pt x="247" y="93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Oval 29"/>
            <p:cNvSpPr>
              <a:spLocks noChangeArrowheads="1"/>
            </p:cNvSpPr>
            <p:nvPr/>
          </p:nvSpPr>
          <p:spPr bwMode="auto">
            <a:xfrm>
              <a:off x="3624" y="2627"/>
              <a:ext cx="374" cy="365"/>
            </a:xfrm>
            <a:prstGeom prst="ellipse">
              <a:avLst/>
            </a:prstGeom>
            <a:solidFill>
              <a:srgbClr val="D67A4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51" name="Freeform 30"/>
            <p:cNvSpPr>
              <a:spLocks noEditPoints="1"/>
            </p:cNvSpPr>
            <p:nvPr/>
          </p:nvSpPr>
          <p:spPr bwMode="auto">
            <a:xfrm>
              <a:off x="3619" y="2622"/>
              <a:ext cx="385" cy="375"/>
            </a:xfrm>
            <a:custGeom>
              <a:avLst/>
              <a:gdLst>
                <a:gd name="T0" fmla="*/ 16 w 608"/>
                <a:gd name="T1" fmla="*/ 10 h 592"/>
                <a:gd name="T2" fmla="*/ 15 w 608"/>
                <a:gd name="T3" fmla="*/ 11 h 592"/>
                <a:gd name="T4" fmla="*/ 14 w 608"/>
                <a:gd name="T5" fmla="*/ 13 h 592"/>
                <a:gd name="T6" fmla="*/ 12 w 608"/>
                <a:gd name="T7" fmla="*/ 14 h 592"/>
                <a:gd name="T8" fmla="*/ 9 w 608"/>
                <a:gd name="T9" fmla="*/ 15 h 592"/>
                <a:gd name="T10" fmla="*/ 8 w 608"/>
                <a:gd name="T11" fmla="*/ 16 h 592"/>
                <a:gd name="T12" fmla="*/ 5 w 608"/>
                <a:gd name="T13" fmla="*/ 15 h 592"/>
                <a:gd name="T14" fmla="*/ 4 w 608"/>
                <a:gd name="T15" fmla="*/ 14 h 592"/>
                <a:gd name="T16" fmla="*/ 2 w 608"/>
                <a:gd name="T17" fmla="*/ 12 h 592"/>
                <a:gd name="T18" fmla="*/ 1 w 608"/>
                <a:gd name="T19" fmla="*/ 11 h 592"/>
                <a:gd name="T20" fmla="*/ 1 w 608"/>
                <a:gd name="T21" fmla="*/ 8 h 592"/>
                <a:gd name="T22" fmla="*/ 1 w 608"/>
                <a:gd name="T23" fmla="*/ 6 h 592"/>
                <a:gd name="T24" fmla="*/ 2 w 608"/>
                <a:gd name="T25" fmla="*/ 4 h 592"/>
                <a:gd name="T26" fmla="*/ 3 w 608"/>
                <a:gd name="T27" fmla="*/ 3 h 592"/>
                <a:gd name="T28" fmla="*/ 5 w 608"/>
                <a:gd name="T29" fmla="*/ 1 h 592"/>
                <a:gd name="T30" fmla="*/ 6 w 608"/>
                <a:gd name="T31" fmla="*/ 1 h 592"/>
                <a:gd name="T32" fmla="*/ 9 w 608"/>
                <a:gd name="T33" fmla="*/ 1 h 592"/>
                <a:gd name="T34" fmla="*/ 11 w 608"/>
                <a:gd name="T35" fmla="*/ 1 h 592"/>
                <a:gd name="T36" fmla="*/ 14 w 608"/>
                <a:gd name="T37" fmla="*/ 3 h 592"/>
                <a:gd name="T38" fmla="*/ 15 w 608"/>
                <a:gd name="T39" fmla="*/ 4 h 592"/>
                <a:gd name="T40" fmla="*/ 16 w 608"/>
                <a:gd name="T41" fmla="*/ 6 h 592"/>
                <a:gd name="T42" fmla="*/ 15 w 608"/>
                <a:gd name="T43" fmla="*/ 6 h 592"/>
                <a:gd name="T44" fmla="*/ 15 w 608"/>
                <a:gd name="T45" fmla="*/ 5 h 592"/>
                <a:gd name="T46" fmla="*/ 13 w 608"/>
                <a:gd name="T47" fmla="*/ 3 h 592"/>
                <a:gd name="T48" fmla="*/ 12 w 608"/>
                <a:gd name="T49" fmla="*/ 2 h 592"/>
                <a:gd name="T50" fmla="*/ 9 w 608"/>
                <a:gd name="T51" fmla="*/ 1 h 592"/>
                <a:gd name="T52" fmla="*/ 8 w 608"/>
                <a:gd name="T53" fmla="*/ 1 h 592"/>
                <a:gd name="T54" fmla="*/ 5 w 608"/>
                <a:gd name="T55" fmla="*/ 1 h 592"/>
                <a:gd name="T56" fmla="*/ 4 w 608"/>
                <a:gd name="T57" fmla="*/ 2 h 592"/>
                <a:gd name="T58" fmla="*/ 2 w 608"/>
                <a:gd name="T59" fmla="*/ 4 h 592"/>
                <a:gd name="T60" fmla="*/ 1 w 608"/>
                <a:gd name="T61" fmla="*/ 5 h 592"/>
                <a:gd name="T62" fmla="*/ 1 w 608"/>
                <a:gd name="T63" fmla="*/ 8 h 592"/>
                <a:gd name="T64" fmla="*/ 1 w 608"/>
                <a:gd name="T65" fmla="*/ 9 h 592"/>
                <a:gd name="T66" fmla="*/ 2 w 608"/>
                <a:gd name="T67" fmla="*/ 11 h 592"/>
                <a:gd name="T68" fmla="*/ 3 w 608"/>
                <a:gd name="T69" fmla="*/ 13 h 592"/>
                <a:gd name="T70" fmla="*/ 5 w 608"/>
                <a:gd name="T71" fmla="*/ 14 h 592"/>
                <a:gd name="T72" fmla="*/ 6 w 608"/>
                <a:gd name="T73" fmla="*/ 15 h 592"/>
                <a:gd name="T74" fmla="*/ 9 w 608"/>
                <a:gd name="T75" fmla="*/ 15 h 592"/>
                <a:gd name="T76" fmla="*/ 11 w 608"/>
                <a:gd name="T77" fmla="*/ 14 h 592"/>
                <a:gd name="T78" fmla="*/ 13 w 608"/>
                <a:gd name="T79" fmla="*/ 13 h 592"/>
                <a:gd name="T80" fmla="*/ 14 w 608"/>
                <a:gd name="T81" fmla="*/ 11 h 592"/>
                <a:gd name="T82" fmla="*/ 15 w 608"/>
                <a:gd name="T83" fmla="*/ 9 h 592"/>
                <a:gd name="T84" fmla="*/ 16 w 608"/>
                <a:gd name="T85" fmla="*/ 8 h 5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8" h="592">
                  <a:moveTo>
                    <a:pt x="608" y="296"/>
                  </a:moveTo>
                  <a:cubicBezTo>
                    <a:pt x="608" y="296"/>
                    <a:pt x="608" y="297"/>
                    <a:pt x="608" y="297"/>
                  </a:cubicBezTo>
                  <a:lnTo>
                    <a:pt x="602" y="355"/>
                  </a:lnTo>
                  <a:cubicBezTo>
                    <a:pt x="602" y="356"/>
                    <a:pt x="602" y="356"/>
                    <a:pt x="602" y="357"/>
                  </a:cubicBezTo>
                  <a:lnTo>
                    <a:pt x="585" y="412"/>
                  </a:lnTo>
                  <a:cubicBezTo>
                    <a:pt x="585" y="412"/>
                    <a:pt x="585" y="413"/>
                    <a:pt x="584" y="413"/>
                  </a:cubicBezTo>
                  <a:lnTo>
                    <a:pt x="557" y="461"/>
                  </a:lnTo>
                  <a:cubicBezTo>
                    <a:pt x="557" y="462"/>
                    <a:pt x="557" y="462"/>
                    <a:pt x="557" y="463"/>
                  </a:cubicBezTo>
                  <a:lnTo>
                    <a:pt x="521" y="506"/>
                  </a:lnTo>
                  <a:cubicBezTo>
                    <a:pt x="520" y="506"/>
                    <a:pt x="520" y="506"/>
                    <a:pt x="519" y="507"/>
                  </a:cubicBezTo>
                  <a:lnTo>
                    <a:pt x="475" y="542"/>
                  </a:lnTo>
                  <a:cubicBezTo>
                    <a:pt x="475" y="542"/>
                    <a:pt x="475" y="542"/>
                    <a:pt x="474" y="543"/>
                  </a:cubicBezTo>
                  <a:lnTo>
                    <a:pt x="423" y="570"/>
                  </a:lnTo>
                  <a:cubicBezTo>
                    <a:pt x="423" y="570"/>
                    <a:pt x="422" y="570"/>
                    <a:pt x="422" y="570"/>
                  </a:cubicBezTo>
                  <a:lnTo>
                    <a:pt x="367" y="586"/>
                  </a:lnTo>
                  <a:cubicBezTo>
                    <a:pt x="366" y="586"/>
                    <a:pt x="366" y="586"/>
                    <a:pt x="365" y="586"/>
                  </a:cubicBezTo>
                  <a:lnTo>
                    <a:pt x="305" y="592"/>
                  </a:lnTo>
                  <a:cubicBezTo>
                    <a:pt x="305" y="592"/>
                    <a:pt x="304" y="592"/>
                    <a:pt x="304" y="592"/>
                  </a:cubicBezTo>
                  <a:lnTo>
                    <a:pt x="244" y="586"/>
                  </a:lnTo>
                  <a:cubicBezTo>
                    <a:pt x="243" y="586"/>
                    <a:pt x="243" y="586"/>
                    <a:pt x="242" y="586"/>
                  </a:cubicBezTo>
                  <a:lnTo>
                    <a:pt x="187" y="570"/>
                  </a:lnTo>
                  <a:cubicBezTo>
                    <a:pt x="187" y="570"/>
                    <a:pt x="186" y="570"/>
                    <a:pt x="186" y="570"/>
                  </a:cubicBezTo>
                  <a:lnTo>
                    <a:pt x="136" y="543"/>
                  </a:lnTo>
                  <a:cubicBezTo>
                    <a:pt x="135" y="542"/>
                    <a:pt x="135" y="542"/>
                    <a:pt x="134" y="542"/>
                  </a:cubicBezTo>
                  <a:lnTo>
                    <a:pt x="90" y="507"/>
                  </a:lnTo>
                  <a:cubicBezTo>
                    <a:pt x="90" y="506"/>
                    <a:pt x="90" y="506"/>
                    <a:pt x="89" y="506"/>
                  </a:cubicBezTo>
                  <a:lnTo>
                    <a:pt x="53" y="463"/>
                  </a:lnTo>
                  <a:cubicBezTo>
                    <a:pt x="53" y="462"/>
                    <a:pt x="53" y="462"/>
                    <a:pt x="53" y="461"/>
                  </a:cubicBezTo>
                  <a:lnTo>
                    <a:pt x="25" y="413"/>
                  </a:lnTo>
                  <a:cubicBezTo>
                    <a:pt x="24" y="413"/>
                    <a:pt x="24" y="412"/>
                    <a:pt x="24" y="412"/>
                  </a:cubicBezTo>
                  <a:lnTo>
                    <a:pt x="7" y="357"/>
                  </a:lnTo>
                  <a:cubicBezTo>
                    <a:pt x="7" y="356"/>
                    <a:pt x="7" y="356"/>
                    <a:pt x="7" y="355"/>
                  </a:cubicBezTo>
                  <a:lnTo>
                    <a:pt x="1" y="297"/>
                  </a:lnTo>
                  <a:cubicBezTo>
                    <a:pt x="0" y="297"/>
                    <a:pt x="0" y="296"/>
                    <a:pt x="1" y="296"/>
                  </a:cubicBezTo>
                  <a:lnTo>
                    <a:pt x="7" y="238"/>
                  </a:lnTo>
                  <a:cubicBezTo>
                    <a:pt x="7" y="237"/>
                    <a:pt x="7" y="237"/>
                    <a:pt x="7" y="236"/>
                  </a:cubicBezTo>
                  <a:lnTo>
                    <a:pt x="24" y="182"/>
                  </a:lnTo>
                  <a:cubicBezTo>
                    <a:pt x="24" y="182"/>
                    <a:pt x="24" y="181"/>
                    <a:pt x="25" y="180"/>
                  </a:cubicBezTo>
                  <a:lnTo>
                    <a:pt x="53" y="131"/>
                  </a:lnTo>
                  <a:cubicBezTo>
                    <a:pt x="53" y="131"/>
                    <a:pt x="53" y="131"/>
                    <a:pt x="53" y="130"/>
                  </a:cubicBezTo>
                  <a:lnTo>
                    <a:pt x="89" y="87"/>
                  </a:lnTo>
                  <a:cubicBezTo>
                    <a:pt x="90" y="87"/>
                    <a:pt x="90" y="87"/>
                    <a:pt x="90" y="86"/>
                  </a:cubicBezTo>
                  <a:lnTo>
                    <a:pt x="134" y="51"/>
                  </a:lnTo>
                  <a:cubicBezTo>
                    <a:pt x="135" y="51"/>
                    <a:pt x="135" y="51"/>
                    <a:pt x="136" y="50"/>
                  </a:cubicBezTo>
                  <a:lnTo>
                    <a:pt x="186" y="24"/>
                  </a:lnTo>
                  <a:cubicBezTo>
                    <a:pt x="186" y="24"/>
                    <a:pt x="187" y="24"/>
                    <a:pt x="187" y="24"/>
                  </a:cubicBezTo>
                  <a:lnTo>
                    <a:pt x="242" y="7"/>
                  </a:lnTo>
                  <a:cubicBezTo>
                    <a:pt x="243" y="7"/>
                    <a:pt x="243" y="7"/>
                    <a:pt x="244" y="7"/>
                  </a:cubicBezTo>
                  <a:lnTo>
                    <a:pt x="304" y="1"/>
                  </a:lnTo>
                  <a:cubicBezTo>
                    <a:pt x="304" y="0"/>
                    <a:pt x="305" y="0"/>
                    <a:pt x="305" y="1"/>
                  </a:cubicBezTo>
                  <a:lnTo>
                    <a:pt x="365" y="7"/>
                  </a:lnTo>
                  <a:cubicBezTo>
                    <a:pt x="366" y="7"/>
                    <a:pt x="366" y="7"/>
                    <a:pt x="367" y="7"/>
                  </a:cubicBezTo>
                  <a:lnTo>
                    <a:pt x="422" y="24"/>
                  </a:lnTo>
                  <a:cubicBezTo>
                    <a:pt x="422" y="24"/>
                    <a:pt x="423" y="24"/>
                    <a:pt x="423" y="24"/>
                  </a:cubicBezTo>
                  <a:lnTo>
                    <a:pt x="474" y="50"/>
                  </a:lnTo>
                  <a:cubicBezTo>
                    <a:pt x="475" y="51"/>
                    <a:pt x="475" y="51"/>
                    <a:pt x="475" y="51"/>
                  </a:cubicBezTo>
                  <a:lnTo>
                    <a:pt x="519" y="86"/>
                  </a:lnTo>
                  <a:cubicBezTo>
                    <a:pt x="520" y="87"/>
                    <a:pt x="520" y="87"/>
                    <a:pt x="521" y="87"/>
                  </a:cubicBezTo>
                  <a:lnTo>
                    <a:pt x="557" y="130"/>
                  </a:lnTo>
                  <a:cubicBezTo>
                    <a:pt x="557" y="131"/>
                    <a:pt x="557" y="131"/>
                    <a:pt x="557" y="132"/>
                  </a:cubicBezTo>
                  <a:lnTo>
                    <a:pt x="584" y="181"/>
                  </a:lnTo>
                  <a:cubicBezTo>
                    <a:pt x="585" y="181"/>
                    <a:pt x="585" y="182"/>
                    <a:pt x="585" y="182"/>
                  </a:cubicBezTo>
                  <a:lnTo>
                    <a:pt x="602" y="236"/>
                  </a:lnTo>
                  <a:cubicBezTo>
                    <a:pt x="602" y="237"/>
                    <a:pt x="602" y="237"/>
                    <a:pt x="602" y="238"/>
                  </a:cubicBezTo>
                  <a:lnTo>
                    <a:pt x="608" y="296"/>
                  </a:lnTo>
                  <a:close/>
                  <a:moveTo>
                    <a:pt x="587" y="239"/>
                  </a:moveTo>
                  <a:lnTo>
                    <a:pt x="587" y="241"/>
                  </a:lnTo>
                  <a:lnTo>
                    <a:pt x="570" y="187"/>
                  </a:lnTo>
                  <a:lnTo>
                    <a:pt x="570" y="188"/>
                  </a:lnTo>
                  <a:lnTo>
                    <a:pt x="543" y="139"/>
                  </a:lnTo>
                  <a:lnTo>
                    <a:pt x="544" y="141"/>
                  </a:lnTo>
                  <a:lnTo>
                    <a:pt x="508" y="98"/>
                  </a:lnTo>
                  <a:lnTo>
                    <a:pt x="509" y="99"/>
                  </a:lnTo>
                  <a:lnTo>
                    <a:pt x="465" y="64"/>
                  </a:lnTo>
                  <a:lnTo>
                    <a:pt x="467" y="65"/>
                  </a:lnTo>
                  <a:lnTo>
                    <a:pt x="416" y="39"/>
                  </a:lnTo>
                  <a:lnTo>
                    <a:pt x="417" y="39"/>
                  </a:lnTo>
                  <a:lnTo>
                    <a:pt x="362" y="22"/>
                  </a:lnTo>
                  <a:lnTo>
                    <a:pt x="364" y="22"/>
                  </a:lnTo>
                  <a:lnTo>
                    <a:pt x="304" y="16"/>
                  </a:lnTo>
                  <a:lnTo>
                    <a:pt x="305" y="16"/>
                  </a:lnTo>
                  <a:lnTo>
                    <a:pt x="245" y="22"/>
                  </a:lnTo>
                  <a:lnTo>
                    <a:pt x="247" y="22"/>
                  </a:lnTo>
                  <a:lnTo>
                    <a:pt x="192" y="39"/>
                  </a:lnTo>
                  <a:lnTo>
                    <a:pt x="193" y="39"/>
                  </a:lnTo>
                  <a:lnTo>
                    <a:pt x="143" y="65"/>
                  </a:lnTo>
                  <a:lnTo>
                    <a:pt x="144" y="64"/>
                  </a:lnTo>
                  <a:lnTo>
                    <a:pt x="100" y="99"/>
                  </a:lnTo>
                  <a:lnTo>
                    <a:pt x="102" y="98"/>
                  </a:lnTo>
                  <a:lnTo>
                    <a:pt x="66" y="141"/>
                  </a:lnTo>
                  <a:lnTo>
                    <a:pt x="66" y="139"/>
                  </a:lnTo>
                  <a:lnTo>
                    <a:pt x="38" y="188"/>
                  </a:lnTo>
                  <a:lnTo>
                    <a:pt x="39" y="187"/>
                  </a:lnTo>
                  <a:lnTo>
                    <a:pt x="22" y="241"/>
                  </a:lnTo>
                  <a:lnTo>
                    <a:pt x="22" y="239"/>
                  </a:lnTo>
                  <a:lnTo>
                    <a:pt x="16" y="297"/>
                  </a:lnTo>
                  <a:lnTo>
                    <a:pt x="16" y="296"/>
                  </a:lnTo>
                  <a:lnTo>
                    <a:pt x="22" y="354"/>
                  </a:lnTo>
                  <a:lnTo>
                    <a:pt x="22" y="352"/>
                  </a:lnTo>
                  <a:lnTo>
                    <a:pt x="39" y="407"/>
                  </a:lnTo>
                  <a:lnTo>
                    <a:pt x="38" y="405"/>
                  </a:lnTo>
                  <a:lnTo>
                    <a:pt x="66" y="453"/>
                  </a:lnTo>
                  <a:lnTo>
                    <a:pt x="66" y="452"/>
                  </a:lnTo>
                  <a:lnTo>
                    <a:pt x="102" y="495"/>
                  </a:lnTo>
                  <a:lnTo>
                    <a:pt x="100" y="494"/>
                  </a:lnTo>
                  <a:lnTo>
                    <a:pt x="144" y="529"/>
                  </a:lnTo>
                  <a:lnTo>
                    <a:pt x="143" y="528"/>
                  </a:lnTo>
                  <a:lnTo>
                    <a:pt x="193" y="555"/>
                  </a:lnTo>
                  <a:lnTo>
                    <a:pt x="192" y="555"/>
                  </a:lnTo>
                  <a:lnTo>
                    <a:pt x="247" y="571"/>
                  </a:lnTo>
                  <a:lnTo>
                    <a:pt x="245" y="571"/>
                  </a:lnTo>
                  <a:lnTo>
                    <a:pt x="305" y="577"/>
                  </a:lnTo>
                  <a:lnTo>
                    <a:pt x="304" y="577"/>
                  </a:lnTo>
                  <a:lnTo>
                    <a:pt x="364" y="571"/>
                  </a:lnTo>
                  <a:lnTo>
                    <a:pt x="362" y="571"/>
                  </a:lnTo>
                  <a:lnTo>
                    <a:pt x="417" y="555"/>
                  </a:lnTo>
                  <a:lnTo>
                    <a:pt x="416" y="555"/>
                  </a:lnTo>
                  <a:lnTo>
                    <a:pt x="467" y="528"/>
                  </a:lnTo>
                  <a:lnTo>
                    <a:pt x="465" y="529"/>
                  </a:lnTo>
                  <a:lnTo>
                    <a:pt x="509" y="494"/>
                  </a:lnTo>
                  <a:lnTo>
                    <a:pt x="508" y="495"/>
                  </a:lnTo>
                  <a:lnTo>
                    <a:pt x="544" y="452"/>
                  </a:lnTo>
                  <a:lnTo>
                    <a:pt x="543" y="454"/>
                  </a:lnTo>
                  <a:lnTo>
                    <a:pt x="570" y="406"/>
                  </a:lnTo>
                  <a:lnTo>
                    <a:pt x="570" y="407"/>
                  </a:lnTo>
                  <a:lnTo>
                    <a:pt x="587" y="352"/>
                  </a:lnTo>
                  <a:lnTo>
                    <a:pt x="587" y="354"/>
                  </a:lnTo>
                  <a:lnTo>
                    <a:pt x="593" y="296"/>
                  </a:lnTo>
                  <a:lnTo>
                    <a:pt x="593" y="297"/>
                  </a:lnTo>
                  <a:lnTo>
                    <a:pt x="587" y="239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Oval 31"/>
            <p:cNvSpPr>
              <a:spLocks noChangeArrowheads="1"/>
            </p:cNvSpPr>
            <p:nvPr/>
          </p:nvSpPr>
          <p:spPr bwMode="auto">
            <a:xfrm>
              <a:off x="3402" y="2860"/>
              <a:ext cx="273" cy="274"/>
            </a:xfrm>
            <a:prstGeom prst="ellipse">
              <a:avLst/>
            </a:prstGeom>
            <a:solidFill>
              <a:srgbClr val="F1D3B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53" name="Freeform 32"/>
            <p:cNvSpPr>
              <a:spLocks noEditPoints="1"/>
            </p:cNvSpPr>
            <p:nvPr/>
          </p:nvSpPr>
          <p:spPr bwMode="auto">
            <a:xfrm>
              <a:off x="3396" y="2855"/>
              <a:ext cx="284" cy="284"/>
            </a:xfrm>
            <a:custGeom>
              <a:avLst/>
              <a:gdLst>
                <a:gd name="T0" fmla="*/ 11 w 448"/>
                <a:gd name="T1" fmla="*/ 7 h 448"/>
                <a:gd name="T2" fmla="*/ 11 w 448"/>
                <a:gd name="T3" fmla="*/ 8 h 448"/>
                <a:gd name="T4" fmla="*/ 10 w 448"/>
                <a:gd name="T5" fmla="*/ 10 h 448"/>
                <a:gd name="T6" fmla="*/ 10 w 448"/>
                <a:gd name="T7" fmla="*/ 11 h 448"/>
                <a:gd name="T8" fmla="*/ 7 w 448"/>
                <a:gd name="T9" fmla="*/ 11 h 448"/>
                <a:gd name="T10" fmla="*/ 6 w 448"/>
                <a:gd name="T11" fmla="*/ 11 h 448"/>
                <a:gd name="T12" fmla="*/ 4 w 448"/>
                <a:gd name="T13" fmla="*/ 11 h 448"/>
                <a:gd name="T14" fmla="*/ 3 w 448"/>
                <a:gd name="T15" fmla="*/ 11 h 448"/>
                <a:gd name="T16" fmla="*/ 1 w 448"/>
                <a:gd name="T17" fmla="*/ 10 h 448"/>
                <a:gd name="T18" fmla="*/ 1 w 448"/>
                <a:gd name="T19" fmla="*/ 8 h 448"/>
                <a:gd name="T20" fmla="*/ 1 w 448"/>
                <a:gd name="T21" fmla="*/ 6 h 448"/>
                <a:gd name="T22" fmla="*/ 1 w 448"/>
                <a:gd name="T23" fmla="*/ 4 h 448"/>
                <a:gd name="T24" fmla="*/ 1 w 448"/>
                <a:gd name="T25" fmla="*/ 3 h 448"/>
                <a:gd name="T26" fmla="*/ 2 w 448"/>
                <a:gd name="T27" fmla="*/ 2 h 448"/>
                <a:gd name="T28" fmla="*/ 4 w 448"/>
                <a:gd name="T29" fmla="*/ 1 h 448"/>
                <a:gd name="T30" fmla="*/ 4 w 448"/>
                <a:gd name="T31" fmla="*/ 1 h 448"/>
                <a:gd name="T32" fmla="*/ 7 w 448"/>
                <a:gd name="T33" fmla="*/ 1 h 448"/>
                <a:gd name="T34" fmla="*/ 8 w 448"/>
                <a:gd name="T35" fmla="*/ 1 h 448"/>
                <a:gd name="T36" fmla="*/ 10 w 448"/>
                <a:gd name="T37" fmla="*/ 2 h 448"/>
                <a:gd name="T38" fmla="*/ 11 w 448"/>
                <a:gd name="T39" fmla="*/ 3 h 448"/>
                <a:gd name="T40" fmla="*/ 11 w 448"/>
                <a:gd name="T41" fmla="*/ 4 h 448"/>
                <a:gd name="T42" fmla="*/ 11 w 448"/>
                <a:gd name="T43" fmla="*/ 4 h 448"/>
                <a:gd name="T44" fmla="*/ 11 w 448"/>
                <a:gd name="T45" fmla="*/ 4 h 448"/>
                <a:gd name="T46" fmla="*/ 10 w 448"/>
                <a:gd name="T47" fmla="*/ 2 h 448"/>
                <a:gd name="T48" fmla="*/ 9 w 448"/>
                <a:gd name="T49" fmla="*/ 2 h 448"/>
                <a:gd name="T50" fmla="*/ 7 w 448"/>
                <a:gd name="T51" fmla="*/ 1 h 448"/>
                <a:gd name="T52" fmla="*/ 6 w 448"/>
                <a:gd name="T53" fmla="*/ 1 h 448"/>
                <a:gd name="T54" fmla="*/ 4 w 448"/>
                <a:gd name="T55" fmla="*/ 1 h 448"/>
                <a:gd name="T56" fmla="*/ 3 w 448"/>
                <a:gd name="T57" fmla="*/ 1 h 448"/>
                <a:gd name="T58" fmla="*/ 1 w 448"/>
                <a:gd name="T59" fmla="*/ 3 h 448"/>
                <a:gd name="T60" fmla="*/ 1 w 448"/>
                <a:gd name="T61" fmla="*/ 4 h 448"/>
                <a:gd name="T62" fmla="*/ 1 w 448"/>
                <a:gd name="T63" fmla="*/ 6 h 448"/>
                <a:gd name="T64" fmla="*/ 1 w 448"/>
                <a:gd name="T65" fmla="*/ 7 h 448"/>
                <a:gd name="T66" fmla="*/ 2 w 448"/>
                <a:gd name="T67" fmla="*/ 9 h 448"/>
                <a:gd name="T68" fmla="*/ 2 w 448"/>
                <a:gd name="T69" fmla="*/ 10 h 448"/>
                <a:gd name="T70" fmla="*/ 4 w 448"/>
                <a:gd name="T71" fmla="*/ 11 h 448"/>
                <a:gd name="T72" fmla="*/ 4 w 448"/>
                <a:gd name="T73" fmla="*/ 11 h 448"/>
                <a:gd name="T74" fmla="*/ 7 w 448"/>
                <a:gd name="T75" fmla="*/ 11 h 448"/>
                <a:gd name="T76" fmla="*/ 8 w 448"/>
                <a:gd name="T77" fmla="*/ 11 h 448"/>
                <a:gd name="T78" fmla="*/ 10 w 448"/>
                <a:gd name="T79" fmla="*/ 10 h 448"/>
                <a:gd name="T80" fmla="*/ 10 w 448"/>
                <a:gd name="T81" fmla="*/ 9 h 448"/>
                <a:gd name="T82" fmla="*/ 11 w 448"/>
                <a:gd name="T83" fmla="*/ 7 h 448"/>
                <a:gd name="T84" fmla="*/ 11 w 448"/>
                <a:gd name="T85" fmla="*/ 6 h 4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48" h="448">
                  <a:moveTo>
                    <a:pt x="448" y="224"/>
                  </a:moveTo>
                  <a:cubicBezTo>
                    <a:pt x="448" y="224"/>
                    <a:pt x="448" y="225"/>
                    <a:pt x="448" y="225"/>
                  </a:cubicBezTo>
                  <a:lnTo>
                    <a:pt x="444" y="269"/>
                  </a:lnTo>
                  <a:cubicBezTo>
                    <a:pt x="444" y="270"/>
                    <a:pt x="444" y="270"/>
                    <a:pt x="444" y="271"/>
                  </a:cubicBezTo>
                  <a:lnTo>
                    <a:pt x="431" y="311"/>
                  </a:lnTo>
                  <a:cubicBezTo>
                    <a:pt x="431" y="311"/>
                    <a:pt x="431" y="312"/>
                    <a:pt x="431" y="312"/>
                  </a:cubicBezTo>
                  <a:lnTo>
                    <a:pt x="411" y="349"/>
                  </a:lnTo>
                  <a:cubicBezTo>
                    <a:pt x="410" y="350"/>
                    <a:pt x="410" y="350"/>
                    <a:pt x="410" y="351"/>
                  </a:cubicBezTo>
                  <a:lnTo>
                    <a:pt x="384" y="383"/>
                  </a:lnTo>
                  <a:cubicBezTo>
                    <a:pt x="383" y="383"/>
                    <a:pt x="383" y="383"/>
                    <a:pt x="383" y="384"/>
                  </a:cubicBezTo>
                  <a:lnTo>
                    <a:pt x="351" y="410"/>
                  </a:lnTo>
                  <a:cubicBezTo>
                    <a:pt x="350" y="410"/>
                    <a:pt x="350" y="410"/>
                    <a:pt x="349" y="411"/>
                  </a:cubicBezTo>
                  <a:lnTo>
                    <a:pt x="312" y="431"/>
                  </a:lnTo>
                  <a:cubicBezTo>
                    <a:pt x="312" y="431"/>
                    <a:pt x="311" y="431"/>
                    <a:pt x="311" y="431"/>
                  </a:cubicBezTo>
                  <a:lnTo>
                    <a:pt x="271" y="444"/>
                  </a:lnTo>
                  <a:cubicBezTo>
                    <a:pt x="270" y="444"/>
                    <a:pt x="270" y="444"/>
                    <a:pt x="269" y="444"/>
                  </a:cubicBezTo>
                  <a:lnTo>
                    <a:pt x="225" y="448"/>
                  </a:lnTo>
                  <a:cubicBezTo>
                    <a:pt x="225" y="448"/>
                    <a:pt x="224" y="448"/>
                    <a:pt x="224" y="448"/>
                  </a:cubicBezTo>
                  <a:lnTo>
                    <a:pt x="181" y="444"/>
                  </a:lnTo>
                  <a:cubicBezTo>
                    <a:pt x="180" y="444"/>
                    <a:pt x="180" y="444"/>
                    <a:pt x="179" y="444"/>
                  </a:cubicBezTo>
                  <a:lnTo>
                    <a:pt x="138" y="431"/>
                  </a:lnTo>
                  <a:cubicBezTo>
                    <a:pt x="138" y="431"/>
                    <a:pt x="137" y="431"/>
                    <a:pt x="137" y="431"/>
                  </a:cubicBezTo>
                  <a:lnTo>
                    <a:pt x="100" y="411"/>
                  </a:lnTo>
                  <a:cubicBezTo>
                    <a:pt x="99" y="410"/>
                    <a:pt x="99" y="410"/>
                    <a:pt x="98" y="410"/>
                  </a:cubicBezTo>
                  <a:lnTo>
                    <a:pt x="66" y="384"/>
                  </a:lnTo>
                  <a:cubicBezTo>
                    <a:pt x="66" y="383"/>
                    <a:pt x="66" y="383"/>
                    <a:pt x="65" y="383"/>
                  </a:cubicBezTo>
                  <a:lnTo>
                    <a:pt x="39" y="351"/>
                  </a:lnTo>
                  <a:cubicBezTo>
                    <a:pt x="39" y="350"/>
                    <a:pt x="39" y="350"/>
                    <a:pt x="38" y="349"/>
                  </a:cubicBezTo>
                  <a:lnTo>
                    <a:pt x="18" y="312"/>
                  </a:lnTo>
                  <a:cubicBezTo>
                    <a:pt x="18" y="312"/>
                    <a:pt x="18" y="311"/>
                    <a:pt x="18" y="311"/>
                  </a:cubicBezTo>
                  <a:lnTo>
                    <a:pt x="5" y="271"/>
                  </a:lnTo>
                  <a:cubicBezTo>
                    <a:pt x="5" y="270"/>
                    <a:pt x="5" y="270"/>
                    <a:pt x="5" y="269"/>
                  </a:cubicBezTo>
                  <a:lnTo>
                    <a:pt x="1" y="225"/>
                  </a:lnTo>
                  <a:cubicBezTo>
                    <a:pt x="0" y="225"/>
                    <a:pt x="0" y="224"/>
                    <a:pt x="1" y="224"/>
                  </a:cubicBezTo>
                  <a:lnTo>
                    <a:pt x="5" y="181"/>
                  </a:lnTo>
                  <a:cubicBezTo>
                    <a:pt x="5" y="180"/>
                    <a:pt x="5" y="180"/>
                    <a:pt x="5" y="179"/>
                  </a:cubicBezTo>
                  <a:lnTo>
                    <a:pt x="18" y="138"/>
                  </a:lnTo>
                  <a:cubicBezTo>
                    <a:pt x="18" y="138"/>
                    <a:pt x="18" y="137"/>
                    <a:pt x="18" y="137"/>
                  </a:cubicBezTo>
                  <a:lnTo>
                    <a:pt x="38" y="100"/>
                  </a:lnTo>
                  <a:cubicBezTo>
                    <a:pt x="39" y="99"/>
                    <a:pt x="39" y="99"/>
                    <a:pt x="39" y="98"/>
                  </a:cubicBezTo>
                  <a:lnTo>
                    <a:pt x="65" y="66"/>
                  </a:lnTo>
                  <a:cubicBezTo>
                    <a:pt x="66" y="66"/>
                    <a:pt x="66" y="66"/>
                    <a:pt x="66" y="65"/>
                  </a:cubicBezTo>
                  <a:lnTo>
                    <a:pt x="98" y="39"/>
                  </a:lnTo>
                  <a:cubicBezTo>
                    <a:pt x="99" y="39"/>
                    <a:pt x="99" y="39"/>
                    <a:pt x="100" y="38"/>
                  </a:cubicBezTo>
                  <a:lnTo>
                    <a:pt x="137" y="18"/>
                  </a:lnTo>
                  <a:cubicBezTo>
                    <a:pt x="137" y="18"/>
                    <a:pt x="138" y="18"/>
                    <a:pt x="138" y="18"/>
                  </a:cubicBezTo>
                  <a:lnTo>
                    <a:pt x="179" y="5"/>
                  </a:lnTo>
                  <a:cubicBezTo>
                    <a:pt x="180" y="5"/>
                    <a:pt x="180" y="5"/>
                    <a:pt x="181" y="5"/>
                  </a:cubicBezTo>
                  <a:lnTo>
                    <a:pt x="224" y="1"/>
                  </a:lnTo>
                  <a:cubicBezTo>
                    <a:pt x="224" y="0"/>
                    <a:pt x="225" y="0"/>
                    <a:pt x="225" y="1"/>
                  </a:cubicBezTo>
                  <a:lnTo>
                    <a:pt x="269" y="5"/>
                  </a:lnTo>
                  <a:cubicBezTo>
                    <a:pt x="270" y="5"/>
                    <a:pt x="270" y="5"/>
                    <a:pt x="271" y="5"/>
                  </a:cubicBezTo>
                  <a:lnTo>
                    <a:pt x="311" y="18"/>
                  </a:lnTo>
                  <a:cubicBezTo>
                    <a:pt x="311" y="18"/>
                    <a:pt x="312" y="18"/>
                    <a:pt x="312" y="18"/>
                  </a:cubicBezTo>
                  <a:lnTo>
                    <a:pt x="349" y="38"/>
                  </a:lnTo>
                  <a:cubicBezTo>
                    <a:pt x="350" y="39"/>
                    <a:pt x="350" y="39"/>
                    <a:pt x="351" y="39"/>
                  </a:cubicBezTo>
                  <a:lnTo>
                    <a:pt x="383" y="65"/>
                  </a:lnTo>
                  <a:cubicBezTo>
                    <a:pt x="383" y="66"/>
                    <a:pt x="383" y="66"/>
                    <a:pt x="384" y="66"/>
                  </a:cubicBezTo>
                  <a:lnTo>
                    <a:pt x="410" y="98"/>
                  </a:lnTo>
                  <a:cubicBezTo>
                    <a:pt x="410" y="99"/>
                    <a:pt x="410" y="99"/>
                    <a:pt x="411" y="100"/>
                  </a:cubicBezTo>
                  <a:lnTo>
                    <a:pt x="431" y="137"/>
                  </a:lnTo>
                  <a:cubicBezTo>
                    <a:pt x="431" y="137"/>
                    <a:pt x="431" y="138"/>
                    <a:pt x="431" y="138"/>
                  </a:cubicBezTo>
                  <a:lnTo>
                    <a:pt x="444" y="179"/>
                  </a:lnTo>
                  <a:cubicBezTo>
                    <a:pt x="444" y="180"/>
                    <a:pt x="444" y="180"/>
                    <a:pt x="444" y="181"/>
                  </a:cubicBezTo>
                  <a:lnTo>
                    <a:pt x="448" y="224"/>
                  </a:lnTo>
                  <a:close/>
                  <a:moveTo>
                    <a:pt x="429" y="182"/>
                  </a:moveTo>
                  <a:lnTo>
                    <a:pt x="429" y="184"/>
                  </a:lnTo>
                  <a:lnTo>
                    <a:pt x="416" y="143"/>
                  </a:lnTo>
                  <a:lnTo>
                    <a:pt x="416" y="144"/>
                  </a:lnTo>
                  <a:lnTo>
                    <a:pt x="396" y="107"/>
                  </a:lnTo>
                  <a:lnTo>
                    <a:pt x="397" y="109"/>
                  </a:lnTo>
                  <a:lnTo>
                    <a:pt x="371" y="77"/>
                  </a:lnTo>
                  <a:lnTo>
                    <a:pt x="372" y="78"/>
                  </a:lnTo>
                  <a:lnTo>
                    <a:pt x="340" y="52"/>
                  </a:lnTo>
                  <a:lnTo>
                    <a:pt x="342" y="53"/>
                  </a:lnTo>
                  <a:lnTo>
                    <a:pt x="305" y="33"/>
                  </a:lnTo>
                  <a:lnTo>
                    <a:pt x="306" y="33"/>
                  </a:lnTo>
                  <a:lnTo>
                    <a:pt x="266" y="20"/>
                  </a:lnTo>
                  <a:lnTo>
                    <a:pt x="268" y="20"/>
                  </a:lnTo>
                  <a:lnTo>
                    <a:pt x="224" y="16"/>
                  </a:lnTo>
                  <a:lnTo>
                    <a:pt x="225" y="16"/>
                  </a:lnTo>
                  <a:lnTo>
                    <a:pt x="182" y="20"/>
                  </a:lnTo>
                  <a:lnTo>
                    <a:pt x="184" y="20"/>
                  </a:lnTo>
                  <a:lnTo>
                    <a:pt x="143" y="33"/>
                  </a:lnTo>
                  <a:lnTo>
                    <a:pt x="144" y="33"/>
                  </a:lnTo>
                  <a:lnTo>
                    <a:pt x="107" y="53"/>
                  </a:lnTo>
                  <a:lnTo>
                    <a:pt x="109" y="52"/>
                  </a:lnTo>
                  <a:lnTo>
                    <a:pt x="77" y="78"/>
                  </a:lnTo>
                  <a:lnTo>
                    <a:pt x="78" y="77"/>
                  </a:lnTo>
                  <a:lnTo>
                    <a:pt x="52" y="109"/>
                  </a:lnTo>
                  <a:lnTo>
                    <a:pt x="53" y="107"/>
                  </a:lnTo>
                  <a:lnTo>
                    <a:pt x="33" y="144"/>
                  </a:lnTo>
                  <a:lnTo>
                    <a:pt x="33" y="143"/>
                  </a:lnTo>
                  <a:lnTo>
                    <a:pt x="20" y="184"/>
                  </a:lnTo>
                  <a:lnTo>
                    <a:pt x="20" y="182"/>
                  </a:lnTo>
                  <a:lnTo>
                    <a:pt x="16" y="225"/>
                  </a:lnTo>
                  <a:lnTo>
                    <a:pt x="16" y="224"/>
                  </a:lnTo>
                  <a:lnTo>
                    <a:pt x="20" y="268"/>
                  </a:lnTo>
                  <a:lnTo>
                    <a:pt x="20" y="266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53" y="342"/>
                  </a:lnTo>
                  <a:lnTo>
                    <a:pt x="52" y="340"/>
                  </a:lnTo>
                  <a:lnTo>
                    <a:pt x="78" y="372"/>
                  </a:lnTo>
                  <a:lnTo>
                    <a:pt x="77" y="371"/>
                  </a:lnTo>
                  <a:lnTo>
                    <a:pt x="109" y="397"/>
                  </a:lnTo>
                  <a:lnTo>
                    <a:pt x="107" y="396"/>
                  </a:lnTo>
                  <a:lnTo>
                    <a:pt x="144" y="416"/>
                  </a:lnTo>
                  <a:lnTo>
                    <a:pt x="143" y="416"/>
                  </a:lnTo>
                  <a:lnTo>
                    <a:pt x="184" y="429"/>
                  </a:lnTo>
                  <a:lnTo>
                    <a:pt x="182" y="429"/>
                  </a:lnTo>
                  <a:lnTo>
                    <a:pt x="225" y="433"/>
                  </a:lnTo>
                  <a:lnTo>
                    <a:pt x="224" y="433"/>
                  </a:lnTo>
                  <a:lnTo>
                    <a:pt x="268" y="429"/>
                  </a:lnTo>
                  <a:lnTo>
                    <a:pt x="266" y="429"/>
                  </a:lnTo>
                  <a:lnTo>
                    <a:pt x="306" y="416"/>
                  </a:lnTo>
                  <a:lnTo>
                    <a:pt x="305" y="416"/>
                  </a:lnTo>
                  <a:lnTo>
                    <a:pt x="342" y="396"/>
                  </a:lnTo>
                  <a:lnTo>
                    <a:pt x="340" y="397"/>
                  </a:lnTo>
                  <a:lnTo>
                    <a:pt x="372" y="371"/>
                  </a:lnTo>
                  <a:lnTo>
                    <a:pt x="371" y="372"/>
                  </a:lnTo>
                  <a:lnTo>
                    <a:pt x="397" y="340"/>
                  </a:lnTo>
                  <a:lnTo>
                    <a:pt x="396" y="342"/>
                  </a:lnTo>
                  <a:lnTo>
                    <a:pt x="416" y="305"/>
                  </a:lnTo>
                  <a:lnTo>
                    <a:pt x="416" y="306"/>
                  </a:lnTo>
                  <a:lnTo>
                    <a:pt x="429" y="266"/>
                  </a:lnTo>
                  <a:lnTo>
                    <a:pt x="429" y="268"/>
                  </a:lnTo>
                  <a:lnTo>
                    <a:pt x="433" y="224"/>
                  </a:lnTo>
                  <a:lnTo>
                    <a:pt x="433" y="225"/>
                  </a:lnTo>
                  <a:lnTo>
                    <a:pt x="429" y="182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Oval 33"/>
            <p:cNvSpPr>
              <a:spLocks noChangeArrowheads="1"/>
            </p:cNvSpPr>
            <p:nvPr/>
          </p:nvSpPr>
          <p:spPr bwMode="auto">
            <a:xfrm>
              <a:off x="2643" y="2445"/>
              <a:ext cx="313" cy="324"/>
            </a:xfrm>
            <a:prstGeom prst="ellipse">
              <a:avLst/>
            </a:prstGeom>
            <a:solidFill>
              <a:srgbClr val="B2D4EF"/>
            </a:solidFill>
            <a:ln w="0">
              <a:solidFill>
                <a:srgbClr val="C792C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55" name="Freeform 34"/>
            <p:cNvSpPr>
              <a:spLocks noEditPoints="1"/>
            </p:cNvSpPr>
            <p:nvPr/>
          </p:nvSpPr>
          <p:spPr bwMode="auto">
            <a:xfrm>
              <a:off x="2638" y="2440"/>
              <a:ext cx="323" cy="334"/>
            </a:xfrm>
            <a:custGeom>
              <a:avLst/>
              <a:gdLst>
                <a:gd name="T0" fmla="*/ 13 w 512"/>
                <a:gd name="T1" fmla="*/ 8 h 528"/>
                <a:gd name="T2" fmla="*/ 13 w 512"/>
                <a:gd name="T3" fmla="*/ 9 h 528"/>
                <a:gd name="T4" fmla="*/ 11 w 512"/>
                <a:gd name="T5" fmla="*/ 11 h 528"/>
                <a:gd name="T6" fmla="*/ 10 w 512"/>
                <a:gd name="T7" fmla="*/ 13 h 528"/>
                <a:gd name="T8" fmla="*/ 8 w 512"/>
                <a:gd name="T9" fmla="*/ 14 h 528"/>
                <a:gd name="T10" fmla="*/ 6 w 512"/>
                <a:gd name="T11" fmla="*/ 14 h 528"/>
                <a:gd name="T12" fmla="*/ 4 w 512"/>
                <a:gd name="T13" fmla="*/ 13 h 528"/>
                <a:gd name="T14" fmla="*/ 3 w 512"/>
                <a:gd name="T15" fmla="*/ 13 h 528"/>
                <a:gd name="T16" fmla="*/ 1 w 512"/>
                <a:gd name="T17" fmla="*/ 11 h 528"/>
                <a:gd name="T18" fmla="*/ 1 w 512"/>
                <a:gd name="T19" fmla="*/ 9 h 528"/>
                <a:gd name="T20" fmla="*/ 1 w 512"/>
                <a:gd name="T21" fmla="*/ 7 h 528"/>
                <a:gd name="T22" fmla="*/ 1 w 512"/>
                <a:gd name="T23" fmla="*/ 6 h 528"/>
                <a:gd name="T24" fmla="*/ 1 w 512"/>
                <a:gd name="T25" fmla="*/ 3 h 528"/>
                <a:gd name="T26" fmla="*/ 2 w 512"/>
                <a:gd name="T27" fmla="*/ 2 h 528"/>
                <a:gd name="T28" fmla="*/ 4 w 512"/>
                <a:gd name="T29" fmla="*/ 1 h 528"/>
                <a:gd name="T30" fmla="*/ 5 w 512"/>
                <a:gd name="T31" fmla="*/ 1 h 528"/>
                <a:gd name="T32" fmla="*/ 8 w 512"/>
                <a:gd name="T33" fmla="*/ 1 h 528"/>
                <a:gd name="T34" fmla="*/ 9 w 512"/>
                <a:gd name="T35" fmla="*/ 1 h 528"/>
                <a:gd name="T36" fmla="*/ 11 w 512"/>
                <a:gd name="T37" fmla="*/ 2 h 528"/>
                <a:gd name="T38" fmla="*/ 12 w 512"/>
                <a:gd name="T39" fmla="*/ 3 h 528"/>
                <a:gd name="T40" fmla="*/ 13 w 512"/>
                <a:gd name="T41" fmla="*/ 6 h 528"/>
                <a:gd name="T42" fmla="*/ 13 w 512"/>
                <a:gd name="T43" fmla="*/ 6 h 528"/>
                <a:gd name="T44" fmla="*/ 12 w 512"/>
                <a:gd name="T45" fmla="*/ 4 h 528"/>
                <a:gd name="T46" fmla="*/ 11 w 512"/>
                <a:gd name="T47" fmla="*/ 3 h 528"/>
                <a:gd name="T48" fmla="*/ 10 w 512"/>
                <a:gd name="T49" fmla="*/ 2 h 528"/>
                <a:gd name="T50" fmla="*/ 8 w 512"/>
                <a:gd name="T51" fmla="*/ 1 h 528"/>
                <a:gd name="T52" fmla="*/ 6 w 512"/>
                <a:gd name="T53" fmla="*/ 1 h 528"/>
                <a:gd name="T54" fmla="*/ 4 w 512"/>
                <a:gd name="T55" fmla="*/ 1 h 528"/>
                <a:gd name="T56" fmla="*/ 3 w 512"/>
                <a:gd name="T57" fmla="*/ 2 h 528"/>
                <a:gd name="T58" fmla="*/ 2 w 512"/>
                <a:gd name="T59" fmla="*/ 3 h 528"/>
                <a:gd name="T60" fmla="*/ 1 w 512"/>
                <a:gd name="T61" fmla="*/ 4 h 528"/>
                <a:gd name="T62" fmla="*/ 1 w 512"/>
                <a:gd name="T63" fmla="*/ 7 h 528"/>
                <a:gd name="T64" fmla="*/ 1 w 512"/>
                <a:gd name="T65" fmla="*/ 8 h 528"/>
                <a:gd name="T66" fmla="*/ 2 w 512"/>
                <a:gd name="T67" fmla="*/ 10 h 528"/>
                <a:gd name="T68" fmla="*/ 3 w 512"/>
                <a:gd name="T69" fmla="*/ 11 h 528"/>
                <a:gd name="T70" fmla="*/ 4 w 512"/>
                <a:gd name="T71" fmla="*/ 13 h 528"/>
                <a:gd name="T72" fmla="*/ 5 w 512"/>
                <a:gd name="T73" fmla="*/ 13 h 528"/>
                <a:gd name="T74" fmla="*/ 8 w 512"/>
                <a:gd name="T75" fmla="*/ 13 h 528"/>
                <a:gd name="T76" fmla="*/ 9 w 512"/>
                <a:gd name="T77" fmla="*/ 13 h 528"/>
                <a:gd name="T78" fmla="*/ 11 w 512"/>
                <a:gd name="T79" fmla="*/ 11 h 528"/>
                <a:gd name="T80" fmla="*/ 11 w 512"/>
                <a:gd name="T81" fmla="*/ 10 h 528"/>
                <a:gd name="T82" fmla="*/ 13 w 512"/>
                <a:gd name="T83" fmla="*/ 8 h 528"/>
                <a:gd name="T84" fmla="*/ 13 w 512"/>
                <a:gd name="T85" fmla="*/ 7 h 5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2" h="528">
                  <a:moveTo>
                    <a:pt x="512" y="264"/>
                  </a:moveTo>
                  <a:cubicBezTo>
                    <a:pt x="512" y="264"/>
                    <a:pt x="512" y="265"/>
                    <a:pt x="512" y="265"/>
                  </a:cubicBezTo>
                  <a:lnTo>
                    <a:pt x="507" y="317"/>
                  </a:lnTo>
                  <a:cubicBezTo>
                    <a:pt x="507" y="318"/>
                    <a:pt x="507" y="318"/>
                    <a:pt x="507" y="319"/>
                  </a:cubicBezTo>
                  <a:lnTo>
                    <a:pt x="493" y="367"/>
                  </a:lnTo>
                  <a:cubicBezTo>
                    <a:pt x="493" y="367"/>
                    <a:pt x="493" y="368"/>
                    <a:pt x="493" y="368"/>
                  </a:cubicBezTo>
                  <a:lnTo>
                    <a:pt x="470" y="411"/>
                  </a:lnTo>
                  <a:cubicBezTo>
                    <a:pt x="469" y="412"/>
                    <a:pt x="469" y="412"/>
                    <a:pt x="469" y="413"/>
                  </a:cubicBezTo>
                  <a:lnTo>
                    <a:pt x="438" y="451"/>
                  </a:lnTo>
                  <a:cubicBezTo>
                    <a:pt x="437" y="451"/>
                    <a:pt x="437" y="451"/>
                    <a:pt x="437" y="452"/>
                  </a:cubicBezTo>
                  <a:lnTo>
                    <a:pt x="401" y="483"/>
                  </a:lnTo>
                  <a:cubicBezTo>
                    <a:pt x="400" y="483"/>
                    <a:pt x="400" y="483"/>
                    <a:pt x="399" y="483"/>
                  </a:cubicBezTo>
                  <a:lnTo>
                    <a:pt x="357" y="507"/>
                  </a:lnTo>
                  <a:cubicBezTo>
                    <a:pt x="357" y="508"/>
                    <a:pt x="356" y="508"/>
                    <a:pt x="356" y="508"/>
                  </a:cubicBezTo>
                  <a:lnTo>
                    <a:pt x="309" y="523"/>
                  </a:lnTo>
                  <a:cubicBezTo>
                    <a:pt x="308" y="523"/>
                    <a:pt x="308" y="523"/>
                    <a:pt x="307" y="523"/>
                  </a:cubicBezTo>
                  <a:lnTo>
                    <a:pt x="257" y="528"/>
                  </a:lnTo>
                  <a:cubicBezTo>
                    <a:pt x="257" y="528"/>
                    <a:pt x="256" y="528"/>
                    <a:pt x="256" y="528"/>
                  </a:cubicBezTo>
                  <a:lnTo>
                    <a:pt x="206" y="523"/>
                  </a:lnTo>
                  <a:cubicBezTo>
                    <a:pt x="205" y="523"/>
                    <a:pt x="205" y="523"/>
                    <a:pt x="204" y="523"/>
                  </a:cubicBezTo>
                  <a:lnTo>
                    <a:pt x="158" y="508"/>
                  </a:lnTo>
                  <a:cubicBezTo>
                    <a:pt x="157" y="508"/>
                    <a:pt x="157" y="508"/>
                    <a:pt x="156" y="507"/>
                  </a:cubicBezTo>
                  <a:lnTo>
                    <a:pt x="114" y="483"/>
                  </a:lnTo>
                  <a:cubicBezTo>
                    <a:pt x="114" y="483"/>
                    <a:pt x="114" y="483"/>
                    <a:pt x="113" y="483"/>
                  </a:cubicBezTo>
                  <a:lnTo>
                    <a:pt x="76" y="452"/>
                  </a:lnTo>
                  <a:cubicBezTo>
                    <a:pt x="76" y="451"/>
                    <a:pt x="76" y="451"/>
                    <a:pt x="75" y="450"/>
                  </a:cubicBezTo>
                  <a:lnTo>
                    <a:pt x="45" y="412"/>
                  </a:lnTo>
                  <a:cubicBezTo>
                    <a:pt x="45" y="412"/>
                    <a:pt x="45" y="412"/>
                    <a:pt x="44" y="411"/>
                  </a:cubicBezTo>
                  <a:lnTo>
                    <a:pt x="21" y="368"/>
                  </a:lnTo>
                  <a:cubicBezTo>
                    <a:pt x="21" y="368"/>
                    <a:pt x="21" y="367"/>
                    <a:pt x="21" y="367"/>
                  </a:cubicBezTo>
                  <a:lnTo>
                    <a:pt x="6" y="319"/>
                  </a:lnTo>
                  <a:cubicBezTo>
                    <a:pt x="6" y="318"/>
                    <a:pt x="6" y="318"/>
                    <a:pt x="6" y="317"/>
                  </a:cubicBezTo>
                  <a:lnTo>
                    <a:pt x="1" y="265"/>
                  </a:lnTo>
                  <a:cubicBezTo>
                    <a:pt x="0" y="265"/>
                    <a:pt x="0" y="264"/>
                    <a:pt x="1" y="264"/>
                  </a:cubicBezTo>
                  <a:lnTo>
                    <a:pt x="6" y="213"/>
                  </a:lnTo>
                  <a:cubicBezTo>
                    <a:pt x="6" y="212"/>
                    <a:pt x="6" y="212"/>
                    <a:pt x="6" y="211"/>
                  </a:cubicBezTo>
                  <a:lnTo>
                    <a:pt x="21" y="163"/>
                  </a:lnTo>
                  <a:cubicBezTo>
                    <a:pt x="21" y="163"/>
                    <a:pt x="21" y="162"/>
                    <a:pt x="21" y="162"/>
                  </a:cubicBezTo>
                  <a:lnTo>
                    <a:pt x="44" y="118"/>
                  </a:lnTo>
                  <a:cubicBezTo>
                    <a:pt x="45" y="117"/>
                    <a:pt x="45" y="117"/>
                    <a:pt x="45" y="117"/>
                  </a:cubicBezTo>
                  <a:lnTo>
                    <a:pt x="75" y="79"/>
                  </a:lnTo>
                  <a:cubicBezTo>
                    <a:pt x="76" y="78"/>
                    <a:pt x="76" y="78"/>
                    <a:pt x="76" y="77"/>
                  </a:cubicBezTo>
                  <a:lnTo>
                    <a:pt x="113" y="46"/>
                  </a:lnTo>
                  <a:cubicBezTo>
                    <a:pt x="114" y="46"/>
                    <a:pt x="114" y="46"/>
                    <a:pt x="114" y="46"/>
                  </a:cubicBezTo>
                  <a:lnTo>
                    <a:pt x="156" y="22"/>
                  </a:lnTo>
                  <a:cubicBezTo>
                    <a:pt x="157" y="21"/>
                    <a:pt x="157" y="21"/>
                    <a:pt x="158" y="21"/>
                  </a:cubicBezTo>
                  <a:lnTo>
                    <a:pt x="204" y="6"/>
                  </a:lnTo>
                  <a:cubicBezTo>
                    <a:pt x="205" y="6"/>
                    <a:pt x="205" y="6"/>
                    <a:pt x="206" y="6"/>
                  </a:cubicBezTo>
                  <a:lnTo>
                    <a:pt x="256" y="1"/>
                  </a:lnTo>
                  <a:cubicBezTo>
                    <a:pt x="256" y="0"/>
                    <a:pt x="257" y="0"/>
                    <a:pt x="257" y="1"/>
                  </a:cubicBezTo>
                  <a:lnTo>
                    <a:pt x="307" y="6"/>
                  </a:lnTo>
                  <a:cubicBezTo>
                    <a:pt x="308" y="6"/>
                    <a:pt x="308" y="6"/>
                    <a:pt x="309" y="6"/>
                  </a:cubicBezTo>
                  <a:lnTo>
                    <a:pt x="356" y="21"/>
                  </a:lnTo>
                  <a:cubicBezTo>
                    <a:pt x="356" y="21"/>
                    <a:pt x="357" y="21"/>
                    <a:pt x="357" y="22"/>
                  </a:cubicBezTo>
                  <a:lnTo>
                    <a:pt x="399" y="46"/>
                  </a:lnTo>
                  <a:cubicBezTo>
                    <a:pt x="400" y="46"/>
                    <a:pt x="400" y="46"/>
                    <a:pt x="401" y="46"/>
                  </a:cubicBezTo>
                  <a:lnTo>
                    <a:pt x="437" y="77"/>
                  </a:lnTo>
                  <a:cubicBezTo>
                    <a:pt x="437" y="78"/>
                    <a:pt x="437" y="78"/>
                    <a:pt x="438" y="78"/>
                  </a:cubicBezTo>
                  <a:lnTo>
                    <a:pt x="469" y="116"/>
                  </a:lnTo>
                  <a:cubicBezTo>
                    <a:pt x="469" y="117"/>
                    <a:pt x="469" y="117"/>
                    <a:pt x="470" y="118"/>
                  </a:cubicBezTo>
                  <a:lnTo>
                    <a:pt x="493" y="162"/>
                  </a:lnTo>
                  <a:cubicBezTo>
                    <a:pt x="493" y="162"/>
                    <a:pt x="493" y="163"/>
                    <a:pt x="493" y="163"/>
                  </a:cubicBezTo>
                  <a:lnTo>
                    <a:pt x="507" y="211"/>
                  </a:lnTo>
                  <a:cubicBezTo>
                    <a:pt x="507" y="212"/>
                    <a:pt x="507" y="212"/>
                    <a:pt x="507" y="213"/>
                  </a:cubicBezTo>
                  <a:lnTo>
                    <a:pt x="512" y="264"/>
                  </a:lnTo>
                  <a:close/>
                  <a:moveTo>
                    <a:pt x="492" y="214"/>
                  </a:moveTo>
                  <a:lnTo>
                    <a:pt x="492" y="216"/>
                  </a:lnTo>
                  <a:lnTo>
                    <a:pt x="478" y="168"/>
                  </a:lnTo>
                  <a:lnTo>
                    <a:pt x="478" y="169"/>
                  </a:lnTo>
                  <a:lnTo>
                    <a:pt x="455" y="125"/>
                  </a:lnTo>
                  <a:lnTo>
                    <a:pt x="456" y="127"/>
                  </a:lnTo>
                  <a:lnTo>
                    <a:pt x="425" y="89"/>
                  </a:lnTo>
                  <a:lnTo>
                    <a:pt x="426" y="90"/>
                  </a:lnTo>
                  <a:lnTo>
                    <a:pt x="390" y="59"/>
                  </a:lnTo>
                  <a:lnTo>
                    <a:pt x="391" y="59"/>
                  </a:lnTo>
                  <a:lnTo>
                    <a:pt x="349" y="35"/>
                  </a:lnTo>
                  <a:lnTo>
                    <a:pt x="351" y="36"/>
                  </a:lnTo>
                  <a:lnTo>
                    <a:pt x="304" y="21"/>
                  </a:lnTo>
                  <a:lnTo>
                    <a:pt x="306" y="21"/>
                  </a:lnTo>
                  <a:lnTo>
                    <a:pt x="256" y="16"/>
                  </a:lnTo>
                  <a:lnTo>
                    <a:pt x="257" y="16"/>
                  </a:lnTo>
                  <a:lnTo>
                    <a:pt x="207" y="21"/>
                  </a:lnTo>
                  <a:lnTo>
                    <a:pt x="209" y="21"/>
                  </a:lnTo>
                  <a:lnTo>
                    <a:pt x="163" y="36"/>
                  </a:lnTo>
                  <a:lnTo>
                    <a:pt x="164" y="35"/>
                  </a:lnTo>
                  <a:lnTo>
                    <a:pt x="122" y="59"/>
                  </a:lnTo>
                  <a:lnTo>
                    <a:pt x="124" y="59"/>
                  </a:lnTo>
                  <a:lnTo>
                    <a:pt x="87" y="90"/>
                  </a:lnTo>
                  <a:lnTo>
                    <a:pt x="88" y="88"/>
                  </a:lnTo>
                  <a:lnTo>
                    <a:pt x="58" y="126"/>
                  </a:lnTo>
                  <a:lnTo>
                    <a:pt x="59" y="125"/>
                  </a:lnTo>
                  <a:lnTo>
                    <a:pt x="36" y="169"/>
                  </a:lnTo>
                  <a:lnTo>
                    <a:pt x="36" y="168"/>
                  </a:lnTo>
                  <a:lnTo>
                    <a:pt x="21" y="216"/>
                  </a:lnTo>
                  <a:lnTo>
                    <a:pt x="21" y="214"/>
                  </a:lnTo>
                  <a:lnTo>
                    <a:pt x="16" y="265"/>
                  </a:lnTo>
                  <a:lnTo>
                    <a:pt x="16" y="264"/>
                  </a:lnTo>
                  <a:lnTo>
                    <a:pt x="21" y="316"/>
                  </a:lnTo>
                  <a:lnTo>
                    <a:pt x="21" y="314"/>
                  </a:lnTo>
                  <a:lnTo>
                    <a:pt x="36" y="362"/>
                  </a:lnTo>
                  <a:lnTo>
                    <a:pt x="36" y="361"/>
                  </a:lnTo>
                  <a:lnTo>
                    <a:pt x="59" y="404"/>
                  </a:lnTo>
                  <a:lnTo>
                    <a:pt x="58" y="403"/>
                  </a:lnTo>
                  <a:lnTo>
                    <a:pt x="88" y="441"/>
                  </a:lnTo>
                  <a:lnTo>
                    <a:pt x="87" y="439"/>
                  </a:lnTo>
                  <a:lnTo>
                    <a:pt x="124" y="470"/>
                  </a:lnTo>
                  <a:lnTo>
                    <a:pt x="122" y="470"/>
                  </a:lnTo>
                  <a:lnTo>
                    <a:pt x="164" y="494"/>
                  </a:lnTo>
                  <a:lnTo>
                    <a:pt x="163" y="493"/>
                  </a:lnTo>
                  <a:lnTo>
                    <a:pt x="209" y="508"/>
                  </a:lnTo>
                  <a:lnTo>
                    <a:pt x="207" y="508"/>
                  </a:lnTo>
                  <a:lnTo>
                    <a:pt x="257" y="513"/>
                  </a:lnTo>
                  <a:lnTo>
                    <a:pt x="256" y="513"/>
                  </a:lnTo>
                  <a:lnTo>
                    <a:pt x="306" y="508"/>
                  </a:lnTo>
                  <a:lnTo>
                    <a:pt x="304" y="508"/>
                  </a:lnTo>
                  <a:lnTo>
                    <a:pt x="351" y="493"/>
                  </a:lnTo>
                  <a:lnTo>
                    <a:pt x="349" y="494"/>
                  </a:lnTo>
                  <a:lnTo>
                    <a:pt x="391" y="470"/>
                  </a:lnTo>
                  <a:lnTo>
                    <a:pt x="390" y="470"/>
                  </a:lnTo>
                  <a:lnTo>
                    <a:pt x="426" y="439"/>
                  </a:lnTo>
                  <a:lnTo>
                    <a:pt x="425" y="440"/>
                  </a:lnTo>
                  <a:lnTo>
                    <a:pt x="456" y="402"/>
                  </a:lnTo>
                  <a:lnTo>
                    <a:pt x="455" y="404"/>
                  </a:lnTo>
                  <a:lnTo>
                    <a:pt x="478" y="361"/>
                  </a:lnTo>
                  <a:lnTo>
                    <a:pt x="478" y="362"/>
                  </a:lnTo>
                  <a:lnTo>
                    <a:pt x="492" y="314"/>
                  </a:lnTo>
                  <a:lnTo>
                    <a:pt x="492" y="316"/>
                  </a:lnTo>
                  <a:lnTo>
                    <a:pt x="497" y="264"/>
                  </a:lnTo>
                  <a:lnTo>
                    <a:pt x="497" y="265"/>
                  </a:lnTo>
                  <a:lnTo>
                    <a:pt x="492" y="214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Oval 35"/>
            <p:cNvSpPr>
              <a:spLocks noChangeArrowheads="1"/>
            </p:cNvSpPr>
            <p:nvPr/>
          </p:nvSpPr>
          <p:spPr bwMode="auto">
            <a:xfrm>
              <a:off x="3361" y="2577"/>
              <a:ext cx="314" cy="314"/>
            </a:xfrm>
            <a:prstGeom prst="ellipse">
              <a:avLst/>
            </a:prstGeom>
            <a:solidFill>
              <a:srgbClr val="E5F1FA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57" name="Freeform 36"/>
            <p:cNvSpPr>
              <a:spLocks noEditPoints="1"/>
            </p:cNvSpPr>
            <p:nvPr/>
          </p:nvSpPr>
          <p:spPr bwMode="auto">
            <a:xfrm>
              <a:off x="3356" y="2571"/>
              <a:ext cx="324" cy="325"/>
            </a:xfrm>
            <a:custGeom>
              <a:avLst/>
              <a:gdLst>
                <a:gd name="T0" fmla="*/ 13 w 512"/>
                <a:gd name="T1" fmla="*/ 8 h 512"/>
                <a:gd name="T2" fmla="*/ 13 w 512"/>
                <a:gd name="T3" fmla="*/ 10 h 512"/>
                <a:gd name="T4" fmla="*/ 11 w 512"/>
                <a:gd name="T5" fmla="*/ 11 h 512"/>
                <a:gd name="T6" fmla="*/ 10 w 512"/>
                <a:gd name="T7" fmla="*/ 12 h 512"/>
                <a:gd name="T8" fmla="*/ 8 w 512"/>
                <a:gd name="T9" fmla="*/ 13 h 512"/>
                <a:gd name="T10" fmla="*/ 6 w 512"/>
                <a:gd name="T11" fmla="*/ 14 h 512"/>
                <a:gd name="T12" fmla="*/ 4 w 512"/>
                <a:gd name="T13" fmla="*/ 13 h 512"/>
                <a:gd name="T14" fmla="*/ 3 w 512"/>
                <a:gd name="T15" fmla="*/ 12 h 512"/>
                <a:gd name="T16" fmla="*/ 1 w 512"/>
                <a:gd name="T17" fmla="*/ 11 h 512"/>
                <a:gd name="T18" fmla="*/ 1 w 512"/>
                <a:gd name="T19" fmla="*/ 10 h 512"/>
                <a:gd name="T20" fmla="*/ 1 w 512"/>
                <a:gd name="T21" fmla="*/ 7 h 512"/>
                <a:gd name="T22" fmla="*/ 1 w 512"/>
                <a:gd name="T23" fmla="*/ 5 h 512"/>
                <a:gd name="T24" fmla="*/ 1 w 512"/>
                <a:gd name="T25" fmla="*/ 3 h 512"/>
                <a:gd name="T26" fmla="*/ 2 w 512"/>
                <a:gd name="T27" fmla="*/ 2 h 512"/>
                <a:gd name="T28" fmla="*/ 4 w 512"/>
                <a:gd name="T29" fmla="*/ 1 h 512"/>
                <a:gd name="T30" fmla="*/ 5 w 512"/>
                <a:gd name="T31" fmla="*/ 1 h 512"/>
                <a:gd name="T32" fmla="*/ 8 w 512"/>
                <a:gd name="T33" fmla="*/ 1 h 512"/>
                <a:gd name="T34" fmla="*/ 9 w 512"/>
                <a:gd name="T35" fmla="*/ 1 h 512"/>
                <a:gd name="T36" fmla="*/ 11 w 512"/>
                <a:gd name="T37" fmla="*/ 2 h 512"/>
                <a:gd name="T38" fmla="*/ 12 w 512"/>
                <a:gd name="T39" fmla="*/ 3 h 512"/>
                <a:gd name="T40" fmla="*/ 13 w 512"/>
                <a:gd name="T41" fmla="*/ 5 h 512"/>
                <a:gd name="T42" fmla="*/ 13 w 512"/>
                <a:gd name="T43" fmla="*/ 6 h 512"/>
                <a:gd name="T44" fmla="*/ 13 w 512"/>
                <a:gd name="T45" fmla="*/ 4 h 512"/>
                <a:gd name="T46" fmla="*/ 11 w 512"/>
                <a:gd name="T47" fmla="*/ 3 h 512"/>
                <a:gd name="T48" fmla="*/ 10 w 512"/>
                <a:gd name="T49" fmla="*/ 2 h 512"/>
                <a:gd name="T50" fmla="*/ 8 w 512"/>
                <a:gd name="T51" fmla="*/ 1 h 512"/>
                <a:gd name="T52" fmla="*/ 6 w 512"/>
                <a:gd name="T53" fmla="*/ 1 h 512"/>
                <a:gd name="T54" fmla="*/ 4 w 512"/>
                <a:gd name="T55" fmla="*/ 1 h 512"/>
                <a:gd name="T56" fmla="*/ 3 w 512"/>
                <a:gd name="T57" fmla="*/ 2 h 512"/>
                <a:gd name="T58" fmla="*/ 2 w 512"/>
                <a:gd name="T59" fmla="*/ 3 h 512"/>
                <a:gd name="T60" fmla="*/ 1 w 512"/>
                <a:gd name="T61" fmla="*/ 4 h 512"/>
                <a:gd name="T62" fmla="*/ 1 w 512"/>
                <a:gd name="T63" fmla="*/ 7 h 512"/>
                <a:gd name="T64" fmla="*/ 1 w 512"/>
                <a:gd name="T65" fmla="*/ 8 h 512"/>
                <a:gd name="T66" fmla="*/ 2 w 512"/>
                <a:gd name="T67" fmla="*/ 10 h 512"/>
                <a:gd name="T68" fmla="*/ 3 w 512"/>
                <a:gd name="T69" fmla="*/ 11 h 512"/>
                <a:gd name="T70" fmla="*/ 4 w 512"/>
                <a:gd name="T71" fmla="*/ 13 h 512"/>
                <a:gd name="T72" fmla="*/ 6 w 512"/>
                <a:gd name="T73" fmla="*/ 13 h 512"/>
                <a:gd name="T74" fmla="*/ 8 w 512"/>
                <a:gd name="T75" fmla="*/ 13 h 512"/>
                <a:gd name="T76" fmla="*/ 9 w 512"/>
                <a:gd name="T77" fmla="*/ 13 h 512"/>
                <a:gd name="T78" fmla="*/ 11 w 512"/>
                <a:gd name="T79" fmla="*/ 11 h 512"/>
                <a:gd name="T80" fmla="*/ 11 w 512"/>
                <a:gd name="T81" fmla="*/ 10 h 512"/>
                <a:gd name="T82" fmla="*/ 13 w 512"/>
                <a:gd name="T83" fmla="*/ 8 h 512"/>
                <a:gd name="T84" fmla="*/ 13 w 512"/>
                <a:gd name="T85" fmla="*/ 7 h 5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2" h="512">
                  <a:moveTo>
                    <a:pt x="512" y="256"/>
                  </a:moveTo>
                  <a:cubicBezTo>
                    <a:pt x="512" y="256"/>
                    <a:pt x="512" y="257"/>
                    <a:pt x="512" y="257"/>
                  </a:cubicBezTo>
                  <a:lnTo>
                    <a:pt x="507" y="307"/>
                  </a:lnTo>
                  <a:cubicBezTo>
                    <a:pt x="507" y="308"/>
                    <a:pt x="507" y="308"/>
                    <a:pt x="507" y="309"/>
                  </a:cubicBezTo>
                  <a:lnTo>
                    <a:pt x="493" y="356"/>
                  </a:lnTo>
                  <a:cubicBezTo>
                    <a:pt x="493" y="356"/>
                    <a:pt x="493" y="357"/>
                    <a:pt x="492" y="357"/>
                  </a:cubicBezTo>
                  <a:lnTo>
                    <a:pt x="469" y="399"/>
                  </a:lnTo>
                  <a:cubicBezTo>
                    <a:pt x="469" y="400"/>
                    <a:pt x="469" y="400"/>
                    <a:pt x="469" y="401"/>
                  </a:cubicBezTo>
                  <a:lnTo>
                    <a:pt x="438" y="437"/>
                  </a:lnTo>
                  <a:cubicBezTo>
                    <a:pt x="437" y="437"/>
                    <a:pt x="437" y="437"/>
                    <a:pt x="437" y="438"/>
                  </a:cubicBezTo>
                  <a:lnTo>
                    <a:pt x="401" y="469"/>
                  </a:lnTo>
                  <a:cubicBezTo>
                    <a:pt x="400" y="469"/>
                    <a:pt x="400" y="469"/>
                    <a:pt x="399" y="469"/>
                  </a:cubicBezTo>
                  <a:lnTo>
                    <a:pt x="357" y="492"/>
                  </a:lnTo>
                  <a:cubicBezTo>
                    <a:pt x="357" y="493"/>
                    <a:pt x="356" y="493"/>
                    <a:pt x="356" y="493"/>
                  </a:cubicBezTo>
                  <a:lnTo>
                    <a:pt x="309" y="507"/>
                  </a:lnTo>
                  <a:cubicBezTo>
                    <a:pt x="308" y="507"/>
                    <a:pt x="308" y="507"/>
                    <a:pt x="307" y="507"/>
                  </a:cubicBezTo>
                  <a:lnTo>
                    <a:pt x="257" y="512"/>
                  </a:lnTo>
                  <a:cubicBezTo>
                    <a:pt x="257" y="512"/>
                    <a:pt x="256" y="512"/>
                    <a:pt x="256" y="512"/>
                  </a:cubicBezTo>
                  <a:lnTo>
                    <a:pt x="206" y="507"/>
                  </a:lnTo>
                  <a:cubicBezTo>
                    <a:pt x="205" y="507"/>
                    <a:pt x="205" y="507"/>
                    <a:pt x="204" y="507"/>
                  </a:cubicBezTo>
                  <a:lnTo>
                    <a:pt x="158" y="493"/>
                  </a:lnTo>
                  <a:cubicBezTo>
                    <a:pt x="158" y="493"/>
                    <a:pt x="157" y="493"/>
                    <a:pt x="157" y="492"/>
                  </a:cubicBezTo>
                  <a:lnTo>
                    <a:pt x="115" y="469"/>
                  </a:lnTo>
                  <a:cubicBezTo>
                    <a:pt x="114" y="469"/>
                    <a:pt x="114" y="469"/>
                    <a:pt x="113" y="469"/>
                  </a:cubicBezTo>
                  <a:lnTo>
                    <a:pt x="76" y="438"/>
                  </a:lnTo>
                  <a:cubicBezTo>
                    <a:pt x="76" y="437"/>
                    <a:pt x="76" y="437"/>
                    <a:pt x="75" y="437"/>
                  </a:cubicBezTo>
                  <a:lnTo>
                    <a:pt x="45" y="401"/>
                  </a:lnTo>
                  <a:cubicBezTo>
                    <a:pt x="45" y="400"/>
                    <a:pt x="45" y="400"/>
                    <a:pt x="44" y="399"/>
                  </a:cubicBezTo>
                  <a:lnTo>
                    <a:pt x="21" y="357"/>
                  </a:lnTo>
                  <a:cubicBezTo>
                    <a:pt x="21" y="357"/>
                    <a:pt x="21" y="356"/>
                    <a:pt x="21" y="356"/>
                  </a:cubicBezTo>
                  <a:lnTo>
                    <a:pt x="6" y="309"/>
                  </a:lnTo>
                  <a:cubicBezTo>
                    <a:pt x="6" y="308"/>
                    <a:pt x="6" y="308"/>
                    <a:pt x="6" y="307"/>
                  </a:cubicBezTo>
                  <a:lnTo>
                    <a:pt x="1" y="257"/>
                  </a:lnTo>
                  <a:cubicBezTo>
                    <a:pt x="0" y="257"/>
                    <a:pt x="0" y="256"/>
                    <a:pt x="1" y="256"/>
                  </a:cubicBezTo>
                  <a:lnTo>
                    <a:pt x="6" y="206"/>
                  </a:lnTo>
                  <a:cubicBezTo>
                    <a:pt x="6" y="205"/>
                    <a:pt x="6" y="205"/>
                    <a:pt x="6" y="204"/>
                  </a:cubicBezTo>
                  <a:lnTo>
                    <a:pt x="21" y="158"/>
                  </a:lnTo>
                  <a:cubicBezTo>
                    <a:pt x="21" y="158"/>
                    <a:pt x="21" y="157"/>
                    <a:pt x="21" y="157"/>
                  </a:cubicBezTo>
                  <a:lnTo>
                    <a:pt x="44" y="115"/>
                  </a:lnTo>
                  <a:cubicBezTo>
                    <a:pt x="45" y="114"/>
                    <a:pt x="45" y="114"/>
                    <a:pt x="45" y="113"/>
                  </a:cubicBezTo>
                  <a:lnTo>
                    <a:pt x="75" y="76"/>
                  </a:lnTo>
                  <a:cubicBezTo>
                    <a:pt x="76" y="76"/>
                    <a:pt x="76" y="76"/>
                    <a:pt x="76" y="75"/>
                  </a:cubicBezTo>
                  <a:lnTo>
                    <a:pt x="113" y="45"/>
                  </a:lnTo>
                  <a:cubicBezTo>
                    <a:pt x="114" y="45"/>
                    <a:pt x="114" y="45"/>
                    <a:pt x="115" y="44"/>
                  </a:cubicBezTo>
                  <a:lnTo>
                    <a:pt x="157" y="21"/>
                  </a:lnTo>
                  <a:cubicBezTo>
                    <a:pt x="157" y="21"/>
                    <a:pt x="158" y="21"/>
                    <a:pt x="158" y="21"/>
                  </a:cubicBezTo>
                  <a:lnTo>
                    <a:pt x="204" y="6"/>
                  </a:lnTo>
                  <a:cubicBezTo>
                    <a:pt x="205" y="6"/>
                    <a:pt x="205" y="6"/>
                    <a:pt x="206" y="6"/>
                  </a:cubicBezTo>
                  <a:lnTo>
                    <a:pt x="256" y="1"/>
                  </a:lnTo>
                  <a:cubicBezTo>
                    <a:pt x="256" y="0"/>
                    <a:pt x="257" y="0"/>
                    <a:pt x="257" y="1"/>
                  </a:cubicBezTo>
                  <a:lnTo>
                    <a:pt x="307" y="6"/>
                  </a:lnTo>
                  <a:cubicBezTo>
                    <a:pt x="308" y="6"/>
                    <a:pt x="308" y="6"/>
                    <a:pt x="309" y="6"/>
                  </a:cubicBezTo>
                  <a:lnTo>
                    <a:pt x="356" y="21"/>
                  </a:lnTo>
                  <a:cubicBezTo>
                    <a:pt x="356" y="21"/>
                    <a:pt x="357" y="21"/>
                    <a:pt x="357" y="21"/>
                  </a:cubicBezTo>
                  <a:lnTo>
                    <a:pt x="399" y="44"/>
                  </a:lnTo>
                  <a:cubicBezTo>
                    <a:pt x="400" y="45"/>
                    <a:pt x="400" y="45"/>
                    <a:pt x="401" y="45"/>
                  </a:cubicBezTo>
                  <a:lnTo>
                    <a:pt x="437" y="75"/>
                  </a:lnTo>
                  <a:cubicBezTo>
                    <a:pt x="437" y="76"/>
                    <a:pt x="437" y="76"/>
                    <a:pt x="438" y="76"/>
                  </a:cubicBezTo>
                  <a:lnTo>
                    <a:pt x="469" y="113"/>
                  </a:lnTo>
                  <a:cubicBezTo>
                    <a:pt x="469" y="114"/>
                    <a:pt x="469" y="114"/>
                    <a:pt x="469" y="115"/>
                  </a:cubicBezTo>
                  <a:lnTo>
                    <a:pt x="492" y="157"/>
                  </a:lnTo>
                  <a:cubicBezTo>
                    <a:pt x="493" y="157"/>
                    <a:pt x="493" y="158"/>
                    <a:pt x="493" y="158"/>
                  </a:cubicBezTo>
                  <a:lnTo>
                    <a:pt x="507" y="204"/>
                  </a:lnTo>
                  <a:cubicBezTo>
                    <a:pt x="507" y="205"/>
                    <a:pt x="507" y="205"/>
                    <a:pt x="507" y="206"/>
                  </a:cubicBezTo>
                  <a:lnTo>
                    <a:pt x="512" y="256"/>
                  </a:lnTo>
                  <a:close/>
                  <a:moveTo>
                    <a:pt x="492" y="207"/>
                  </a:moveTo>
                  <a:lnTo>
                    <a:pt x="492" y="209"/>
                  </a:lnTo>
                  <a:lnTo>
                    <a:pt x="478" y="163"/>
                  </a:lnTo>
                  <a:lnTo>
                    <a:pt x="478" y="164"/>
                  </a:lnTo>
                  <a:lnTo>
                    <a:pt x="455" y="122"/>
                  </a:lnTo>
                  <a:lnTo>
                    <a:pt x="456" y="124"/>
                  </a:lnTo>
                  <a:lnTo>
                    <a:pt x="425" y="87"/>
                  </a:lnTo>
                  <a:lnTo>
                    <a:pt x="426" y="88"/>
                  </a:lnTo>
                  <a:lnTo>
                    <a:pt x="390" y="58"/>
                  </a:lnTo>
                  <a:lnTo>
                    <a:pt x="392" y="58"/>
                  </a:lnTo>
                  <a:lnTo>
                    <a:pt x="350" y="35"/>
                  </a:lnTo>
                  <a:lnTo>
                    <a:pt x="351" y="36"/>
                  </a:lnTo>
                  <a:lnTo>
                    <a:pt x="304" y="21"/>
                  </a:lnTo>
                  <a:lnTo>
                    <a:pt x="306" y="21"/>
                  </a:lnTo>
                  <a:lnTo>
                    <a:pt x="256" y="16"/>
                  </a:lnTo>
                  <a:lnTo>
                    <a:pt x="257" y="16"/>
                  </a:lnTo>
                  <a:lnTo>
                    <a:pt x="207" y="21"/>
                  </a:lnTo>
                  <a:lnTo>
                    <a:pt x="209" y="21"/>
                  </a:lnTo>
                  <a:lnTo>
                    <a:pt x="163" y="36"/>
                  </a:lnTo>
                  <a:lnTo>
                    <a:pt x="164" y="35"/>
                  </a:lnTo>
                  <a:lnTo>
                    <a:pt x="122" y="58"/>
                  </a:lnTo>
                  <a:lnTo>
                    <a:pt x="124" y="5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58" y="124"/>
                  </a:lnTo>
                  <a:lnTo>
                    <a:pt x="58" y="122"/>
                  </a:lnTo>
                  <a:lnTo>
                    <a:pt x="35" y="164"/>
                  </a:lnTo>
                  <a:lnTo>
                    <a:pt x="36" y="163"/>
                  </a:lnTo>
                  <a:lnTo>
                    <a:pt x="21" y="209"/>
                  </a:lnTo>
                  <a:lnTo>
                    <a:pt x="21" y="207"/>
                  </a:lnTo>
                  <a:lnTo>
                    <a:pt x="16" y="257"/>
                  </a:lnTo>
                  <a:lnTo>
                    <a:pt x="16" y="256"/>
                  </a:lnTo>
                  <a:lnTo>
                    <a:pt x="21" y="306"/>
                  </a:lnTo>
                  <a:lnTo>
                    <a:pt x="21" y="304"/>
                  </a:lnTo>
                  <a:lnTo>
                    <a:pt x="36" y="351"/>
                  </a:lnTo>
                  <a:lnTo>
                    <a:pt x="35" y="350"/>
                  </a:lnTo>
                  <a:lnTo>
                    <a:pt x="58" y="392"/>
                  </a:lnTo>
                  <a:lnTo>
                    <a:pt x="58" y="390"/>
                  </a:lnTo>
                  <a:lnTo>
                    <a:pt x="88" y="426"/>
                  </a:lnTo>
                  <a:lnTo>
                    <a:pt x="87" y="425"/>
                  </a:lnTo>
                  <a:lnTo>
                    <a:pt x="124" y="456"/>
                  </a:lnTo>
                  <a:lnTo>
                    <a:pt x="122" y="455"/>
                  </a:lnTo>
                  <a:lnTo>
                    <a:pt x="164" y="478"/>
                  </a:lnTo>
                  <a:lnTo>
                    <a:pt x="163" y="478"/>
                  </a:lnTo>
                  <a:lnTo>
                    <a:pt x="209" y="492"/>
                  </a:lnTo>
                  <a:lnTo>
                    <a:pt x="207" y="492"/>
                  </a:lnTo>
                  <a:lnTo>
                    <a:pt x="257" y="497"/>
                  </a:lnTo>
                  <a:lnTo>
                    <a:pt x="256" y="497"/>
                  </a:lnTo>
                  <a:lnTo>
                    <a:pt x="306" y="492"/>
                  </a:lnTo>
                  <a:lnTo>
                    <a:pt x="304" y="492"/>
                  </a:lnTo>
                  <a:lnTo>
                    <a:pt x="351" y="478"/>
                  </a:lnTo>
                  <a:lnTo>
                    <a:pt x="350" y="478"/>
                  </a:lnTo>
                  <a:lnTo>
                    <a:pt x="392" y="455"/>
                  </a:lnTo>
                  <a:lnTo>
                    <a:pt x="390" y="456"/>
                  </a:lnTo>
                  <a:lnTo>
                    <a:pt x="426" y="425"/>
                  </a:lnTo>
                  <a:lnTo>
                    <a:pt x="425" y="426"/>
                  </a:lnTo>
                  <a:lnTo>
                    <a:pt x="456" y="390"/>
                  </a:lnTo>
                  <a:lnTo>
                    <a:pt x="455" y="392"/>
                  </a:lnTo>
                  <a:lnTo>
                    <a:pt x="478" y="350"/>
                  </a:lnTo>
                  <a:lnTo>
                    <a:pt x="478" y="351"/>
                  </a:lnTo>
                  <a:lnTo>
                    <a:pt x="492" y="304"/>
                  </a:lnTo>
                  <a:lnTo>
                    <a:pt x="492" y="306"/>
                  </a:lnTo>
                  <a:lnTo>
                    <a:pt x="497" y="256"/>
                  </a:lnTo>
                  <a:lnTo>
                    <a:pt x="497" y="257"/>
                  </a:lnTo>
                  <a:lnTo>
                    <a:pt x="492" y="207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Oval 37"/>
            <p:cNvSpPr>
              <a:spLocks noChangeArrowheads="1"/>
            </p:cNvSpPr>
            <p:nvPr/>
          </p:nvSpPr>
          <p:spPr bwMode="auto">
            <a:xfrm>
              <a:off x="2440" y="1635"/>
              <a:ext cx="132" cy="131"/>
            </a:xfrm>
            <a:prstGeom prst="ellipse">
              <a:avLst/>
            </a:prstGeom>
            <a:solidFill>
              <a:srgbClr val="B6646B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59" name="Freeform 38"/>
            <p:cNvSpPr>
              <a:spLocks noEditPoints="1"/>
            </p:cNvSpPr>
            <p:nvPr/>
          </p:nvSpPr>
          <p:spPr bwMode="auto">
            <a:xfrm>
              <a:off x="2435" y="1629"/>
              <a:ext cx="143" cy="143"/>
            </a:xfrm>
            <a:custGeom>
              <a:avLst/>
              <a:gdLst>
                <a:gd name="T0" fmla="*/ 6 w 225"/>
                <a:gd name="T1" fmla="*/ 3 h 225"/>
                <a:gd name="T2" fmla="*/ 6 w 225"/>
                <a:gd name="T3" fmla="*/ 4 h 225"/>
                <a:gd name="T4" fmla="*/ 5 w 225"/>
                <a:gd name="T5" fmla="*/ 5 h 225"/>
                <a:gd name="T6" fmla="*/ 4 w 225"/>
                <a:gd name="T7" fmla="*/ 6 h 225"/>
                <a:gd name="T8" fmla="*/ 3 w 225"/>
                <a:gd name="T9" fmla="*/ 6 h 225"/>
                <a:gd name="T10" fmla="*/ 2 w 225"/>
                <a:gd name="T11" fmla="*/ 6 h 225"/>
                <a:gd name="T12" fmla="*/ 1 w 225"/>
                <a:gd name="T13" fmla="*/ 5 h 225"/>
                <a:gd name="T14" fmla="*/ 1 w 225"/>
                <a:gd name="T15" fmla="*/ 4 h 225"/>
                <a:gd name="T16" fmla="*/ 1 w 225"/>
                <a:gd name="T17" fmla="*/ 3 h 225"/>
                <a:gd name="T18" fmla="*/ 1 w 225"/>
                <a:gd name="T19" fmla="*/ 2 h 225"/>
                <a:gd name="T20" fmla="*/ 1 w 225"/>
                <a:gd name="T21" fmla="*/ 1 h 225"/>
                <a:gd name="T22" fmla="*/ 2 w 225"/>
                <a:gd name="T23" fmla="*/ 1 h 225"/>
                <a:gd name="T24" fmla="*/ 3 w 225"/>
                <a:gd name="T25" fmla="*/ 1 h 225"/>
                <a:gd name="T26" fmla="*/ 4 w 225"/>
                <a:gd name="T27" fmla="*/ 1 h 225"/>
                <a:gd name="T28" fmla="*/ 5 w 225"/>
                <a:gd name="T29" fmla="*/ 1 h 225"/>
                <a:gd name="T30" fmla="*/ 6 w 225"/>
                <a:gd name="T31" fmla="*/ 2 h 225"/>
                <a:gd name="T32" fmla="*/ 5 w 225"/>
                <a:gd name="T33" fmla="*/ 2 h 225"/>
                <a:gd name="T34" fmla="*/ 4 w 225"/>
                <a:gd name="T35" fmla="*/ 1 h 225"/>
                <a:gd name="T36" fmla="*/ 4 w 225"/>
                <a:gd name="T37" fmla="*/ 1 h 225"/>
                <a:gd name="T38" fmla="*/ 3 w 225"/>
                <a:gd name="T39" fmla="*/ 1 h 225"/>
                <a:gd name="T40" fmla="*/ 2 w 225"/>
                <a:gd name="T41" fmla="*/ 1 h 225"/>
                <a:gd name="T42" fmla="*/ 1 w 225"/>
                <a:gd name="T43" fmla="*/ 1 h 225"/>
                <a:gd name="T44" fmla="*/ 1 w 225"/>
                <a:gd name="T45" fmla="*/ 2 h 225"/>
                <a:gd name="T46" fmla="*/ 1 w 225"/>
                <a:gd name="T47" fmla="*/ 3 h 225"/>
                <a:gd name="T48" fmla="*/ 1 w 225"/>
                <a:gd name="T49" fmla="*/ 4 h 225"/>
                <a:gd name="T50" fmla="*/ 1 w 225"/>
                <a:gd name="T51" fmla="*/ 5 h 225"/>
                <a:gd name="T52" fmla="*/ 2 w 225"/>
                <a:gd name="T53" fmla="*/ 5 h 225"/>
                <a:gd name="T54" fmla="*/ 3 w 225"/>
                <a:gd name="T55" fmla="*/ 6 h 225"/>
                <a:gd name="T56" fmla="*/ 4 w 225"/>
                <a:gd name="T57" fmla="*/ 5 h 225"/>
                <a:gd name="T58" fmla="*/ 5 w 225"/>
                <a:gd name="T59" fmla="*/ 4 h 225"/>
                <a:gd name="T60" fmla="*/ 5 w 225"/>
                <a:gd name="T61" fmla="*/ 4 h 225"/>
                <a:gd name="T62" fmla="*/ 6 w 225"/>
                <a:gd name="T63" fmla="*/ 3 h 225"/>
                <a:gd name="T64" fmla="*/ 5 w 225"/>
                <a:gd name="T65" fmla="*/ 2 h 2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225">
                  <a:moveTo>
                    <a:pt x="224" y="111"/>
                  </a:moveTo>
                  <a:cubicBezTo>
                    <a:pt x="225" y="112"/>
                    <a:pt x="225" y="113"/>
                    <a:pt x="224" y="114"/>
                  </a:cubicBezTo>
                  <a:lnTo>
                    <a:pt x="216" y="155"/>
                  </a:lnTo>
                  <a:cubicBezTo>
                    <a:pt x="216" y="156"/>
                    <a:pt x="216" y="157"/>
                    <a:pt x="215" y="158"/>
                  </a:cubicBezTo>
                  <a:lnTo>
                    <a:pt x="193" y="191"/>
                  </a:lnTo>
                  <a:cubicBezTo>
                    <a:pt x="193" y="192"/>
                    <a:pt x="192" y="193"/>
                    <a:pt x="191" y="193"/>
                  </a:cubicBezTo>
                  <a:lnTo>
                    <a:pt x="158" y="215"/>
                  </a:lnTo>
                  <a:cubicBezTo>
                    <a:pt x="157" y="216"/>
                    <a:pt x="156" y="216"/>
                    <a:pt x="155" y="216"/>
                  </a:cubicBezTo>
                  <a:lnTo>
                    <a:pt x="114" y="224"/>
                  </a:lnTo>
                  <a:cubicBezTo>
                    <a:pt x="113" y="225"/>
                    <a:pt x="112" y="225"/>
                    <a:pt x="111" y="224"/>
                  </a:cubicBezTo>
                  <a:lnTo>
                    <a:pt x="71" y="216"/>
                  </a:lnTo>
                  <a:cubicBezTo>
                    <a:pt x="70" y="216"/>
                    <a:pt x="69" y="216"/>
                    <a:pt x="68" y="215"/>
                  </a:cubicBezTo>
                  <a:lnTo>
                    <a:pt x="35" y="193"/>
                  </a:lnTo>
                  <a:cubicBezTo>
                    <a:pt x="34" y="193"/>
                    <a:pt x="33" y="192"/>
                    <a:pt x="33" y="191"/>
                  </a:cubicBezTo>
                  <a:lnTo>
                    <a:pt x="10" y="158"/>
                  </a:lnTo>
                  <a:cubicBezTo>
                    <a:pt x="9" y="157"/>
                    <a:pt x="9" y="156"/>
                    <a:pt x="9" y="155"/>
                  </a:cubicBezTo>
                  <a:lnTo>
                    <a:pt x="1" y="114"/>
                  </a:lnTo>
                  <a:cubicBezTo>
                    <a:pt x="0" y="113"/>
                    <a:pt x="0" y="112"/>
                    <a:pt x="1" y="111"/>
                  </a:cubicBezTo>
                  <a:lnTo>
                    <a:pt x="9" y="71"/>
                  </a:lnTo>
                  <a:cubicBezTo>
                    <a:pt x="9" y="70"/>
                    <a:pt x="9" y="69"/>
                    <a:pt x="10" y="68"/>
                  </a:cubicBezTo>
                  <a:lnTo>
                    <a:pt x="33" y="35"/>
                  </a:lnTo>
                  <a:cubicBezTo>
                    <a:pt x="33" y="34"/>
                    <a:pt x="34" y="33"/>
                    <a:pt x="35" y="33"/>
                  </a:cubicBezTo>
                  <a:lnTo>
                    <a:pt x="68" y="10"/>
                  </a:lnTo>
                  <a:cubicBezTo>
                    <a:pt x="69" y="9"/>
                    <a:pt x="70" y="9"/>
                    <a:pt x="71" y="9"/>
                  </a:cubicBezTo>
                  <a:lnTo>
                    <a:pt x="111" y="1"/>
                  </a:lnTo>
                  <a:cubicBezTo>
                    <a:pt x="112" y="0"/>
                    <a:pt x="113" y="0"/>
                    <a:pt x="114" y="1"/>
                  </a:cubicBezTo>
                  <a:lnTo>
                    <a:pt x="155" y="9"/>
                  </a:lnTo>
                  <a:cubicBezTo>
                    <a:pt x="156" y="9"/>
                    <a:pt x="157" y="9"/>
                    <a:pt x="158" y="10"/>
                  </a:cubicBezTo>
                  <a:lnTo>
                    <a:pt x="191" y="33"/>
                  </a:lnTo>
                  <a:cubicBezTo>
                    <a:pt x="192" y="33"/>
                    <a:pt x="193" y="34"/>
                    <a:pt x="193" y="35"/>
                  </a:cubicBezTo>
                  <a:lnTo>
                    <a:pt x="215" y="68"/>
                  </a:lnTo>
                  <a:cubicBezTo>
                    <a:pt x="216" y="69"/>
                    <a:pt x="216" y="70"/>
                    <a:pt x="216" y="71"/>
                  </a:cubicBezTo>
                  <a:lnTo>
                    <a:pt x="224" y="111"/>
                  </a:lnTo>
                  <a:close/>
                  <a:moveTo>
                    <a:pt x="201" y="74"/>
                  </a:moveTo>
                  <a:lnTo>
                    <a:pt x="202" y="77"/>
                  </a:lnTo>
                  <a:lnTo>
                    <a:pt x="180" y="44"/>
                  </a:lnTo>
                  <a:lnTo>
                    <a:pt x="182" y="46"/>
                  </a:lnTo>
                  <a:lnTo>
                    <a:pt x="149" y="23"/>
                  </a:lnTo>
                  <a:lnTo>
                    <a:pt x="152" y="24"/>
                  </a:lnTo>
                  <a:lnTo>
                    <a:pt x="111" y="16"/>
                  </a:lnTo>
                  <a:lnTo>
                    <a:pt x="114" y="16"/>
                  </a:lnTo>
                  <a:lnTo>
                    <a:pt x="74" y="24"/>
                  </a:lnTo>
                  <a:lnTo>
                    <a:pt x="77" y="23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23" y="77"/>
                  </a:lnTo>
                  <a:lnTo>
                    <a:pt x="24" y="74"/>
                  </a:lnTo>
                  <a:lnTo>
                    <a:pt x="16" y="114"/>
                  </a:lnTo>
                  <a:lnTo>
                    <a:pt x="16" y="111"/>
                  </a:lnTo>
                  <a:lnTo>
                    <a:pt x="24" y="152"/>
                  </a:lnTo>
                  <a:lnTo>
                    <a:pt x="23" y="149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77" y="202"/>
                  </a:lnTo>
                  <a:lnTo>
                    <a:pt x="74" y="201"/>
                  </a:lnTo>
                  <a:lnTo>
                    <a:pt x="114" y="209"/>
                  </a:lnTo>
                  <a:lnTo>
                    <a:pt x="111" y="209"/>
                  </a:lnTo>
                  <a:lnTo>
                    <a:pt x="152" y="201"/>
                  </a:lnTo>
                  <a:lnTo>
                    <a:pt x="149" y="202"/>
                  </a:lnTo>
                  <a:lnTo>
                    <a:pt x="182" y="180"/>
                  </a:lnTo>
                  <a:lnTo>
                    <a:pt x="180" y="182"/>
                  </a:lnTo>
                  <a:lnTo>
                    <a:pt x="202" y="149"/>
                  </a:lnTo>
                  <a:lnTo>
                    <a:pt x="201" y="152"/>
                  </a:lnTo>
                  <a:lnTo>
                    <a:pt x="209" y="111"/>
                  </a:lnTo>
                  <a:lnTo>
                    <a:pt x="209" y="114"/>
                  </a:lnTo>
                  <a:lnTo>
                    <a:pt x="201" y="74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Oval 39"/>
            <p:cNvSpPr>
              <a:spLocks noChangeArrowheads="1"/>
            </p:cNvSpPr>
            <p:nvPr/>
          </p:nvSpPr>
          <p:spPr bwMode="auto">
            <a:xfrm>
              <a:off x="3928" y="2019"/>
              <a:ext cx="111" cy="112"/>
            </a:xfrm>
            <a:prstGeom prst="ellipse">
              <a:avLst/>
            </a:prstGeom>
            <a:solidFill>
              <a:srgbClr val="E7CBC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61" name="Freeform 40"/>
            <p:cNvSpPr>
              <a:spLocks noEditPoints="1"/>
            </p:cNvSpPr>
            <p:nvPr/>
          </p:nvSpPr>
          <p:spPr bwMode="auto">
            <a:xfrm>
              <a:off x="3923" y="2014"/>
              <a:ext cx="122" cy="123"/>
            </a:xfrm>
            <a:custGeom>
              <a:avLst/>
              <a:gdLst>
                <a:gd name="T0" fmla="*/ 5 w 193"/>
                <a:gd name="T1" fmla="*/ 3 h 193"/>
                <a:gd name="T2" fmla="*/ 4 w 193"/>
                <a:gd name="T3" fmla="*/ 4 h 193"/>
                <a:gd name="T4" fmla="*/ 4 w 193"/>
                <a:gd name="T5" fmla="*/ 4 h 193"/>
                <a:gd name="T6" fmla="*/ 3 w 193"/>
                <a:gd name="T7" fmla="*/ 5 h 193"/>
                <a:gd name="T8" fmla="*/ 3 w 193"/>
                <a:gd name="T9" fmla="*/ 5 h 193"/>
                <a:gd name="T10" fmla="*/ 2 w 193"/>
                <a:gd name="T11" fmla="*/ 5 h 193"/>
                <a:gd name="T12" fmla="*/ 1 w 193"/>
                <a:gd name="T13" fmla="*/ 4 h 193"/>
                <a:gd name="T14" fmla="*/ 1 w 193"/>
                <a:gd name="T15" fmla="*/ 4 h 193"/>
                <a:gd name="T16" fmla="*/ 1 w 193"/>
                <a:gd name="T17" fmla="*/ 3 h 193"/>
                <a:gd name="T18" fmla="*/ 1 w 193"/>
                <a:gd name="T19" fmla="*/ 2 h 193"/>
                <a:gd name="T20" fmla="*/ 1 w 193"/>
                <a:gd name="T21" fmla="*/ 1 h 193"/>
                <a:gd name="T22" fmla="*/ 2 w 193"/>
                <a:gd name="T23" fmla="*/ 1 h 193"/>
                <a:gd name="T24" fmla="*/ 3 w 193"/>
                <a:gd name="T25" fmla="*/ 1 h 193"/>
                <a:gd name="T26" fmla="*/ 3 w 193"/>
                <a:gd name="T27" fmla="*/ 1 h 193"/>
                <a:gd name="T28" fmla="*/ 4 w 193"/>
                <a:gd name="T29" fmla="*/ 1 h 193"/>
                <a:gd name="T30" fmla="*/ 5 w 193"/>
                <a:gd name="T31" fmla="*/ 2 h 193"/>
                <a:gd name="T32" fmla="*/ 4 w 193"/>
                <a:gd name="T33" fmla="*/ 2 h 193"/>
                <a:gd name="T34" fmla="*/ 4 w 193"/>
                <a:gd name="T35" fmla="*/ 1 h 193"/>
                <a:gd name="T36" fmla="*/ 3 w 193"/>
                <a:gd name="T37" fmla="*/ 1 h 193"/>
                <a:gd name="T38" fmla="*/ 3 w 193"/>
                <a:gd name="T39" fmla="*/ 1 h 193"/>
                <a:gd name="T40" fmla="*/ 2 w 193"/>
                <a:gd name="T41" fmla="*/ 1 h 193"/>
                <a:gd name="T42" fmla="*/ 1 w 193"/>
                <a:gd name="T43" fmla="*/ 1 h 193"/>
                <a:gd name="T44" fmla="*/ 1 w 193"/>
                <a:gd name="T45" fmla="*/ 2 h 193"/>
                <a:gd name="T46" fmla="*/ 1 w 193"/>
                <a:gd name="T47" fmla="*/ 3 h 193"/>
                <a:gd name="T48" fmla="*/ 1 w 193"/>
                <a:gd name="T49" fmla="*/ 3 h 193"/>
                <a:gd name="T50" fmla="*/ 1 w 193"/>
                <a:gd name="T51" fmla="*/ 4 h 193"/>
                <a:gd name="T52" fmla="*/ 2 w 193"/>
                <a:gd name="T53" fmla="*/ 4 h 193"/>
                <a:gd name="T54" fmla="*/ 3 w 193"/>
                <a:gd name="T55" fmla="*/ 4 h 193"/>
                <a:gd name="T56" fmla="*/ 3 w 193"/>
                <a:gd name="T57" fmla="*/ 4 h 193"/>
                <a:gd name="T58" fmla="*/ 4 w 193"/>
                <a:gd name="T59" fmla="*/ 4 h 193"/>
                <a:gd name="T60" fmla="*/ 4 w 193"/>
                <a:gd name="T61" fmla="*/ 3 h 193"/>
                <a:gd name="T62" fmla="*/ 4 w 193"/>
                <a:gd name="T63" fmla="*/ 3 h 193"/>
                <a:gd name="T64" fmla="*/ 4 w 193"/>
                <a:gd name="T65" fmla="*/ 2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93">
                  <a:moveTo>
                    <a:pt x="192" y="95"/>
                  </a:moveTo>
                  <a:cubicBezTo>
                    <a:pt x="193" y="96"/>
                    <a:pt x="193" y="97"/>
                    <a:pt x="192" y="98"/>
                  </a:cubicBezTo>
                  <a:lnTo>
                    <a:pt x="185" y="132"/>
                  </a:lnTo>
                  <a:cubicBezTo>
                    <a:pt x="185" y="133"/>
                    <a:pt x="185" y="134"/>
                    <a:pt x="184" y="135"/>
                  </a:cubicBezTo>
                  <a:lnTo>
                    <a:pt x="165" y="163"/>
                  </a:lnTo>
                  <a:cubicBezTo>
                    <a:pt x="165" y="164"/>
                    <a:pt x="164" y="165"/>
                    <a:pt x="163" y="165"/>
                  </a:cubicBezTo>
                  <a:lnTo>
                    <a:pt x="135" y="184"/>
                  </a:lnTo>
                  <a:cubicBezTo>
                    <a:pt x="134" y="185"/>
                    <a:pt x="133" y="185"/>
                    <a:pt x="132" y="185"/>
                  </a:cubicBezTo>
                  <a:lnTo>
                    <a:pt x="98" y="192"/>
                  </a:lnTo>
                  <a:cubicBezTo>
                    <a:pt x="97" y="193"/>
                    <a:pt x="96" y="193"/>
                    <a:pt x="95" y="192"/>
                  </a:cubicBezTo>
                  <a:lnTo>
                    <a:pt x="61" y="185"/>
                  </a:lnTo>
                  <a:cubicBezTo>
                    <a:pt x="60" y="185"/>
                    <a:pt x="59" y="185"/>
                    <a:pt x="58" y="184"/>
                  </a:cubicBezTo>
                  <a:lnTo>
                    <a:pt x="30" y="165"/>
                  </a:lnTo>
                  <a:cubicBezTo>
                    <a:pt x="29" y="165"/>
                    <a:pt x="28" y="164"/>
                    <a:pt x="28" y="163"/>
                  </a:cubicBezTo>
                  <a:lnTo>
                    <a:pt x="9" y="135"/>
                  </a:lnTo>
                  <a:cubicBezTo>
                    <a:pt x="8" y="134"/>
                    <a:pt x="8" y="133"/>
                    <a:pt x="8" y="132"/>
                  </a:cubicBezTo>
                  <a:lnTo>
                    <a:pt x="1" y="98"/>
                  </a:lnTo>
                  <a:cubicBezTo>
                    <a:pt x="0" y="97"/>
                    <a:pt x="0" y="96"/>
                    <a:pt x="1" y="95"/>
                  </a:cubicBezTo>
                  <a:lnTo>
                    <a:pt x="8" y="61"/>
                  </a:lnTo>
                  <a:cubicBezTo>
                    <a:pt x="8" y="60"/>
                    <a:pt x="8" y="59"/>
                    <a:pt x="9" y="58"/>
                  </a:cubicBezTo>
                  <a:lnTo>
                    <a:pt x="28" y="30"/>
                  </a:lnTo>
                  <a:cubicBezTo>
                    <a:pt x="28" y="29"/>
                    <a:pt x="29" y="28"/>
                    <a:pt x="30" y="28"/>
                  </a:cubicBezTo>
                  <a:lnTo>
                    <a:pt x="58" y="9"/>
                  </a:lnTo>
                  <a:cubicBezTo>
                    <a:pt x="59" y="8"/>
                    <a:pt x="60" y="8"/>
                    <a:pt x="61" y="8"/>
                  </a:cubicBezTo>
                  <a:lnTo>
                    <a:pt x="95" y="1"/>
                  </a:lnTo>
                  <a:cubicBezTo>
                    <a:pt x="96" y="0"/>
                    <a:pt x="97" y="0"/>
                    <a:pt x="98" y="1"/>
                  </a:cubicBezTo>
                  <a:lnTo>
                    <a:pt x="132" y="8"/>
                  </a:lnTo>
                  <a:cubicBezTo>
                    <a:pt x="133" y="8"/>
                    <a:pt x="134" y="8"/>
                    <a:pt x="135" y="9"/>
                  </a:cubicBezTo>
                  <a:lnTo>
                    <a:pt x="163" y="28"/>
                  </a:lnTo>
                  <a:cubicBezTo>
                    <a:pt x="164" y="28"/>
                    <a:pt x="165" y="29"/>
                    <a:pt x="165" y="30"/>
                  </a:cubicBezTo>
                  <a:lnTo>
                    <a:pt x="184" y="58"/>
                  </a:lnTo>
                  <a:cubicBezTo>
                    <a:pt x="185" y="59"/>
                    <a:pt x="185" y="60"/>
                    <a:pt x="185" y="61"/>
                  </a:cubicBezTo>
                  <a:lnTo>
                    <a:pt x="192" y="95"/>
                  </a:lnTo>
                  <a:close/>
                  <a:moveTo>
                    <a:pt x="170" y="64"/>
                  </a:moveTo>
                  <a:lnTo>
                    <a:pt x="171" y="67"/>
                  </a:lnTo>
                  <a:lnTo>
                    <a:pt x="152" y="39"/>
                  </a:lnTo>
                  <a:lnTo>
                    <a:pt x="154" y="41"/>
                  </a:lnTo>
                  <a:lnTo>
                    <a:pt x="126" y="22"/>
                  </a:lnTo>
                  <a:lnTo>
                    <a:pt x="129" y="23"/>
                  </a:lnTo>
                  <a:lnTo>
                    <a:pt x="95" y="16"/>
                  </a:lnTo>
                  <a:lnTo>
                    <a:pt x="98" y="16"/>
                  </a:lnTo>
                  <a:lnTo>
                    <a:pt x="64" y="23"/>
                  </a:lnTo>
                  <a:lnTo>
                    <a:pt x="67" y="22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22" y="67"/>
                  </a:lnTo>
                  <a:lnTo>
                    <a:pt x="23" y="64"/>
                  </a:lnTo>
                  <a:lnTo>
                    <a:pt x="16" y="98"/>
                  </a:lnTo>
                  <a:lnTo>
                    <a:pt x="16" y="95"/>
                  </a:lnTo>
                  <a:lnTo>
                    <a:pt x="23" y="129"/>
                  </a:lnTo>
                  <a:lnTo>
                    <a:pt x="22" y="126"/>
                  </a:lnTo>
                  <a:lnTo>
                    <a:pt x="41" y="154"/>
                  </a:lnTo>
                  <a:lnTo>
                    <a:pt x="39" y="152"/>
                  </a:lnTo>
                  <a:lnTo>
                    <a:pt x="67" y="171"/>
                  </a:lnTo>
                  <a:lnTo>
                    <a:pt x="64" y="170"/>
                  </a:lnTo>
                  <a:lnTo>
                    <a:pt x="98" y="177"/>
                  </a:lnTo>
                  <a:lnTo>
                    <a:pt x="95" y="177"/>
                  </a:lnTo>
                  <a:lnTo>
                    <a:pt x="129" y="170"/>
                  </a:lnTo>
                  <a:lnTo>
                    <a:pt x="126" y="171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71" y="126"/>
                  </a:lnTo>
                  <a:lnTo>
                    <a:pt x="170" y="129"/>
                  </a:lnTo>
                  <a:lnTo>
                    <a:pt x="177" y="95"/>
                  </a:lnTo>
                  <a:lnTo>
                    <a:pt x="177" y="98"/>
                  </a:lnTo>
                  <a:lnTo>
                    <a:pt x="170" y="64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Rectangle 41"/>
            <p:cNvSpPr>
              <a:spLocks noChangeArrowheads="1"/>
            </p:cNvSpPr>
            <p:nvPr/>
          </p:nvSpPr>
          <p:spPr bwMode="auto">
            <a:xfrm>
              <a:off x="1524" y="1623"/>
              <a:ext cx="5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Shriram (261) </a:t>
              </a:r>
              <a:endParaRPr lang="en-US" altLang="en-US"/>
            </a:p>
          </p:txBody>
        </p:sp>
        <p:sp>
          <p:nvSpPr>
            <p:cNvPr id="43063" name="Rectangle 42"/>
            <p:cNvSpPr>
              <a:spLocks noChangeArrowheads="1"/>
            </p:cNvSpPr>
            <p:nvPr/>
          </p:nvSpPr>
          <p:spPr bwMode="auto">
            <a:xfrm>
              <a:off x="1383" y="2817"/>
              <a:ext cx="5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Bajaj Allianz </a:t>
              </a:r>
              <a:endParaRPr lang="en-US" altLang="en-US"/>
            </a:p>
          </p:txBody>
        </p:sp>
        <p:sp>
          <p:nvSpPr>
            <p:cNvPr id="43064" name="Rectangle 43"/>
            <p:cNvSpPr>
              <a:spLocks noChangeArrowheads="1"/>
            </p:cNvSpPr>
            <p:nvPr/>
          </p:nvSpPr>
          <p:spPr bwMode="auto">
            <a:xfrm>
              <a:off x="1740" y="2902"/>
              <a:ext cx="23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(667) </a:t>
              </a:r>
              <a:endParaRPr lang="en-US" altLang="en-US"/>
            </a:p>
          </p:txBody>
        </p:sp>
        <p:sp>
          <p:nvSpPr>
            <p:cNvPr id="43065" name="Rectangle 44"/>
            <p:cNvSpPr>
              <a:spLocks noChangeArrowheads="1"/>
            </p:cNvSpPr>
            <p:nvPr/>
          </p:nvSpPr>
          <p:spPr bwMode="auto">
            <a:xfrm>
              <a:off x="1601" y="2545"/>
              <a:ext cx="65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ICICI Lombard </a:t>
              </a:r>
              <a:endParaRPr lang="en-US" altLang="en-US"/>
            </a:p>
          </p:txBody>
        </p:sp>
        <p:sp>
          <p:nvSpPr>
            <p:cNvPr id="43066" name="Rectangle 45"/>
            <p:cNvSpPr>
              <a:spLocks noChangeArrowheads="1"/>
            </p:cNvSpPr>
            <p:nvPr/>
          </p:nvSpPr>
          <p:spPr bwMode="auto">
            <a:xfrm>
              <a:off x="1753" y="2646"/>
              <a:ext cx="28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(1068) </a:t>
              </a:r>
              <a:endParaRPr lang="en-US" altLang="en-US"/>
            </a:p>
          </p:txBody>
        </p:sp>
        <p:sp>
          <p:nvSpPr>
            <p:cNvPr id="43067" name="Rectangle 46"/>
            <p:cNvSpPr>
              <a:spLocks noChangeArrowheads="1"/>
            </p:cNvSpPr>
            <p:nvPr/>
          </p:nvSpPr>
          <p:spPr bwMode="auto">
            <a:xfrm>
              <a:off x="2040" y="2854"/>
              <a:ext cx="4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RSA (265) </a:t>
              </a:r>
              <a:endParaRPr lang="en-US" altLang="en-US"/>
            </a:p>
          </p:txBody>
        </p:sp>
        <p:sp>
          <p:nvSpPr>
            <p:cNvPr id="43068" name="Rectangle 47"/>
            <p:cNvSpPr>
              <a:spLocks noChangeArrowheads="1"/>
            </p:cNvSpPr>
            <p:nvPr/>
          </p:nvSpPr>
          <p:spPr bwMode="auto">
            <a:xfrm>
              <a:off x="1573" y="2026"/>
              <a:ext cx="6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HDFC ERGO </a:t>
              </a:r>
              <a:endParaRPr lang="en-US" altLang="en-US"/>
            </a:p>
          </p:txBody>
        </p:sp>
        <p:sp>
          <p:nvSpPr>
            <p:cNvPr id="43069" name="Rectangle 48"/>
            <p:cNvSpPr>
              <a:spLocks noChangeArrowheads="1"/>
            </p:cNvSpPr>
            <p:nvPr/>
          </p:nvSpPr>
          <p:spPr bwMode="auto">
            <a:xfrm>
              <a:off x="1705" y="2127"/>
              <a:ext cx="2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(418) </a:t>
              </a:r>
              <a:endParaRPr lang="en-US" altLang="en-US"/>
            </a:p>
          </p:txBody>
        </p:sp>
        <p:sp>
          <p:nvSpPr>
            <p:cNvPr id="43070" name="Rectangle 49"/>
            <p:cNvSpPr>
              <a:spLocks noChangeArrowheads="1"/>
            </p:cNvSpPr>
            <p:nvPr/>
          </p:nvSpPr>
          <p:spPr bwMode="auto">
            <a:xfrm>
              <a:off x="4262" y="1417"/>
              <a:ext cx="6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Bharti Axa (211) </a:t>
              </a:r>
              <a:endParaRPr lang="en-US" altLang="en-US"/>
            </a:p>
          </p:txBody>
        </p:sp>
        <p:sp>
          <p:nvSpPr>
            <p:cNvPr id="43071" name="Rectangle 50"/>
            <p:cNvSpPr>
              <a:spLocks noChangeArrowheads="1"/>
            </p:cNvSpPr>
            <p:nvPr/>
          </p:nvSpPr>
          <p:spPr bwMode="auto">
            <a:xfrm>
              <a:off x="2809" y="927"/>
              <a:ext cx="637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Apollo Munich </a:t>
              </a:r>
              <a:endParaRPr lang="en-US" altLang="en-US"/>
            </a:p>
          </p:txBody>
        </p:sp>
        <p:sp>
          <p:nvSpPr>
            <p:cNvPr id="43072" name="Rectangle 51"/>
            <p:cNvSpPr>
              <a:spLocks noChangeArrowheads="1"/>
            </p:cNvSpPr>
            <p:nvPr/>
          </p:nvSpPr>
          <p:spPr bwMode="auto">
            <a:xfrm>
              <a:off x="2991" y="1028"/>
              <a:ext cx="23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(103) </a:t>
              </a:r>
              <a:endParaRPr lang="en-US" altLang="en-US"/>
            </a:p>
          </p:txBody>
        </p:sp>
        <p:sp>
          <p:nvSpPr>
            <p:cNvPr id="43073" name="Rectangle 52"/>
            <p:cNvSpPr>
              <a:spLocks noChangeArrowheads="1"/>
            </p:cNvSpPr>
            <p:nvPr/>
          </p:nvSpPr>
          <p:spPr bwMode="auto">
            <a:xfrm>
              <a:off x="1983" y="3353"/>
              <a:ext cx="76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Star Health (143) </a:t>
              </a:r>
              <a:endParaRPr lang="en-US" altLang="en-US"/>
            </a:p>
          </p:txBody>
        </p:sp>
        <p:sp>
          <p:nvSpPr>
            <p:cNvPr id="43074" name="Rectangle 53"/>
            <p:cNvSpPr>
              <a:spLocks noChangeArrowheads="1"/>
            </p:cNvSpPr>
            <p:nvPr/>
          </p:nvSpPr>
          <p:spPr bwMode="auto">
            <a:xfrm>
              <a:off x="1769" y="2366"/>
              <a:ext cx="61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Tata AIG (369) </a:t>
              </a:r>
              <a:endParaRPr lang="en-US" altLang="en-US"/>
            </a:p>
          </p:txBody>
        </p:sp>
        <p:sp>
          <p:nvSpPr>
            <p:cNvPr id="43075" name="Rectangle 54"/>
            <p:cNvSpPr>
              <a:spLocks noChangeArrowheads="1"/>
            </p:cNvSpPr>
            <p:nvPr/>
          </p:nvSpPr>
          <p:spPr bwMode="auto">
            <a:xfrm>
              <a:off x="2525" y="2791"/>
              <a:ext cx="58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IFFCO Tokio </a:t>
              </a:r>
              <a:endParaRPr lang="en-US" altLang="en-US"/>
            </a:p>
          </p:txBody>
        </p:sp>
        <p:sp>
          <p:nvSpPr>
            <p:cNvPr id="43076" name="Rectangle 55"/>
            <p:cNvSpPr>
              <a:spLocks noChangeArrowheads="1"/>
            </p:cNvSpPr>
            <p:nvPr/>
          </p:nvSpPr>
          <p:spPr bwMode="auto">
            <a:xfrm>
              <a:off x="2637" y="2892"/>
              <a:ext cx="23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(442) </a:t>
              </a:r>
              <a:endParaRPr lang="en-US" altLang="en-US"/>
            </a:p>
          </p:txBody>
        </p:sp>
        <p:sp>
          <p:nvSpPr>
            <p:cNvPr id="43077" name="Rectangle 56"/>
            <p:cNvSpPr>
              <a:spLocks noChangeArrowheads="1"/>
            </p:cNvSpPr>
            <p:nvPr/>
          </p:nvSpPr>
          <p:spPr bwMode="auto">
            <a:xfrm>
              <a:off x="3825" y="2837"/>
              <a:ext cx="70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New India (2160) </a:t>
              </a:r>
              <a:endParaRPr lang="en-US" altLang="en-US"/>
            </a:p>
          </p:txBody>
        </p:sp>
        <p:sp>
          <p:nvSpPr>
            <p:cNvPr id="43078" name="Rectangle 57"/>
            <p:cNvSpPr>
              <a:spLocks noChangeArrowheads="1"/>
            </p:cNvSpPr>
            <p:nvPr/>
          </p:nvSpPr>
          <p:spPr bwMode="auto">
            <a:xfrm>
              <a:off x="3453" y="3097"/>
              <a:ext cx="6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Oriental (1190) </a:t>
              </a:r>
              <a:endParaRPr lang="en-US" altLang="en-US"/>
            </a:p>
          </p:txBody>
        </p:sp>
        <p:sp>
          <p:nvSpPr>
            <p:cNvPr id="43079" name="Rectangle 58"/>
            <p:cNvSpPr>
              <a:spLocks noChangeArrowheads="1"/>
            </p:cNvSpPr>
            <p:nvPr/>
          </p:nvSpPr>
          <p:spPr bwMode="auto">
            <a:xfrm>
              <a:off x="2703" y="2431"/>
              <a:ext cx="63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National (1592) </a:t>
              </a:r>
              <a:endParaRPr lang="en-US" altLang="en-US"/>
            </a:p>
          </p:txBody>
        </p:sp>
        <p:sp>
          <p:nvSpPr>
            <p:cNvPr id="43080" name="Rectangle 59"/>
            <p:cNvSpPr>
              <a:spLocks noChangeArrowheads="1"/>
            </p:cNvSpPr>
            <p:nvPr/>
          </p:nvSpPr>
          <p:spPr bwMode="auto">
            <a:xfrm>
              <a:off x="3413" y="2613"/>
              <a:ext cx="56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United (1610) </a:t>
              </a:r>
              <a:endParaRPr lang="en-US" altLang="en-US"/>
            </a:p>
          </p:txBody>
        </p:sp>
        <p:sp>
          <p:nvSpPr>
            <p:cNvPr id="43081" name="Rectangle 60"/>
            <p:cNvSpPr>
              <a:spLocks noChangeArrowheads="1"/>
            </p:cNvSpPr>
            <p:nvPr/>
          </p:nvSpPr>
          <p:spPr bwMode="auto">
            <a:xfrm>
              <a:off x="2718" y="1605"/>
              <a:ext cx="72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Cholamandalam </a:t>
              </a:r>
              <a:endParaRPr lang="en-US" altLang="en-US"/>
            </a:p>
          </p:txBody>
        </p:sp>
        <p:sp>
          <p:nvSpPr>
            <p:cNvPr id="43082" name="Rectangle 61"/>
            <p:cNvSpPr>
              <a:spLocks noChangeArrowheads="1"/>
            </p:cNvSpPr>
            <p:nvPr/>
          </p:nvSpPr>
          <p:spPr bwMode="auto">
            <a:xfrm>
              <a:off x="2900" y="1706"/>
              <a:ext cx="23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(275) </a:t>
              </a:r>
              <a:endParaRPr lang="en-US" altLang="en-US"/>
            </a:p>
          </p:txBody>
        </p:sp>
        <p:sp>
          <p:nvSpPr>
            <p:cNvPr id="43083" name="Rectangle 62"/>
            <p:cNvSpPr>
              <a:spLocks noChangeArrowheads="1"/>
            </p:cNvSpPr>
            <p:nvPr/>
          </p:nvSpPr>
          <p:spPr bwMode="auto">
            <a:xfrm>
              <a:off x="4192" y="1986"/>
              <a:ext cx="69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Future Generali </a:t>
              </a:r>
              <a:endParaRPr lang="en-US" altLang="en-US"/>
            </a:p>
          </p:txBody>
        </p:sp>
        <p:sp>
          <p:nvSpPr>
            <p:cNvPr id="43084" name="Rectangle 63"/>
            <p:cNvSpPr>
              <a:spLocks noChangeArrowheads="1"/>
            </p:cNvSpPr>
            <p:nvPr/>
          </p:nvSpPr>
          <p:spPr bwMode="auto">
            <a:xfrm>
              <a:off x="4354" y="2087"/>
              <a:ext cx="23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(192) </a:t>
              </a:r>
              <a:endParaRPr lang="en-US" altLang="en-US"/>
            </a:p>
          </p:txBody>
        </p:sp>
        <p:sp>
          <p:nvSpPr>
            <p:cNvPr id="43085" name="Rectangle 64"/>
            <p:cNvSpPr>
              <a:spLocks noChangeArrowheads="1"/>
            </p:cNvSpPr>
            <p:nvPr/>
          </p:nvSpPr>
          <p:spPr bwMode="auto">
            <a:xfrm>
              <a:off x="463" y="3372"/>
              <a:ext cx="9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-</a:t>
              </a:r>
              <a:endParaRPr lang="en-US" altLang="en-US"/>
            </a:p>
          </p:txBody>
        </p:sp>
        <p:sp>
          <p:nvSpPr>
            <p:cNvPr id="43086" name="Rectangle 65"/>
            <p:cNvSpPr>
              <a:spLocks noChangeArrowheads="1"/>
            </p:cNvSpPr>
            <p:nvPr/>
          </p:nvSpPr>
          <p:spPr bwMode="auto">
            <a:xfrm>
              <a:off x="503" y="3372"/>
              <a:ext cx="21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5%</a:t>
              </a:r>
              <a:endParaRPr lang="en-US" altLang="en-US"/>
            </a:p>
          </p:txBody>
        </p:sp>
        <p:sp>
          <p:nvSpPr>
            <p:cNvPr id="43087" name="Rectangle 66"/>
            <p:cNvSpPr>
              <a:spLocks noChangeArrowheads="1"/>
            </p:cNvSpPr>
            <p:nvPr/>
          </p:nvSpPr>
          <p:spPr bwMode="auto">
            <a:xfrm>
              <a:off x="501" y="3072"/>
              <a:ext cx="21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5%</a:t>
              </a:r>
              <a:endParaRPr lang="en-US" altLang="en-US"/>
            </a:p>
          </p:txBody>
        </p:sp>
        <p:sp>
          <p:nvSpPr>
            <p:cNvPr id="43088" name="Rectangle 67"/>
            <p:cNvSpPr>
              <a:spLocks noChangeArrowheads="1"/>
            </p:cNvSpPr>
            <p:nvPr/>
          </p:nvSpPr>
          <p:spPr bwMode="auto">
            <a:xfrm>
              <a:off x="441" y="2773"/>
              <a:ext cx="27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15%</a:t>
              </a:r>
              <a:endParaRPr lang="en-US" altLang="en-US"/>
            </a:p>
          </p:txBody>
        </p:sp>
        <p:sp>
          <p:nvSpPr>
            <p:cNvPr id="43089" name="Rectangle 68"/>
            <p:cNvSpPr>
              <a:spLocks noChangeArrowheads="1"/>
            </p:cNvSpPr>
            <p:nvPr/>
          </p:nvSpPr>
          <p:spPr bwMode="auto">
            <a:xfrm>
              <a:off x="441" y="2473"/>
              <a:ext cx="27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25%</a:t>
              </a:r>
              <a:endParaRPr lang="en-US" altLang="en-US"/>
            </a:p>
          </p:txBody>
        </p:sp>
        <p:sp>
          <p:nvSpPr>
            <p:cNvPr id="43090" name="Rectangle 69"/>
            <p:cNvSpPr>
              <a:spLocks noChangeArrowheads="1"/>
            </p:cNvSpPr>
            <p:nvPr/>
          </p:nvSpPr>
          <p:spPr bwMode="auto">
            <a:xfrm>
              <a:off x="441" y="2174"/>
              <a:ext cx="27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35%</a:t>
              </a:r>
              <a:endParaRPr lang="en-US" altLang="en-US"/>
            </a:p>
          </p:txBody>
        </p:sp>
        <p:sp>
          <p:nvSpPr>
            <p:cNvPr id="43091" name="Rectangle 70"/>
            <p:cNvSpPr>
              <a:spLocks noChangeArrowheads="1"/>
            </p:cNvSpPr>
            <p:nvPr/>
          </p:nvSpPr>
          <p:spPr bwMode="auto">
            <a:xfrm>
              <a:off x="441" y="1874"/>
              <a:ext cx="27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45%</a:t>
              </a:r>
              <a:endParaRPr lang="en-US" altLang="en-US"/>
            </a:p>
          </p:txBody>
        </p:sp>
        <p:sp>
          <p:nvSpPr>
            <p:cNvPr id="43092" name="Rectangle 71"/>
            <p:cNvSpPr>
              <a:spLocks noChangeArrowheads="1"/>
            </p:cNvSpPr>
            <p:nvPr/>
          </p:nvSpPr>
          <p:spPr bwMode="auto">
            <a:xfrm>
              <a:off x="441" y="1575"/>
              <a:ext cx="273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55%</a:t>
              </a:r>
              <a:endParaRPr lang="en-US" altLang="en-US"/>
            </a:p>
          </p:txBody>
        </p:sp>
        <p:sp>
          <p:nvSpPr>
            <p:cNvPr id="43093" name="Rectangle 72"/>
            <p:cNvSpPr>
              <a:spLocks noChangeArrowheads="1"/>
            </p:cNvSpPr>
            <p:nvPr/>
          </p:nvSpPr>
          <p:spPr bwMode="auto">
            <a:xfrm>
              <a:off x="441" y="1275"/>
              <a:ext cx="27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65%</a:t>
              </a:r>
              <a:endParaRPr lang="en-US" altLang="en-US"/>
            </a:p>
          </p:txBody>
        </p:sp>
        <p:sp>
          <p:nvSpPr>
            <p:cNvPr id="43094" name="Rectangle 73"/>
            <p:cNvSpPr>
              <a:spLocks noChangeArrowheads="1"/>
            </p:cNvSpPr>
            <p:nvPr/>
          </p:nvSpPr>
          <p:spPr bwMode="auto">
            <a:xfrm>
              <a:off x="441" y="975"/>
              <a:ext cx="27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75%</a:t>
              </a:r>
              <a:endParaRPr lang="en-US" altLang="en-US"/>
            </a:p>
          </p:txBody>
        </p:sp>
        <p:sp>
          <p:nvSpPr>
            <p:cNvPr id="43095" name="Rectangle 74"/>
            <p:cNvSpPr>
              <a:spLocks noChangeArrowheads="1"/>
            </p:cNvSpPr>
            <p:nvPr/>
          </p:nvSpPr>
          <p:spPr bwMode="auto">
            <a:xfrm>
              <a:off x="642" y="3502"/>
              <a:ext cx="27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95%</a:t>
              </a:r>
              <a:endParaRPr lang="en-US" altLang="en-US"/>
            </a:p>
          </p:txBody>
        </p:sp>
        <p:sp>
          <p:nvSpPr>
            <p:cNvPr id="43096" name="Rectangle 75"/>
            <p:cNvSpPr>
              <a:spLocks noChangeArrowheads="1"/>
            </p:cNvSpPr>
            <p:nvPr/>
          </p:nvSpPr>
          <p:spPr bwMode="auto">
            <a:xfrm>
              <a:off x="1177" y="3502"/>
              <a:ext cx="33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100%</a:t>
              </a:r>
              <a:endParaRPr lang="en-US" altLang="en-US"/>
            </a:p>
          </p:txBody>
        </p:sp>
        <p:sp>
          <p:nvSpPr>
            <p:cNvPr id="43097" name="Rectangle 76"/>
            <p:cNvSpPr>
              <a:spLocks noChangeArrowheads="1"/>
            </p:cNvSpPr>
            <p:nvPr/>
          </p:nvSpPr>
          <p:spPr bwMode="auto">
            <a:xfrm>
              <a:off x="1742" y="3502"/>
              <a:ext cx="33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105%</a:t>
              </a:r>
              <a:endParaRPr lang="en-US" altLang="en-US"/>
            </a:p>
          </p:txBody>
        </p:sp>
        <p:sp>
          <p:nvSpPr>
            <p:cNvPr id="43098" name="Rectangle 77"/>
            <p:cNvSpPr>
              <a:spLocks noChangeArrowheads="1"/>
            </p:cNvSpPr>
            <p:nvPr/>
          </p:nvSpPr>
          <p:spPr bwMode="auto">
            <a:xfrm>
              <a:off x="2307" y="3502"/>
              <a:ext cx="33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110%</a:t>
              </a:r>
              <a:endParaRPr lang="en-US" altLang="en-US"/>
            </a:p>
          </p:txBody>
        </p:sp>
        <p:sp>
          <p:nvSpPr>
            <p:cNvPr id="43099" name="Rectangle 78"/>
            <p:cNvSpPr>
              <a:spLocks noChangeArrowheads="1"/>
            </p:cNvSpPr>
            <p:nvPr/>
          </p:nvSpPr>
          <p:spPr bwMode="auto">
            <a:xfrm>
              <a:off x="2873" y="3502"/>
              <a:ext cx="33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115%</a:t>
              </a:r>
              <a:endParaRPr lang="en-US" altLang="en-US"/>
            </a:p>
          </p:txBody>
        </p:sp>
        <p:sp>
          <p:nvSpPr>
            <p:cNvPr id="43100" name="Rectangle 79"/>
            <p:cNvSpPr>
              <a:spLocks noChangeArrowheads="1"/>
            </p:cNvSpPr>
            <p:nvPr/>
          </p:nvSpPr>
          <p:spPr bwMode="auto">
            <a:xfrm>
              <a:off x="3438" y="3502"/>
              <a:ext cx="33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120%</a:t>
              </a:r>
              <a:endParaRPr lang="en-US" altLang="en-US"/>
            </a:p>
          </p:txBody>
        </p:sp>
        <p:sp>
          <p:nvSpPr>
            <p:cNvPr id="43101" name="Rectangle 80"/>
            <p:cNvSpPr>
              <a:spLocks noChangeArrowheads="1"/>
            </p:cNvSpPr>
            <p:nvPr/>
          </p:nvSpPr>
          <p:spPr bwMode="auto">
            <a:xfrm>
              <a:off x="4003" y="3502"/>
              <a:ext cx="33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125%</a:t>
              </a:r>
              <a:endParaRPr lang="en-US" altLang="en-US"/>
            </a:p>
          </p:txBody>
        </p:sp>
        <p:sp>
          <p:nvSpPr>
            <p:cNvPr id="43102" name="Rectangle 81"/>
            <p:cNvSpPr>
              <a:spLocks noChangeArrowheads="1"/>
            </p:cNvSpPr>
            <p:nvPr/>
          </p:nvSpPr>
          <p:spPr bwMode="auto">
            <a:xfrm>
              <a:off x="4569" y="3502"/>
              <a:ext cx="33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0100" indent="-17145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59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3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00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7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4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130%</a:t>
              </a:r>
              <a:endParaRPr lang="en-US" altLang="en-US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2371725" y="4664075"/>
            <a:ext cx="369888" cy="21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1400" b="1" i="1" kern="0" dirty="0" smtClean="0">
                <a:solidFill>
                  <a:srgbClr val="FF9966"/>
                </a:solidFill>
                <a:latin typeface="Arial" charset="0"/>
              </a:rPr>
              <a:t>Non-Life Insurance Industry Overview</a:t>
            </a:r>
            <a:r>
              <a:rPr lang="en-US" sz="1400" b="1" i="1" kern="0" dirty="0">
                <a:solidFill>
                  <a:srgbClr val="FF9966"/>
                </a:solidFill>
                <a:latin typeface="Arial" charset="0"/>
              </a:rPr>
              <a:t/>
            </a:r>
            <a:br>
              <a:rPr lang="en-US" sz="1400" b="1" i="1" kern="0" dirty="0">
                <a:solidFill>
                  <a:srgbClr val="FF9966"/>
                </a:solidFill>
                <a:latin typeface="Arial" charset="0"/>
              </a:rPr>
            </a:br>
            <a:r>
              <a:rPr lang="en-US" sz="2000" kern="0" dirty="0" smtClean="0">
                <a:solidFill>
                  <a:srgbClr val="5B6770"/>
                </a:solidFill>
                <a:latin typeface="Arial (Body)"/>
              </a:rPr>
              <a:t>Existence of multiple distribution channels: Auto dealers  strong  in motor; Brokers strong in commercial; New trend towards DTC for personal </a:t>
            </a:r>
            <a:r>
              <a:rPr lang="en-US" sz="2000" kern="0" dirty="0" err="1" smtClean="0">
                <a:solidFill>
                  <a:srgbClr val="5B6770"/>
                </a:solidFill>
                <a:latin typeface="Arial (Body)"/>
              </a:rPr>
              <a:t>Iines</a:t>
            </a:r>
            <a:r>
              <a:rPr lang="en-US" sz="2000" kern="0" dirty="0" smtClean="0">
                <a:solidFill>
                  <a:srgbClr val="5B6770"/>
                </a:solidFill>
                <a:latin typeface="Arial (Body)"/>
              </a:rPr>
              <a:t> </a:t>
            </a:r>
            <a:endParaRPr lang="en-US" sz="2000" kern="0" dirty="0">
              <a:solidFill>
                <a:srgbClr val="5B6770"/>
              </a:solidFill>
              <a:latin typeface="Arial (Body)"/>
            </a:endParaRPr>
          </a:p>
        </p:txBody>
      </p:sp>
      <p:sp>
        <p:nvSpPr>
          <p:cNvPr id="98" name="Slide Number Placeholder 6"/>
          <p:cNvSpPr txBox="1">
            <a:spLocks/>
          </p:cNvSpPr>
          <p:nvPr/>
        </p:nvSpPr>
        <p:spPr bwMode="gray">
          <a:xfrm>
            <a:off x="6883401" y="6620668"/>
            <a:ext cx="2057400" cy="20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71450" indent="-17145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45333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Updated 27/01/2016</a:t>
            </a:r>
            <a:endParaRPr lang="en-GB" sz="12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1400" b="1" i="1" kern="0" dirty="0">
                <a:solidFill>
                  <a:srgbClr val="FF9966"/>
                </a:solidFill>
                <a:latin typeface="Arial" charset="0"/>
              </a:rPr>
              <a:t/>
            </a:r>
            <a:br>
              <a:rPr lang="en-US" sz="1400" b="1" i="1" kern="0" dirty="0">
                <a:solidFill>
                  <a:srgbClr val="FF9966"/>
                </a:solidFill>
                <a:latin typeface="Arial" charset="0"/>
              </a:rPr>
            </a:br>
            <a:r>
              <a:rPr lang="en-US" sz="2000" kern="0" dirty="0" smtClean="0">
                <a:solidFill>
                  <a:srgbClr val="5B6770"/>
                </a:solidFill>
                <a:latin typeface="Arial (Body)"/>
              </a:rPr>
              <a:t>Insurance Company Valuations in India</a:t>
            </a:r>
            <a:endParaRPr lang="en-US" sz="2000" kern="0" dirty="0">
              <a:solidFill>
                <a:srgbClr val="5B6770"/>
              </a:solidFill>
              <a:latin typeface="Arial (Body)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81196"/>
              </p:ext>
            </p:extLst>
          </p:nvPr>
        </p:nvGraphicFramePr>
        <p:xfrm>
          <a:off x="175847" y="825916"/>
          <a:ext cx="8820673" cy="5746731"/>
        </p:xfrm>
        <a:graphic>
          <a:graphicData uri="http://schemas.openxmlformats.org/drawingml/2006/table">
            <a:tbl>
              <a:tblPr/>
              <a:tblGrid>
                <a:gridCol w="1735811"/>
                <a:gridCol w="1240502"/>
                <a:gridCol w="651182"/>
                <a:gridCol w="533969"/>
                <a:gridCol w="651182"/>
                <a:gridCol w="651182"/>
                <a:gridCol w="459084"/>
                <a:gridCol w="576297"/>
                <a:gridCol w="654438"/>
                <a:gridCol w="1667026"/>
              </a:tblGrid>
              <a:tr h="396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Stake acquirer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stake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Deal size US $ MN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Valuation US $ MN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Price / Book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Price / Earnings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GWP      US $ MN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Remarks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General 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Mitsui Sumitomo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Chola MS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970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291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Ergo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HDFC Ergo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754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490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Est. 15x Forward earnigs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Faifax Holdings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ICICI Lombard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2,650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1,027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AXA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Bharti AXA General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289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15: USD 18 MN loss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QBE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Raheja QBE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69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Sunadaram Finance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Royal Sundaram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Aug-14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277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Ergo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HDFC General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Nov-07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118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*If constant Dollar @65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Health only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BUPA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Bupa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128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15: USD 9 MN loss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Munich Re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Apollo Munich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Jan-16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104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Life 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Life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Birla Sun Life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1,113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AIA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Tata AIA Life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Deal details not disclosed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Premji (4%) / Temasek (2%)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ICICI Pru Life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5,000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Reported to be 2.4x EV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Nippon Life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Reliance Life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1,515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Reported to be 3x EV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Aviva International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Aviva India Life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368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Life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HDFC Life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2,906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Reported to be 2.1x EV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AXA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Bharti AXA Life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574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15: USD 19 MN loss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Premji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HDFC Life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Dec-14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3,062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Reported to be 2.5x EV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Exide Industries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Vysa Life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Jan-13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169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12: USD 5 MN loss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Mitsui Sumitomo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Life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Apr-12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1,616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Reported to be 3x EV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Nippon Life</a:t>
                      </a:r>
                    </a:p>
                  </a:txBody>
                  <a:tcPr marL="8073" marR="8073" marT="8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Reliance Life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Mar-11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1,812 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11: USD 20 MN loss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 figures from Public disclosures of preceding FY. Valuation figures from Media articles indicating deal sizes. Constant USD @ INR 65.</a:t>
                      </a: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810">
                <a:tc gridSpan="10"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Several other potential stake increase discussions have been reported, but valuation indications have not yet been provided. </a:t>
                      </a:r>
                      <a:endParaRPr lang="en-GB" sz="11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F9F2D-3A17-40FD-92E6-F1BFF7F131F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3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400050" y="723900"/>
            <a:ext cx="8420100" cy="590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50181" name="Text Placeholder 1"/>
          <p:cNvSpPr>
            <a:spLocks/>
          </p:cNvSpPr>
          <p:nvPr/>
        </p:nvSpPr>
        <p:spPr bwMode="auto">
          <a:xfrm>
            <a:off x="457200" y="3094892"/>
            <a:ext cx="8229600" cy="78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dirty="0">
                <a:solidFill>
                  <a:srgbClr val="F50002"/>
                </a:solidFill>
              </a:rPr>
              <a:t>Thank you!!</a:t>
            </a:r>
          </a:p>
        </p:txBody>
      </p:sp>
      <p:sp>
        <p:nvSpPr>
          <p:cNvPr id="50182" name="Text Placeholder 10"/>
          <p:cNvSpPr txBox="1">
            <a:spLocks/>
          </p:cNvSpPr>
          <p:nvPr/>
        </p:nvSpPr>
        <p:spPr bwMode="auto">
          <a:xfrm>
            <a:off x="3516313" y="6473825"/>
            <a:ext cx="21510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FontTx/>
              <a:buNone/>
            </a:pPr>
            <a:endParaRPr lang="en-US" altLang="en-US" sz="1100">
              <a:solidFill>
                <a:srgbClr val="5B677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Placeholder 1"/>
          <p:cNvSpPr>
            <a:spLocks/>
          </p:cNvSpPr>
          <p:nvPr/>
        </p:nvSpPr>
        <p:spPr bwMode="auto">
          <a:xfrm>
            <a:off x="457200" y="2525151"/>
            <a:ext cx="8229600" cy="99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dirty="0" smtClean="0">
                <a:solidFill>
                  <a:srgbClr val="F50002"/>
                </a:solidFill>
              </a:rPr>
              <a:t>Country </a:t>
            </a:r>
            <a:r>
              <a:rPr lang="en-GB" altLang="en-US" sz="2400" dirty="0">
                <a:solidFill>
                  <a:srgbClr val="F50002"/>
                </a:solidFill>
              </a:rPr>
              <a:t>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46EC0-EEBE-4936-B2AE-34DB2412AAB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752920" y="6607067"/>
            <a:ext cx="2057400" cy="214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2E4589AB-CC46-43CA-BD66-9066F33D20D2}" type="slidenum">
              <a:rPr lang="en-US" altLang="en-US">
                <a:solidFill>
                  <a:srgbClr val="5B6770"/>
                </a:solidFill>
              </a:rPr>
              <a:pPr>
                <a:buFontTx/>
                <a:buNone/>
              </a:pPr>
              <a:t>4</a:t>
            </a:fld>
            <a:endParaRPr lang="en-US" altLang="en-US">
              <a:solidFill>
                <a:srgbClr val="5B6770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353175" y="1323975"/>
            <a:ext cx="2298700" cy="304800"/>
          </a:xfrm>
          <a:prstGeom prst="rect">
            <a:avLst/>
          </a:prstGeom>
          <a:solidFill>
            <a:srgbClr val="00338D">
              <a:alpha val="89803"/>
            </a:srgb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rIns="0" anchor="ctr" anchorCtr="1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>
                <a:solidFill>
                  <a:srgbClr val="FFFFFF"/>
                </a:solidFill>
                <a:cs typeface="Arial" panose="020B0604020202020204" pitchFamily="34" charset="0"/>
              </a:rPr>
              <a:t>Macro Economic Indicators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716963" y="1323975"/>
            <a:ext cx="215900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351588" y="1697038"/>
            <a:ext cx="2640012" cy="179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 eaLnBrk="1" hangingPunct="1">
              <a:spcBef>
                <a:spcPct val="25000"/>
              </a:spcBef>
              <a:buClr>
                <a:schemeClr val="accent4"/>
              </a:buClr>
              <a:buSzPct val="125000"/>
              <a:buFontTx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Nominal GDP - </a:t>
            </a:r>
            <a:r>
              <a:rPr lang="pl-PL" sz="13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USD </a:t>
            </a:r>
            <a:r>
              <a:rPr lang="en-US" sz="1300" dirty="0" smtClean="0">
                <a:latin typeface="Arial" charset="0"/>
                <a:cs typeface="Arial" pitchFamily="34" charset="0"/>
              </a:rPr>
              <a:t>2,180</a:t>
            </a:r>
            <a:r>
              <a:rPr lang="pl-PL" sz="13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 </a:t>
            </a:r>
            <a:r>
              <a:rPr lang="pl-PL" sz="13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Bn </a:t>
            </a:r>
            <a:r>
              <a:rPr lang="pl-PL" sz="1300" dirty="0" smtClean="0">
                <a:latin typeface="Arial" charset="0"/>
                <a:cs typeface="Arial" pitchFamily="34" charset="0"/>
              </a:rPr>
              <a:t>(</a:t>
            </a:r>
            <a:r>
              <a:rPr lang="en-US" sz="1300" dirty="0" smtClean="0">
                <a:latin typeface="Arial" charset="0"/>
                <a:cs typeface="Arial" pitchFamily="34" charset="0"/>
              </a:rPr>
              <a:t>December 2015</a:t>
            </a:r>
            <a:r>
              <a:rPr lang="pl-PL" sz="1300" dirty="0" smtClean="0">
                <a:latin typeface="Arial" charset="0"/>
                <a:cs typeface="Arial" pitchFamily="34" charset="0"/>
              </a:rPr>
              <a:t>)</a:t>
            </a:r>
            <a:endParaRPr lang="en-US" sz="1300" dirty="0">
              <a:latin typeface="Arial" charset="0"/>
              <a:cs typeface="Arial" pitchFamily="34" charset="0"/>
            </a:endParaRPr>
          </a:p>
          <a:p>
            <a:pPr marL="166688" indent="-166688" eaLnBrk="1" hangingPunct="1">
              <a:spcBef>
                <a:spcPct val="25000"/>
              </a:spcBef>
              <a:buClr>
                <a:schemeClr val="accent4"/>
              </a:buClr>
              <a:buSzPct val="125000"/>
              <a:buFontTx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Global Investment destination: Attracted USD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44.9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Bn as FDI in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FY15</a:t>
            </a:r>
            <a:endParaRPr lang="en-US" sz="13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  <a:p>
            <a:pPr marL="166688" indent="-166688" eaLnBrk="1" hangingPunct="1">
              <a:spcBef>
                <a:spcPct val="25000"/>
              </a:spcBef>
              <a:buClr>
                <a:schemeClr val="accent4"/>
              </a:buClr>
              <a:buSzPct val="125000"/>
              <a:buFontTx/>
              <a:buChar char="•"/>
              <a:defRPr/>
            </a:pPr>
            <a:r>
              <a:rPr lang="en-US" sz="1300" dirty="0">
                <a:latin typeface="Arial" charset="0"/>
                <a:cs typeface="Arial" pitchFamily="34" charset="0"/>
              </a:rPr>
              <a:t>Sectoral share in GDP (</a:t>
            </a:r>
            <a:r>
              <a:rPr lang="en-US" sz="1300" dirty="0" smtClean="0">
                <a:latin typeface="Arial" charset="0"/>
                <a:cs typeface="Arial" pitchFamily="34" charset="0"/>
              </a:rPr>
              <a:t>FY15) </a:t>
            </a:r>
            <a:r>
              <a:rPr lang="en-US" sz="1300" dirty="0">
                <a:latin typeface="Arial" charset="0"/>
                <a:cs typeface="Arial" pitchFamily="34" charset="0"/>
              </a:rPr>
              <a:t>Agriculture –</a:t>
            </a:r>
            <a:r>
              <a:rPr lang="en-US" sz="1300" dirty="0" smtClean="0">
                <a:latin typeface="Arial" charset="0"/>
                <a:cs typeface="Arial" pitchFamily="34" charset="0"/>
              </a:rPr>
              <a:t>18%, </a:t>
            </a:r>
            <a:r>
              <a:rPr lang="en-US" sz="1300" dirty="0">
                <a:latin typeface="Arial" charset="0"/>
                <a:cs typeface="Arial" pitchFamily="34" charset="0"/>
              </a:rPr>
              <a:t>Industry – </a:t>
            </a:r>
            <a:r>
              <a:rPr lang="en-US" sz="1300" dirty="0" smtClean="0">
                <a:latin typeface="Arial" charset="0"/>
                <a:cs typeface="Arial" pitchFamily="34" charset="0"/>
              </a:rPr>
              <a:t>24%, </a:t>
            </a:r>
            <a:r>
              <a:rPr lang="en-US" sz="1300" dirty="0">
                <a:latin typeface="Arial" charset="0"/>
                <a:cs typeface="Arial" pitchFamily="34" charset="0"/>
              </a:rPr>
              <a:t>Services – </a:t>
            </a:r>
            <a:r>
              <a:rPr lang="en-US" sz="1300" dirty="0" smtClean="0">
                <a:latin typeface="Arial" charset="0"/>
                <a:cs typeface="Arial" pitchFamily="34" charset="0"/>
              </a:rPr>
              <a:t>58%</a:t>
            </a:r>
            <a:endParaRPr lang="en-US" sz="1300" dirty="0">
              <a:latin typeface="Arial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11138" y="1323975"/>
            <a:ext cx="2298700" cy="304800"/>
          </a:xfrm>
          <a:prstGeom prst="rect">
            <a:avLst/>
          </a:prstGeom>
          <a:solidFill>
            <a:srgbClr val="00338D">
              <a:alpha val="89803"/>
            </a:srgb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>
                <a:solidFill>
                  <a:srgbClr val="FFFFFF"/>
                </a:solidFill>
                <a:cs typeface="Arial" panose="020B0604020202020204" pitchFamily="34" charset="0"/>
              </a:rPr>
              <a:t>General Profile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576513" y="1323975"/>
            <a:ext cx="214312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96850" y="1697038"/>
            <a:ext cx="2311400" cy="1592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 eaLnBrk="1" hangingPunct="1">
              <a:spcBef>
                <a:spcPct val="25000"/>
              </a:spcBef>
              <a:buClr>
                <a:schemeClr val="accent4"/>
              </a:buClr>
              <a:buSzPct val="125000"/>
              <a:buFontTx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World’s 7th largest country by  area - 3,166,000 square kilometers</a:t>
            </a:r>
          </a:p>
          <a:p>
            <a:pPr marL="166688" indent="-166688" eaLnBrk="1" hangingPunct="1">
              <a:spcBef>
                <a:spcPct val="25000"/>
              </a:spcBef>
              <a:buClr>
                <a:schemeClr val="accent4"/>
              </a:buClr>
              <a:buSzPct val="125000"/>
              <a:buFontTx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World’s 2nd largest population- 1,252 Mn (2013 est)</a:t>
            </a:r>
          </a:p>
          <a:p>
            <a:pPr marL="166688" indent="-166688" eaLnBrk="1" hangingPunct="1">
              <a:spcBef>
                <a:spcPct val="25000"/>
              </a:spcBef>
              <a:buClr>
                <a:srgbClr val="415299"/>
              </a:buClr>
              <a:buSzPct val="125000"/>
              <a:buFontTx/>
              <a:buChar char="•"/>
              <a:defRPr/>
            </a:pPr>
            <a:endParaRPr lang="en-US" sz="13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324600" y="3962400"/>
            <a:ext cx="2316163" cy="301625"/>
          </a:xfrm>
          <a:prstGeom prst="rect">
            <a:avLst/>
          </a:prstGeom>
          <a:solidFill>
            <a:srgbClr val="00338D">
              <a:alpha val="89803"/>
            </a:srgb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>
                <a:solidFill>
                  <a:srgbClr val="FFFFFF"/>
                </a:solidFill>
                <a:cs typeface="Arial" panose="020B0604020202020204" pitchFamily="34" charset="0"/>
              </a:rPr>
              <a:t>Political System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8710613" y="3965575"/>
            <a:ext cx="204787" cy="3016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388100" y="4313238"/>
            <a:ext cx="2679700" cy="139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 eaLnBrk="1" hangingPunct="1">
              <a:spcBef>
                <a:spcPct val="25000"/>
              </a:spcBef>
              <a:buClr>
                <a:schemeClr val="accent4"/>
              </a:buClr>
              <a:buSzPct val="125000"/>
              <a:buFontTx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Largest democracy in the world </a:t>
            </a:r>
          </a:p>
          <a:p>
            <a:pPr marL="166688" indent="-166688" eaLnBrk="1" hangingPunct="1">
              <a:spcBef>
                <a:spcPct val="25000"/>
              </a:spcBef>
              <a:buClr>
                <a:schemeClr val="accent4"/>
              </a:buClr>
              <a:buSzPct val="125000"/>
              <a:buFontTx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Stable single party majority</a:t>
            </a:r>
          </a:p>
          <a:p>
            <a:pPr marL="166688" indent="-166688" eaLnBrk="1" hangingPunct="1">
              <a:spcBef>
                <a:spcPct val="25000"/>
              </a:spcBef>
              <a:buClr>
                <a:schemeClr val="accent4"/>
              </a:buClr>
              <a:buSzPct val="125000"/>
              <a:buFontTx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Economic reforms and liberalization have become politically neutral and usually irreversible</a:t>
            </a:r>
          </a:p>
        </p:txBody>
      </p:sp>
      <p:sp>
        <p:nvSpPr>
          <p:cNvPr id="25612" name="Text Box 77"/>
          <p:cNvSpPr txBox="1">
            <a:spLocks noChangeArrowheads="1"/>
          </p:cNvSpPr>
          <p:nvPr/>
        </p:nvSpPr>
        <p:spPr bwMode="auto">
          <a:xfrm>
            <a:off x="4883150" y="4259263"/>
            <a:ext cx="1055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AA5CB"/>
                </a:solidFill>
                <a:cs typeface="Arial" panose="020B0604020202020204" pitchFamily="34" charset="0"/>
              </a:rPr>
              <a:t>Major Cities</a:t>
            </a:r>
          </a:p>
        </p:txBody>
      </p:sp>
      <p:grpSp>
        <p:nvGrpSpPr>
          <p:cNvPr id="25613" name="Group 1142"/>
          <p:cNvGrpSpPr>
            <a:grpSpLocks/>
          </p:cNvGrpSpPr>
          <p:nvPr/>
        </p:nvGrpSpPr>
        <p:grpSpPr bwMode="auto">
          <a:xfrm rot="-60000">
            <a:off x="2813050" y="1195388"/>
            <a:ext cx="3625850" cy="4335462"/>
            <a:chOff x="1684" y="950"/>
            <a:chExt cx="2284" cy="2731"/>
          </a:xfrm>
        </p:grpSpPr>
        <p:sp>
          <p:nvSpPr>
            <p:cNvPr id="25623" name="Freeform 22"/>
            <p:cNvSpPr>
              <a:spLocks/>
            </p:cNvSpPr>
            <p:nvPr/>
          </p:nvSpPr>
          <p:spPr bwMode="auto">
            <a:xfrm>
              <a:off x="1986" y="2908"/>
              <a:ext cx="2" cy="2"/>
            </a:xfrm>
            <a:custGeom>
              <a:avLst/>
              <a:gdLst>
                <a:gd name="T0" fmla="*/ 0 w 14"/>
                <a:gd name="T1" fmla="*/ 0 h 10"/>
                <a:gd name="T2" fmla="*/ 0 w 14"/>
                <a:gd name="T3" fmla="*/ 0 h 10"/>
                <a:gd name="T4" fmla="*/ 0 w 14"/>
                <a:gd name="T5" fmla="*/ 0 h 10"/>
                <a:gd name="T6" fmla="*/ 0 w 1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0"/>
                <a:gd name="T14" fmla="*/ 14 w 1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0">
                  <a:moveTo>
                    <a:pt x="0" y="10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24" name="Picture 25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" y="1472"/>
              <a:ext cx="236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" y="1579"/>
              <a:ext cx="63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6" name="Picture 29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950"/>
              <a:ext cx="566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7" name="Picture 34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" y="1685"/>
              <a:ext cx="3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8" name="Picture 35"/>
            <p:cNvPicPr>
              <a:picLocks noChangeAspect="1" noChangeArrowheads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1560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9" name="Picture 36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1856"/>
              <a:ext cx="36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0" name="Picture 37"/>
            <p:cNvPicPr>
              <a:picLocks noChangeAspect="1" noChangeArrowheads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" y="1889"/>
              <a:ext cx="731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1" name="Picture 40"/>
            <p:cNvPicPr>
              <a:picLocks noChangeAspect="1" noChangeArrowheads="1"/>
            </p:cNvPicPr>
            <p:nvPr/>
          </p:nvPicPr>
          <p:blipFill>
            <a:blip r:embed="rId1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" y="2165"/>
              <a:ext cx="355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2" name="Picture 41"/>
            <p:cNvPicPr>
              <a:picLocks noChangeAspect="1" noChangeArrowheads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2320"/>
              <a:ext cx="51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3" name="Picture 42"/>
            <p:cNvPicPr>
              <a:picLocks noChangeAspect="1" noChangeArrowheads="1"/>
            </p:cNvPicPr>
            <p:nvPr/>
          </p:nvPicPr>
          <p:blipFill>
            <a:blip r:embed="rId1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2063"/>
              <a:ext cx="359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4" name="Picture 44"/>
            <p:cNvPicPr>
              <a:picLocks noChangeAspect="1" noChangeArrowheads="1"/>
            </p:cNvPicPr>
            <p:nvPr/>
          </p:nvPicPr>
          <p:blipFill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" y="1808"/>
              <a:ext cx="6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5" name="Picture 45"/>
            <p:cNvPicPr>
              <a:picLocks noChangeAspect="1" noChangeArrowheads="1"/>
            </p:cNvPicPr>
            <p:nvPr/>
          </p:nvPicPr>
          <p:blipFill>
            <a:blip r:embed="rId1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1779"/>
              <a:ext cx="52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6" name="Freeform 71"/>
            <p:cNvSpPr>
              <a:spLocks/>
            </p:cNvSpPr>
            <p:nvPr/>
          </p:nvSpPr>
          <p:spPr bwMode="auto">
            <a:xfrm>
              <a:off x="3479" y="2127"/>
              <a:ext cx="91" cy="156"/>
            </a:xfrm>
            <a:custGeom>
              <a:avLst/>
              <a:gdLst>
                <a:gd name="T0" fmla="*/ 0 w 188"/>
                <a:gd name="T1" fmla="*/ 0 h 305"/>
                <a:gd name="T2" fmla="*/ 0 w 188"/>
                <a:gd name="T3" fmla="*/ 1 h 305"/>
                <a:gd name="T4" fmla="*/ 0 w 188"/>
                <a:gd name="T5" fmla="*/ 1 h 305"/>
                <a:gd name="T6" fmla="*/ 0 w 188"/>
                <a:gd name="T7" fmla="*/ 1 h 305"/>
                <a:gd name="T8" fmla="*/ 0 w 188"/>
                <a:gd name="T9" fmla="*/ 1 h 305"/>
                <a:gd name="T10" fmla="*/ 0 w 188"/>
                <a:gd name="T11" fmla="*/ 1 h 305"/>
                <a:gd name="T12" fmla="*/ 0 w 188"/>
                <a:gd name="T13" fmla="*/ 1 h 305"/>
                <a:gd name="T14" fmla="*/ 0 w 188"/>
                <a:gd name="T15" fmla="*/ 1 h 305"/>
                <a:gd name="T16" fmla="*/ 0 w 188"/>
                <a:gd name="T17" fmla="*/ 1 h 305"/>
                <a:gd name="T18" fmla="*/ 0 w 188"/>
                <a:gd name="T19" fmla="*/ 0 h 3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8"/>
                <a:gd name="T31" fmla="*/ 0 h 305"/>
                <a:gd name="T32" fmla="*/ 188 w 188"/>
                <a:gd name="T33" fmla="*/ 305 h 3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8" h="305">
                  <a:moveTo>
                    <a:pt x="176" y="0"/>
                  </a:moveTo>
                  <a:cubicBezTo>
                    <a:pt x="149" y="41"/>
                    <a:pt x="128" y="54"/>
                    <a:pt x="82" y="70"/>
                  </a:cubicBezTo>
                  <a:cubicBezTo>
                    <a:pt x="65" y="95"/>
                    <a:pt x="38" y="114"/>
                    <a:pt x="23" y="141"/>
                  </a:cubicBezTo>
                  <a:cubicBezTo>
                    <a:pt x="11" y="163"/>
                    <a:pt x="0" y="211"/>
                    <a:pt x="0" y="211"/>
                  </a:cubicBezTo>
                  <a:cubicBezTo>
                    <a:pt x="14" y="287"/>
                    <a:pt x="12" y="281"/>
                    <a:pt x="82" y="305"/>
                  </a:cubicBezTo>
                  <a:cubicBezTo>
                    <a:pt x="132" y="288"/>
                    <a:pt x="147" y="288"/>
                    <a:pt x="164" y="235"/>
                  </a:cubicBezTo>
                  <a:cubicBezTo>
                    <a:pt x="157" y="211"/>
                    <a:pt x="137" y="189"/>
                    <a:pt x="141" y="164"/>
                  </a:cubicBezTo>
                  <a:cubicBezTo>
                    <a:pt x="143" y="150"/>
                    <a:pt x="158" y="142"/>
                    <a:pt x="164" y="129"/>
                  </a:cubicBezTo>
                  <a:cubicBezTo>
                    <a:pt x="174" y="106"/>
                    <a:pt x="188" y="58"/>
                    <a:pt x="188" y="58"/>
                  </a:cubicBezTo>
                  <a:cubicBezTo>
                    <a:pt x="136" y="42"/>
                    <a:pt x="148" y="58"/>
                    <a:pt x="176" y="0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37" name="Group 79"/>
            <p:cNvGrpSpPr>
              <a:grpSpLocks noChangeAspect="1"/>
            </p:cNvGrpSpPr>
            <p:nvPr/>
          </p:nvGrpSpPr>
          <p:grpSpPr bwMode="auto">
            <a:xfrm>
              <a:off x="2223" y="2554"/>
              <a:ext cx="719" cy="680"/>
              <a:chOff x="2223" y="2554"/>
              <a:chExt cx="719" cy="680"/>
            </a:xfrm>
          </p:grpSpPr>
          <p:sp>
            <p:nvSpPr>
              <p:cNvPr id="26565" name="AutoShape 78"/>
              <p:cNvSpPr>
                <a:spLocks noChangeAspect="1" noChangeArrowheads="1" noTextEdit="1"/>
              </p:cNvSpPr>
              <p:nvPr/>
            </p:nvSpPr>
            <p:spPr bwMode="auto">
              <a:xfrm>
                <a:off x="2223" y="2554"/>
                <a:ext cx="719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6" name="Freeform 80"/>
              <p:cNvSpPr>
                <a:spLocks/>
              </p:cNvSpPr>
              <p:nvPr/>
            </p:nvSpPr>
            <p:spPr bwMode="auto">
              <a:xfrm>
                <a:off x="2226" y="2557"/>
                <a:ext cx="710" cy="674"/>
              </a:xfrm>
              <a:custGeom>
                <a:avLst/>
                <a:gdLst>
                  <a:gd name="T0" fmla="*/ 0 w 2130"/>
                  <a:gd name="T1" fmla="*/ 1 h 1348"/>
                  <a:gd name="T2" fmla="*/ 0 w 2130"/>
                  <a:gd name="T3" fmla="*/ 1 h 1348"/>
                  <a:gd name="T4" fmla="*/ 0 w 2130"/>
                  <a:gd name="T5" fmla="*/ 1 h 1348"/>
                  <a:gd name="T6" fmla="*/ 0 w 2130"/>
                  <a:gd name="T7" fmla="*/ 1 h 1348"/>
                  <a:gd name="T8" fmla="*/ 0 w 2130"/>
                  <a:gd name="T9" fmla="*/ 1 h 1348"/>
                  <a:gd name="T10" fmla="*/ 0 w 2130"/>
                  <a:gd name="T11" fmla="*/ 1 h 1348"/>
                  <a:gd name="T12" fmla="*/ 0 w 2130"/>
                  <a:gd name="T13" fmla="*/ 1 h 1348"/>
                  <a:gd name="T14" fmla="*/ 0 w 2130"/>
                  <a:gd name="T15" fmla="*/ 1 h 1348"/>
                  <a:gd name="T16" fmla="*/ 0 w 2130"/>
                  <a:gd name="T17" fmla="*/ 1 h 1348"/>
                  <a:gd name="T18" fmla="*/ 0 w 2130"/>
                  <a:gd name="T19" fmla="*/ 1 h 1348"/>
                  <a:gd name="T20" fmla="*/ 0 w 2130"/>
                  <a:gd name="T21" fmla="*/ 1 h 1348"/>
                  <a:gd name="T22" fmla="*/ 0 w 2130"/>
                  <a:gd name="T23" fmla="*/ 1 h 1348"/>
                  <a:gd name="T24" fmla="*/ 0 w 2130"/>
                  <a:gd name="T25" fmla="*/ 1 h 1348"/>
                  <a:gd name="T26" fmla="*/ 0 w 2130"/>
                  <a:gd name="T27" fmla="*/ 1 h 1348"/>
                  <a:gd name="T28" fmla="*/ 0 w 2130"/>
                  <a:gd name="T29" fmla="*/ 1 h 1348"/>
                  <a:gd name="T30" fmla="*/ 0 w 2130"/>
                  <a:gd name="T31" fmla="*/ 1 h 1348"/>
                  <a:gd name="T32" fmla="*/ 0 w 2130"/>
                  <a:gd name="T33" fmla="*/ 1 h 1348"/>
                  <a:gd name="T34" fmla="*/ 0 w 2130"/>
                  <a:gd name="T35" fmla="*/ 1 h 1348"/>
                  <a:gd name="T36" fmla="*/ 0 w 2130"/>
                  <a:gd name="T37" fmla="*/ 1 h 1348"/>
                  <a:gd name="T38" fmla="*/ 0 w 2130"/>
                  <a:gd name="T39" fmla="*/ 1 h 1348"/>
                  <a:gd name="T40" fmla="*/ 0 w 2130"/>
                  <a:gd name="T41" fmla="*/ 1 h 1348"/>
                  <a:gd name="T42" fmla="*/ 0 w 2130"/>
                  <a:gd name="T43" fmla="*/ 1 h 1348"/>
                  <a:gd name="T44" fmla="*/ 0 w 2130"/>
                  <a:gd name="T45" fmla="*/ 1 h 1348"/>
                  <a:gd name="T46" fmla="*/ 0 w 2130"/>
                  <a:gd name="T47" fmla="*/ 1 h 1348"/>
                  <a:gd name="T48" fmla="*/ 0 w 2130"/>
                  <a:gd name="T49" fmla="*/ 1 h 1348"/>
                  <a:gd name="T50" fmla="*/ 0 w 2130"/>
                  <a:gd name="T51" fmla="*/ 1 h 1348"/>
                  <a:gd name="T52" fmla="*/ 0 w 2130"/>
                  <a:gd name="T53" fmla="*/ 1 h 1348"/>
                  <a:gd name="T54" fmla="*/ 0 w 2130"/>
                  <a:gd name="T55" fmla="*/ 1 h 1348"/>
                  <a:gd name="T56" fmla="*/ 0 w 2130"/>
                  <a:gd name="T57" fmla="*/ 1 h 1348"/>
                  <a:gd name="T58" fmla="*/ 0 w 2130"/>
                  <a:gd name="T59" fmla="*/ 1 h 1348"/>
                  <a:gd name="T60" fmla="*/ 0 w 2130"/>
                  <a:gd name="T61" fmla="*/ 1 h 1348"/>
                  <a:gd name="T62" fmla="*/ 0 w 2130"/>
                  <a:gd name="T63" fmla="*/ 1 h 1348"/>
                  <a:gd name="T64" fmla="*/ 0 w 2130"/>
                  <a:gd name="T65" fmla="*/ 1 h 1348"/>
                  <a:gd name="T66" fmla="*/ 0 w 2130"/>
                  <a:gd name="T67" fmla="*/ 1 h 1348"/>
                  <a:gd name="T68" fmla="*/ 0 w 2130"/>
                  <a:gd name="T69" fmla="*/ 1 h 1348"/>
                  <a:gd name="T70" fmla="*/ 0 w 2130"/>
                  <a:gd name="T71" fmla="*/ 1 h 1348"/>
                  <a:gd name="T72" fmla="*/ 0 w 2130"/>
                  <a:gd name="T73" fmla="*/ 1 h 1348"/>
                  <a:gd name="T74" fmla="*/ 0 w 2130"/>
                  <a:gd name="T75" fmla="*/ 1 h 1348"/>
                  <a:gd name="T76" fmla="*/ 0 w 2130"/>
                  <a:gd name="T77" fmla="*/ 1 h 1348"/>
                  <a:gd name="T78" fmla="*/ 0 w 2130"/>
                  <a:gd name="T79" fmla="*/ 1 h 1348"/>
                  <a:gd name="T80" fmla="*/ 0 w 2130"/>
                  <a:gd name="T81" fmla="*/ 1 h 1348"/>
                  <a:gd name="T82" fmla="*/ 0 w 2130"/>
                  <a:gd name="T83" fmla="*/ 1 h 1348"/>
                  <a:gd name="T84" fmla="*/ 0 w 2130"/>
                  <a:gd name="T85" fmla="*/ 1 h 1348"/>
                  <a:gd name="T86" fmla="*/ 0 w 2130"/>
                  <a:gd name="T87" fmla="*/ 1 h 1348"/>
                  <a:gd name="T88" fmla="*/ 0 w 2130"/>
                  <a:gd name="T89" fmla="*/ 1 h 1348"/>
                  <a:gd name="T90" fmla="*/ 0 w 2130"/>
                  <a:gd name="T91" fmla="*/ 1 h 1348"/>
                  <a:gd name="T92" fmla="*/ 0 w 2130"/>
                  <a:gd name="T93" fmla="*/ 1 h 1348"/>
                  <a:gd name="T94" fmla="*/ 0 w 2130"/>
                  <a:gd name="T95" fmla="*/ 1 h 1348"/>
                  <a:gd name="T96" fmla="*/ 0 w 2130"/>
                  <a:gd name="T97" fmla="*/ 1 h 1348"/>
                  <a:gd name="T98" fmla="*/ 0 w 2130"/>
                  <a:gd name="T99" fmla="*/ 1 h 1348"/>
                  <a:gd name="T100" fmla="*/ 0 w 2130"/>
                  <a:gd name="T101" fmla="*/ 1 h 1348"/>
                  <a:gd name="T102" fmla="*/ 0 w 2130"/>
                  <a:gd name="T103" fmla="*/ 1 h 1348"/>
                  <a:gd name="T104" fmla="*/ 0 w 2130"/>
                  <a:gd name="T105" fmla="*/ 1 h 1348"/>
                  <a:gd name="T106" fmla="*/ 0 w 2130"/>
                  <a:gd name="T107" fmla="*/ 1 h 1348"/>
                  <a:gd name="T108" fmla="*/ 0 w 2130"/>
                  <a:gd name="T109" fmla="*/ 1 h 1348"/>
                  <a:gd name="T110" fmla="*/ 0 w 2130"/>
                  <a:gd name="T111" fmla="*/ 1 h 1348"/>
                  <a:gd name="T112" fmla="*/ 0 w 2130"/>
                  <a:gd name="T113" fmla="*/ 1 h 1348"/>
                  <a:gd name="T114" fmla="*/ 0 w 2130"/>
                  <a:gd name="T115" fmla="*/ 1 h 1348"/>
                  <a:gd name="T116" fmla="*/ 0 w 2130"/>
                  <a:gd name="T117" fmla="*/ 1 h 1348"/>
                  <a:gd name="T118" fmla="*/ 0 w 2130"/>
                  <a:gd name="T119" fmla="*/ 1 h 13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30"/>
                  <a:gd name="T181" fmla="*/ 0 h 1348"/>
                  <a:gd name="T182" fmla="*/ 2130 w 2130"/>
                  <a:gd name="T183" fmla="*/ 1348 h 13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30" h="1348">
                    <a:moveTo>
                      <a:pt x="950" y="1230"/>
                    </a:moveTo>
                    <a:lnTo>
                      <a:pt x="953" y="1203"/>
                    </a:lnTo>
                    <a:lnTo>
                      <a:pt x="953" y="1190"/>
                    </a:lnTo>
                    <a:lnTo>
                      <a:pt x="955" y="1176"/>
                    </a:lnTo>
                    <a:lnTo>
                      <a:pt x="953" y="1166"/>
                    </a:lnTo>
                    <a:lnTo>
                      <a:pt x="953" y="1157"/>
                    </a:lnTo>
                    <a:lnTo>
                      <a:pt x="950" y="1142"/>
                    </a:lnTo>
                    <a:lnTo>
                      <a:pt x="947" y="1126"/>
                    </a:lnTo>
                    <a:lnTo>
                      <a:pt x="946" y="1118"/>
                    </a:lnTo>
                    <a:lnTo>
                      <a:pt x="946" y="1109"/>
                    </a:lnTo>
                    <a:lnTo>
                      <a:pt x="946" y="1064"/>
                    </a:lnTo>
                    <a:lnTo>
                      <a:pt x="946" y="1049"/>
                    </a:lnTo>
                    <a:lnTo>
                      <a:pt x="944" y="1036"/>
                    </a:lnTo>
                    <a:lnTo>
                      <a:pt x="940" y="1012"/>
                    </a:lnTo>
                    <a:lnTo>
                      <a:pt x="935" y="987"/>
                    </a:lnTo>
                    <a:lnTo>
                      <a:pt x="934" y="974"/>
                    </a:lnTo>
                    <a:lnTo>
                      <a:pt x="934" y="959"/>
                    </a:lnTo>
                    <a:lnTo>
                      <a:pt x="934" y="938"/>
                    </a:lnTo>
                    <a:lnTo>
                      <a:pt x="935" y="918"/>
                    </a:lnTo>
                    <a:lnTo>
                      <a:pt x="938" y="900"/>
                    </a:lnTo>
                    <a:lnTo>
                      <a:pt x="941" y="891"/>
                    </a:lnTo>
                    <a:lnTo>
                      <a:pt x="944" y="882"/>
                    </a:lnTo>
                    <a:lnTo>
                      <a:pt x="947" y="874"/>
                    </a:lnTo>
                    <a:lnTo>
                      <a:pt x="952" y="866"/>
                    </a:lnTo>
                    <a:lnTo>
                      <a:pt x="956" y="857"/>
                    </a:lnTo>
                    <a:lnTo>
                      <a:pt x="962" y="849"/>
                    </a:lnTo>
                    <a:lnTo>
                      <a:pt x="969" y="841"/>
                    </a:lnTo>
                    <a:lnTo>
                      <a:pt x="977" y="833"/>
                    </a:lnTo>
                    <a:lnTo>
                      <a:pt x="986" y="824"/>
                    </a:lnTo>
                    <a:lnTo>
                      <a:pt x="994" y="817"/>
                    </a:lnTo>
                    <a:lnTo>
                      <a:pt x="1003" y="811"/>
                    </a:lnTo>
                    <a:lnTo>
                      <a:pt x="1012" y="806"/>
                    </a:lnTo>
                    <a:lnTo>
                      <a:pt x="1022" y="802"/>
                    </a:lnTo>
                    <a:lnTo>
                      <a:pt x="1031" y="798"/>
                    </a:lnTo>
                    <a:lnTo>
                      <a:pt x="1042" y="796"/>
                    </a:lnTo>
                    <a:lnTo>
                      <a:pt x="1052" y="794"/>
                    </a:lnTo>
                    <a:lnTo>
                      <a:pt x="1062" y="791"/>
                    </a:lnTo>
                    <a:lnTo>
                      <a:pt x="1074" y="790"/>
                    </a:lnTo>
                    <a:lnTo>
                      <a:pt x="1096" y="787"/>
                    </a:lnTo>
                    <a:lnTo>
                      <a:pt x="1118" y="784"/>
                    </a:lnTo>
                    <a:lnTo>
                      <a:pt x="1128" y="782"/>
                    </a:lnTo>
                    <a:lnTo>
                      <a:pt x="1140" y="779"/>
                    </a:lnTo>
                    <a:lnTo>
                      <a:pt x="1152" y="776"/>
                    </a:lnTo>
                    <a:lnTo>
                      <a:pt x="1162" y="772"/>
                    </a:lnTo>
                    <a:lnTo>
                      <a:pt x="1176" y="765"/>
                    </a:lnTo>
                    <a:lnTo>
                      <a:pt x="1181" y="762"/>
                    </a:lnTo>
                    <a:lnTo>
                      <a:pt x="1186" y="757"/>
                    </a:lnTo>
                    <a:lnTo>
                      <a:pt x="1207" y="742"/>
                    </a:lnTo>
                    <a:lnTo>
                      <a:pt x="1215" y="735"/>
                    </a:lnTo>
                    <a:lnTo>
                      <a:pt x="1221" y="731"/>
                    </a:lnTo>
                    <a:lnTo>
                      <a:pt x="1227" y="729"/>
                    </a:lnTo>
                    <a:lnTo>
                      <a:pt x="1233" y="727"/>
                    </a:lnTo>
                    <a:lnTo>
                      <a:pt x="1239" y="724"/>
                    </a:lnTo>
                    <a:lnTo>
                      <a:pt x="1246" y="723"/>
                    </a:lnTo>
                    <a:lnTo>
                      <a:pt x="1255" y="723"/>
                    </a:lnTo>
                    <a:lnTo>
                      <a:pt x="1263" y="723"/>
                    </a:lnTo>
                    <a:lnTo>
                      <a:pt x="1270" y="723"/>
                    </a:lnTo>
                    <a:lnTo>
                      <a:pt x="1283" y="726"/>
                    </a:lnTo>
                    <a:lnTo>
                      <a:pt x="1298" y="728"/>
                    </a:lnTo>
                    <a:lnTo>
                      <a:pt x="1305" y="729"/>
                    </a:lnTo>
                    <a:lnTo>
                      <a:pt x="1313" y="729"/>
                    </a:lnTo>
                    <a:lnTo>
                      <a:pt x="1330" y="729"/>
                    </a:lnTo>
                    <a:lnTo>
                      <a:pt x="1346" y="727"/>
                    </a:lnTo>
                    <a:lnTo>
                      <a:pt x="1361" y="724"/>
                    </a:lnTo>
                    <a:lnTo>
                      <a:pt x="1376" y="722"/>
                    </a:lnTo>
                    <a:lnTo>
                      <a:pt x="1391" y="718"/>
                    </a:lnTo>
                    <a:lnTo>
                      <a:pt x="1404" y="714"/>
                    </a:lnTo>
                    <a:lnTo>
                      <a:pt x="1417" y="709"/>
                    </a:lnTo>
                    <a:lnTo>
                      <a:pt x="1429" y="704"/>
                    </a:lnTo>
                    <a:lnTo>
                      <a:pt x="1441" y="698"/>
                    </a:lnTo>
                    <a:lnTo>
                      <a:pt x="1453" y="690"/>
                    </a:lnTo>
                    <a:lnTo>
                      <a:pt x="1463" y="683"/>
                    </a:lnTo>
                    <a:lnTo>
                      <a:pt x="1473" y="675"/>
                    </a:lnTo>
                    <a:lnTo>
                      <a:pt x="1484" y="666"/>
                    </a:lnTo>
                    <a:lnTo>
                      <a:pt x="1488" y="662"/>
                    </a:lnTo>
                    <a:lnTo>
                      <a:pt x="1492" y="656"/>
                    </a:lnTo>
                    <a:lnTo>
                      <a:pt x="1503" y="647"/>
                    </a:lnTo>
                    <a:lnTo>
                      <a:pt x="1512" y="637"/>
                    </a:lnTo>
                    <a:lnTo>
                      <a:pt x="1516" y="632"/>
                    </a:lnTo>
                    <a:lnTo>
                      <a:pt x="1519" y="627"/>
                    </a:lnTo>
                    <a:lnTo>
                      <a:pt x="1523" y="615"/>
                    </a:lnTo>
                    <a:lnTo>
                      <a:pt x="1526" y="605"/>
                    </a:lnTo>
                    <a:lnTo>
                      <a:pt x="1528" y="595"/>
                    </a:lnTo>
                    <a:lnTo>
                      <a:pt x="1529" y="584"/>
                    </a:lnTo>
                    <a:lnTo>
                      <a:pt x="1534" y="573"/>
                    </a:lnTo>
                    <a:lnTo>
                      <a:pt x="1538" y="564"/>
                    </a:lnTo>
                    <a:lnTo>
                      <a:pt x="1542" y="559"/>
                    </a:lnTo>
                    <a:lnTo>
                      <a:pt x="1548" y="553"/>
                    </a:lnTo>
                    <a:lnTo>
                      <a:pt x="1551" y="549"/>
                    </a:lnTo>
                    <a:lnTo>
                      <a:pt x="1556" y="547"/>
                    </a:lnTo>
                    <a:lnTo>
                      <a:pt x="1560" y="544"/>
                    </a:lnTo>
                    <a:lnTo>
                      <a:pt x="1565" y="542"/>
                    </a:lnTo>
                    <a:lnTo>
                      <a:pt x="1575" y="539"/>
                    </a:lnTo>
                    <a:lnTo>
                      <a:pt x="1587" y="537"/>
                    </a:lnTo>
                    <a:lnTo>
                      <a:pt x="1609" y="534"/>
                    </a:lnTo>
                    <a:lnTo>
                      <a:pt x="1622" y="533"/>
                    </a:lnTo>
                    <a:lnTo>
                      <a:pt x="1634" y="531"/>
                    </a:lnTo>
                    <a:lnTo>
                      <a:pt x="1640" y="530"/>
                    </a:lnTo>
                    <a:lnTo>
                      <a:pt x="1646" y="528"/>
                    </a:lnTo>
                    <a:lnTo>
                      <a:pt x="1656" y="524"/>
                    </a:lnTo>
                    <a:lnTo>
                      <a:pt x="1663" y="518"/>
                    </a:lnTo>
                    <a:lnTo>
                      <a:pt x="1671" y="513"/>
                    </a:lnTo>
                    <a:lnTo>
                      <a:pt x="1685" y="502"/>
                    </a:lnTo>
                    <a:lnTo>
                      <a:pt x="1694" y="497"/>
                    </a:lnTo>
                    <a:lnTo>
                      <a:pt x="1703" y="492"/>
                    </a:lnTo>
                    <a:lnTo>
                      <a:pt x="1733" y="477"/>
                    </a:lnTo>
                    <a:lnTo>
                      <a:pt x="1758" y="463"/>
                    </a:lnTo>
                    <a:lnTo>
                      <a:pt x="1780" y="449"/>
                    </a:lnTo>
                    <a:lnTo>
                      <a:pt x="1800" y="435"/>
                    </a:lnTo>
                    <a:lnTo>
                      <a:pt x="1821" y="421"/>
                    </a:lnTo>
                    <a:lnTo>
                      <a:pt x="1843" y="405"/>
                    </a:lnTo>
                    <a:lnTo>
                      <a:pt x="1865" y="390"/>
                    </a:lnTo>
                    <a:lnTo>
                      <a:pt x="1892" y="373"/>
                    </a:lnTo>
                    <a:lnTo>
                      <a:pt x="1911" y="363"/>
                    </a:lnTo>
                    <a:lnTo>
                      <a:pt x="1928" y="354"/>
                    </a:lnTo>
                    <a:lnTo>
                      <a:pt x="1965" y="337"/>
                    </a:lnTo>
                    <a:lnTo>
                      <a:pt x="2001" y="322"/>
                    </a:lnTo>
                    <a:lnTo>
                      <a:pt x="2033" y="305"/>
                    </a:lnTo>
                    <a:lnTo>
                      <a:pt x="2049" y="297"/>
                    </a:lnTo>
                    <a:lnTo>
                      <a:pt x="2064" y="289"/>
                    </a:lnTo>
                    <a:lnTo>
                      <a:pt x="2077" y="278"/>
                    </a:lnTo>
                    <a:lnTo>
                      <a:pt x="2091" y="268"/>
                    </a:lnTo>
                    <a:lnTo>
                      <a:pt x="2102" y="257"/>
                    </a:lnTo>
                    <a:lnTo>
                      <a:pt x="2113" y="244"/>
                    </a:lnTo>
                    <a:lnTo>
                      <a:pt x="2121" y="230"/>
                    </a:lnTo>
                    <a:lnTo>
                      <a:pt x="2126" y="223"/>
                    </a:lnTo>
                    <a:lnTo>
                      <a:pt x="2130" y="216"/>
                    </a:lnTo>
                    <a:lnTo>
                      <a:pt x="2114" y="212"/>
                    </a:lnTo>
                    <a:lnTo>
                      <a:pt x="2099" y="211"/>
                    </a:lnTo>
                    <a:lnTo>
                      <a:pt x="2086" y="210"/>
                    </a:lnTo>
                    <a:lnTo>
                      <a:pt x="2071" y="211"/>
                    </a:lnTo>
                    <a:lnTo>
                      <a:pt x="2058" y="212"/>
                    </a:lnTo>
                    <a:lnTo>
                      <a:pt x="2045" y="216"/>
                    </a:lnTo>
                    <a:lnTo>
                      <a:pt x="2032" y="221"/>
                    </a:lnTo>
                    <a:lnTo>
                      <a:pt x="2020" y="226"/>
                    </a:lnTo>
                    <a:lnTo>
                      <a:pt x="2015" y="229"/>
                    </a:lnTo>
                    <a:lnTo>
                      <a:pt x="2011" y="231"/>
                    </a:lnTo>
                    <a:lnTo>
                      <a:pt x="2005" y="237"/>
                    </a:lnTo>
                    <a:lnTo>
                      <a:pt x="1995" y="248"/>
                    </a:lnTo>
                    <a:lnTo>
                      <a:pt x="1989" y="254"/>
                    </a:lnTo>
                    <a:lnTo>
                      <a:pt x="1986" y="256"/>
                    </a:lnTo>
                    <a:lnTo>
                      <a:pt x="1982" y="258"/>
                    </a:lnTo>
                    <a:lnTo>
                      <a:pt x="1979" y="259"/>
                    </a:lnTo>
                    <a:lnTo>
                      <a:pt x="1974" y="261"/>
                    </a:lnTo>
                    <a:lnTo>
                      <a:pt x="1970" y="261"/>
                    </a:lnTo>
                    <a:lnTo>
                      <a:pt x="1965" y="262"/>
                    </a:lnTo>
                    <a:lnTo>
                      <a:pt x="1952" y="261"/>
                    </a:lnTo>
                    <a:lnTo>
                      <a:pt x="1940" y="260"/>
                    </a:lnTo>
                    <a:lnTo>
                      <a:pt x="1930" y="258"/>
                    </a:lnTo>
                    <a:lnTo>
                      <a:pt x="1920" y="255"/>
                    </a:lnTo>
                    <a:lnTo>
                      <a:pt x="1911" y="252"/>
                    </a:lnTo>
                    <a:lnTo>
                      <a:pt x="1900" y="247"/>
                    </a:lnTo>
                    <a:lnTo>
                      <a:pt x="1883" y="239"/>
                    </a:lnTo>
                    <a:lnTo>
                      <a:pt x="1865" y="232"/>
                    </a:lnTo>
                    <a:lnTo>
                      <a:pt x="1855" y="228"/>
                    </a:lnTo>
                    <a:lnTo>
                      <a:pt x="1846" y="225"/>
                    </a:lnTo>
                    <a:lnTo>
                      <a:pt x="1836" y="222"/>
                    </a:lnTo>
                    <a:lnTo>
                      <a:pt x="1824" y="220"/>
                    </a:lnTo>
                    <a:lnTo>
                      <a:pt x="1814" y="219"/>
                    </a:lnTo>
                    <a:lnTo>
                      <a:pt x="1800" y="218"/>
                    </a:lnTo>
                    <a:lnTo>
                      <a:pt x="1784" y="219"/>
                    </a:lnTo>
                    <a:lnTo>
                      <a:pt x="1775" y="219"/>
                    </a:lnTo>
                    <a:lnTo>
                      <a:pt x="1766" y="220"/>
                    </a:lnTo>
                    <a:lnTo>
                      <a:pt x="1752" y="222"/>
                    </a:lnTo>
                    <a:lnTo>
                      <a:pt x="1737" y="225"/>
                    </a:lnTo>
                    <a:lnTo>
                      <a:pt x="1730" y="227"/>
                    </a:lnTo>
                    <a:lnTo>
                      <a:pt x="1724" y="230"/>
                    </a:lnTo>
                    <a:lnTo>
                      <a:pt x="1718" y="232"/>
                    </a:lnTo>
                    <a:lnTo>
                      <a:pt x="1712" y="236"/>
                    </a:lnTo>
                    <a:lnTo>
                      <a:pt x="1706" y="239"/>
                    </a:lnTo>
                    <a:lnTo>
                      <a:pt x="1700" y="243"/>
                    </a:lnTo>
                    <a:lnTo>
                      <a:pt x="1696" y="248"/>
                    </a:lnTo>
                    <a:lnTo>
                      <a:pt x="1691" y="253"/>
                    </a:lnTo>
                    <a:lnTo>
                      <a:pt x="1687" y="259"/>
                    </a:lnTo>
                    <a:lnTo>
                      <a:pt x="1684" y="266"/>
                    </a:lnTo>
                    <a:lnTo>
                      <a:pt x="1681" y="273"/>
                    </a:lnTo>
                    <a:lnTo>
                      <a:pt x="1679" y="279"/>
                    </a:lnTo>
                    <a:lnTo>
                      <a:pt x="1672" y="307"/>
                    </a:lnTo>
                    <a:lnTo>
                      <a:pt x="1668" y="320"/>
                    </a:lnTo>
                    <a:lnTo>
                      <a:pt x="1665" y="325"/>
                    </a:lnTo>
                    <a:lnTo>
                      <a:pt x="1660" y="330"/>
                    </a:lnTo>
                    <a:lnTo>
                      <a:pt x="1654" y="333"/>
                    </a:lnTo>
                    <a:lnTo>
                      <a:pt x="1649" y="336"/>
                    </a:lnTo>
                    <a:lnTo>
                      <a:pt x="1641" y="338"/>
                    </a:lnTo>
                    <a:lnTo>
                      <a:pt x="1637" y="338"/>
                    </a:lnTo>
                    <a:lnTo>
                      <a:pt x="1632" y="338"/>
                    </a:lnTo>
                    <a:lnTo>
                      <a:pt x="1626" y="338"/>
                    </a:lnTo>
                    <a:lnTo>
                      <a:pt x="1621" y="337"/>
                    </a:lnTo>
                    <a:lnTo>
                      <a:pt x="1612" y="334"/>
                    </a:lnTo>
                    <a:lnTo>
                      <a:pt x="1603" y="330"/>
                    </a:lnTo>
                    <a:lnTo>
                      <a:pt x="1595" y="326"/>
                    </a:lnTo>
                    <a:lnTo>
                      <a:pt x="1588" y="321"/>
                    </a:lnTo>
                    <a:lnTo>
                      <a:pt x="1579" y="316"/>
                    </a:lnTo>
                    <a:lnTo>
                      <a:pt x="1575" y="315"/>
                    </a:lnTo>
                    <a:lnTo>
                      <a:pt x="1570" y="314"/>
                    </a:lnTo>
                    <a:lnTo>
                      <a:pt x="1565" y="313"/>
                    </a:lnTo>
                    <a:lnTo>
                      <a:pt x="1559" y="313"/>
                    </a:lnTo>
                    <a:lnTo>
                      <a:pt x="1494" y="313"/>
                    </a:lnTo>
                    <a:lnTo>
                      <a:pt x="1492" y="322"/>
                    </a:lnTo>
                    <a:lnTo>
                      <a:pt x="1492" y="330"/>
                    </a:lnTo>
                    <a:lnTo>
                      <a:pt x="1494" y="347"/>
                    </a:lnTo>
                    <a:lnTo>
                      <a:pt x="1492" y="355"/>
                    </a:lnTo>
                    <a:lnTo>
                      <a:pt x="1491" y="361"/>
                    </a:lnTo>
                    <a:lnTo>
                      <a:pt x="1488" y="366"/>
                    </a:lnTo>
                    <a:lnTo>
                      <a:pt x="1485" y="371"/>
                    </a:lnTo>
                    <a:lnTo>
                      <a:pt x="1484" y="373"/>
                    </a:lnTo>
                    <a:lnTo>
                      <a:pt x="1481" y="375"/>
                    </a:lnTo>
                    <a:lnTo>
                      <a:pt x="1476" y="379"/>
                    </a:lnTo>
                    <a:lnTo>
                      <a:pt x="1470" y="382"/>
                    </a:lnTo>
                    <a:lnTo>
                      <a:pt x="1463" y="386"/>
                    </a:lnTo>
                    <a:lnTo>
                      <a:pt x="1456" y="389"/>
                    </a:lnTo>
                    <a:lnTo>
                      <a:pt x="1448" y="391"/>
                    </a:lnTo>
                    <a:lnTo>
                      <a:pt x="1432" y="396"/>
                    </a:lnTo>
                    <a:lnTo>
                      <a:pt x="1413" y="399"/>
                    </a:lnTo>
                    <a:lnTo>
                      <a:pt x="1394" y="402"/>
                    </a:lnTo>
                    <a:lnTo>
                      <a:pt x="1354" y="408"/>
                    </a:lnTo>
                    <a:lnTo>
                      <a:pt x="1333" y="411"/>
                    </a:lnTo>
                    <a:lnTo>
                      <a:pt x="1324" y="414"/>
                    </a:lnTo>
                    <a:lnTo>
                      <a:pt x="1314" y="416"/>
                    </a:lnTo>
                    <a:lnTo>
                      <a:pt x="1305" y="420"/>
                    </a:lnTo>
                    <a:lnTo>
                      <a:pt x="1298" y="423"/>
                    </a:lnTo>
                    <a:lnTo>
                      <a:pt x="1289" y="426"/>
                    </a:lnTo>
                    <a:lnTo>
                      <a:pt x="1282" y="430"/>
                    </a:lnTo>
                    <a:lnTo>
                      <a:pt x="1274" y="434"/>
                    </a:lnTo>
                    <a:lnTo>
                      <a:pt x="1268" y="439"/>
                    </a:lnTo>
                    <a:lnTo>
                      <a:pt x="1263" y="444"/>
                    </a:lnTo>
                    <a:lnTo>
                      <a:pt x="1258" y="450"/>
                    </a:lnTo>
                    <a:lnTo>
                      <a:pt x="1207" y="450"/>
                    </a:lnTo>
                    <a:lnTo>
                      <a:pt x="1204" y="444"/>
                    </a:lnTo>
                    <a:lnTo>
                      <a:pt x="1201" y="438"/>
                    </a:lnTo>
                    <a:lnTo>
                      <a:pt x="1193" y="427"/>
                    </a:lnTo>
                    <a:lnTo>
                      <a:pt x="1184" y="417"/>
                    </a:lnTo>
                    <a:lnTo>
                      <a:pt x="1174" y="408"/>
                    </a:lnTo>
                    <a:lnTo>
                      <a:pt x="1153" y="390"/>
                    </a:lnTo>
                    <a:lnTo>
                      <a:pt x="1145" y="379"/>
                    </a:lnTo>
                    <a:lnTo>
                      <a:pt x="1134" y="368"/>
                    </a:lnTo>
                    <a:lnTo>
                      <a:pt x="1131" y="362"/>
                    </a:lnTo>
                    <a:lnTo>
                      <a:pt x="1130" y="357"/>
                    </a:lnTo>
                    <a:lnTo>
                      <a:pt x="1130" y="345"/>
                    </a:lnTo>
                    <a:lnTo>
                      <a:pt x="1130" y="340"/>
                    </a:lnTo>
                    <a:lnTo>
                      <a:pt x="1128" y="334"/>
                    </a:lnTo>
                    <a:lnTo>
                      <a:pt x="1128" y="332"/>
                    </a:lnTo>
                    <a:lnTo>
                      <a:pt x="1127" y="329"/>
                    </a:lnTo>
                    <a:lnTo>
                      <a:pt x="1123" y="325"/>
                    </a:lnTo>
                    <a:lnTo>
                      <a:pt x="1117" y="320"/>
                    </a:lnTo>
                    <a:lnTo>
                      <a:pt x="1109" y="316"/>
                    </a:lnTo>
                    <a:lnTo>
                      <a:pt x="1103" y="313"/>
                    </a:lnTo>
                    <a:lnTo>
                      <a:pt x="1095" y="311"/>
                    </a:lnTo>
                    <a:lnTo>
                      <a:pt x="1080" y="309"/>
                    </a:lnTo>
                    <a:lnTo>
                      <a:pt x="1062" y="308"/>
                    </a:lnTo>
                    <a:lnTo>
                      <a:pt x="1055" y="307"/>
                    </a:lnTo>
                    <a:lnTo>
                      <a:pt x="1046" y="306"/>
                    </a:lnTo>
                    <a:lnTo>
                      <a:pt x="1039" y="305"/>
                    </a:lnTo>
                    <a:lnTo>
                      <a:pt x="1031" y="304"/>
                    </a:lnTo>
                    <a:lnTo>
                      <a:pt x="1027" y="303"/>
                    </a:lnTo>
                    <a:lnTo>
                      <a:pt x="1024" y="302"/>
                    </a:lnTo>
                    <a:lnTo>
                      <a:pt x="1018" y="299"/>
                    </a:lnTo>
                    <a:lnTo>
                      <a:pt x="1015" y="297"/>
                    </a:lnTo>
                    <a:lnTo>
                      <a:pt x="1012" y="295"/>
                    </a:lnTo>
                    <a:lnTo>
                      <a:pt x="1006" y="290"/>
                    </a:lnTo>
                    <a:lnTo>
                      <a:pt x="1005" y="287"/>
                    </a:lnTo>
                    <a:lnTo>
                      <a:pt x="1003" y="284"/>
                    </a:lnTo>
                    <a:lnTo>
                      <a:pt x="1002" y="277"/>
                    </a:lnTo>
                    <a:lnTo>
                      <a:pt x="1002" y="271"/>
                    </a:lnTo>
                    <a:lnTo>
                      <a:pt x="1003" y="264"/>
                    </a:lnTo>
                    <a:lnTo>
                      <a:pt x="1003" y="258"/>
                    </a:lnTo>
                    <a:lnTo>
                      <a:pt x="1003" y="252"/>
                    </a:lnTo>
                    <a:lnTo>
                      <a:pt x="1003" y="248"/>
                    </a:lnTo>
                    <a:lnTo>
                      <a:pt x="1002" y="245"/>
                    </a:lnTo>
                    <a:lnTo>
                      <a:pt x="999" y="239"/>
                    </a:lnTo>
                    <a:lnTo>
                      <a:pt x="986" y="225"/>
                    </a:lnTo>
                    <a:lnTo>
                      <a:pt x="972" y="210"/>
                    </a:lnTo>
                    <a:lnTo>
                      <a:pt x="960" y="198"/>
                    </a:lnTo>
                    <a:lnTo>
                      <a:pt x="949" y="186"/>
                    </a:lnTo>
                    <a:lnTo>
                      <a:pt x="940" y="172"/>
                    </a:lnTo>
                    <a:lnTo>
                      <a:pt x="935" y="165"/>
                    </a:lnTo>
                    <a:lnTo>
                      <a:pt x="932" y="158"/>
                    </a:lnTo>
                    <a:lnTo>
                      <a:pt x="930" y="151"/>
                    </a:lnTo>
                    <a:lnTo>
                      <a:pt x="928" y="143"/>
                    </a:lnTo>
                    <a:lnTo>
                      <a:pt x="927" y="139"/>
                    </a:lnTo>
                    <a:lnTo>
                      <a:pt x="927" y="135"/>
                    </a:lnTo>
                    <a:lnTo>
                      <a:pt x="927" y="126"/>
                    </a:lnTo>
                    <a:lnTo>
                      <a:pt x="927" y="122"/>
                    </a:lnTo>
                    <a:lnTo>
                      <a:pt x="928" y="117"/>
                    </a:lnTo>
                    <a:lnTo>
                      <a:pt x="931" y="112"/>
                    </a:lnTo>
                    <a:lnTo>
                      <a:pt x="934" y="109"/>
                    </a:lnTo>
                    <a:lnTo>
                      <a:pt x="937" y="105"/>
                    </a:lnTo>
                    <a:lnTo>
                      <a:pt x="940" y="101"/>
                    </a:lnTo>
                    <a:lnTo>
                      <a:pt x="941" y="97"/>
                    </a:lnTo>
                    <a:lnTo>
                      <a:pt x="943" y="92"/>
                    </a:lnTo>
                    <a:lnTo>
                      <a:pt x="941" y="89"/>
                    </a:lnTo>
                    <a:lnTo>
                      <a:pt x="941" y="87"/>
                    </a:lnTo>
                    <a:lnTo>
                      <a:pt x="941" y="86"/>
                    </a:lnTo>
                    <a:lnTo>
                      <a:pt x="940" y="83"/>
                    </a:lnTo>
                    <a:lnTo>
                      <a:pt x="937" y="81"/>
                    </a:lnTo>
                    <a:lnTo>
                      <a:pt x="935" y="78"/>
                    </a:lnTo>
                    <a:lnTo>
                      <a:pt x="932" y="76"/>
                    </a:lnTo>
                    <a:lnTo>
                      <a:pt x="925" y="72"/>
                    </a:lnTo>
                    <a:lnTo>
                      <a:pt x="921" y="71"/>
                    </a:lnTo>
                    <a:lnTo>
                      <a:pt x="916" y="70"/>
                    </a:lnTo>
                    <a:lnTo>
                      <a:pt x="907" y="68"/>
                    </a:lnTo>
                    <a:lnTo>
                      <a:pt x="899" y="67"/>
                    </a:lnTo>
                    <a:lnTo>
                      <a:pt x="888" y="66"/>
                    </a:lnTo>
                    <a:lnTo>
                      <a:pt x="879" y="66"/>
                    </a:lnTo>
                    <a:lnTo>
                      <a:pt x="871" y="67"/>
                    </a:lnTo>
                    <a:lnTo>
                      <a:pt x="863" y="68"/>
                    </a:lnTo>
                    <a:lnTo>
                      <a:pt x="854" y="70"/>
                    </a:lnTo>
                    <a:lnTo>
                      <a:pt x="840" y="73"/>
                    </a:lnTo>
                    <a:lnTo>
                      <a:pt x="826" y="77"/>
                    </a:lnTo>
                    <a:lnTo>
                      <a:pt x="812" y="82"/>
                    </a:lnTo>
                    <a:lnTo>
                      <a:pt x="797" y="86"/>
                    </a:lnTo>
                    <a:lnTo>
                      <a:pt x="790" y="87"/>
                    </a:lnTo>
                    <a:lnTo>
                      <a:pt x="782" y="88"/>
                    </a:lnTo>
                    <a:lnTo>
                      <a:pt x="773" y="89"/>
                    </a:lnTo>
                    <a:lnTo>
                      <a:pt x="763" y="89"/>
                    </a:lnTo>
                    <a:lnTo>
                      <a:pt x="757" y="89"/>
                    </a:lnTo>
                    <a:lnTo>
                      <a:pt x="751" y="88"/>
                    </a:lnTo>
                    <a:lnTo>
                      <a:pt x="747" y="87"/>
                    </a:lnTo>
                    <a:lnTo>
                      <a:pt x="742" y="85"/>
                    </a:lnTo>
                    <a:lnTo>
                      <a:pt x="734" y="81"/>
                    </a:lnTo>
                    <a:lnTo>
                      <a:pt x="725" y="75"/>
                    </a:lnTo>
                    <a:lnTo>
                      <a:pt x="710" y="64"/>
                    </a:lnTo>
                    <a:lnTo>
                      <a:pt x="701" y="58"/>
                    </a:lnTo>
                    <a:lnTo>
                      <a:pt x="692" y="53"/>
                    </a:lnTo>
                    <a:lnTo>
                      <a:pt x="685" y="49"/>
                    </a:lnTo>
                    <a:lnTo>
                      <a:pt x="678" y="47"/>
                    </a:lnTo>
                    <a:lnTo>
                      <a:pt x="661" y="43"/>
                    </a:lnTo>
                    <a:lnTo>
                      <a:pt x="654" y="41"/>
                    </a:lnTo>
                    <a:lnTo>
                      <a:pt x="647" y="39"/>
                    </a:lnTo>
                    <a:lnTo>
                      <a:pt x="641" y="36"/>
                    </a:lnTo>
                    <a:lnTo>
                      <a:pt x="633" y="32"/>
                    </a:lnTo>
                    <a:lnTo>
                      <a:pt x="627" y="28"/>
                    </a:lnTo>
                    <a:lnTo>
                      <a:pt x="622" y="22"/>
                    </a:lnTo>
                    <a:lnTo>
                      <a:pt x="613" y="12"/>
                    </a:lnTo>
                    <a:lnTo>
                      <a:pt x="607" y="7"/>
                    </a:lnTo>
                    <a:lnTo>
                      <a:pt x="601" y="3"/>
                    </a:lnTo>
                    <a:lnTo>
                      <a:pt x="598" y="2"/>
                    </a:lnTo>
                    <a:lnTo>
                      <a:pt x="594" y="1"/>
                    </a:lnTo>
                    <a:lnTo>
                      <a:pt x="591" y="0"/>
                    </a:lnTo>
                    <a:lnTo>
                      <a:pt x="585" y="0"/>
                    </a:lnTo>
                    <a:lnTo>
                      <a:pt x="577" y="0"/>
                    </a:lnTo>
                    <a:lnTo>
                      <a:pt x="573" y="1"/>
                    </a:lnTo>
                    <a:lnTo>
                      <a:pt x="569" y="2"/>
                    </a:lnTo>
                    <a:lnTo>
                      <a:pt x="563" y="4"/>
                    </a:lnTo>
                    <a:lnTo>
                      <a:pt x="557" y="7"/>
                    </a:lnTo>
                    <a:lnTo>
                      <a:pt x="555" y="9"/>
                    </a:lnTo>
                    <a:lnTo>
                      <a:pt x="552" y="12"/>
                    </a:lnTo>
                    <a:lnTo>
                      <a:pt x="548" y="16"/>
                    </a:lnTo>
                    <a:lnTo>
                      <a:pt x="541" y="26"/>
                    </a:lnTo>
                    <a:lnTo>
                      <a:pt x="535" y="37"/>
                    </a:lnTo>
                    <a:lnTo>
                      <a:pt x="529" y="50"/>
                    </a:lnTo>
                    <a:lnTo>
                      <a:pt x="526" y="55"/>
                    </a:lnTo>
                    <a:lnTo>
                      <a:pt x="521" y="61"/>
                    </a:lnTo>
                    <a:lnTo>
                      <a:pt x="517" y="67"/>
                    </a:lnTo>
                    <a:lnTo>
                      <a:pt x="513" y="72"/>
                    </a:lnTo>
                    <a:lnTo>
                      <a:pt x="507" y="76"/>
                    </a:lnTo>
                    <a:lnTo>
                      <a:pt x="502" y="80"/>
                    </a:lnTo>
                    <a:lnTo>
                      <a:pt x="490" y="87"/>
                    </a:lnTo>
                    <a:lnTo>
                      <a:pt x="467" y="99"/>
                    </a:lnTo>
                    <a:lnTo>
                      <a:pt x="457" y="105"/>
                    </a:lnTo>
                    <a:lnTo>
                      <a:pt x="452" y="108"/>
                    </a:lnTo>
                    <a:lnTo>
                      <a:pt x="449" y="112"/>
                    </a:lnTo>
                    <a:lnTo>
                      <a:pt x="446" y="116"/>
                    </a:lnTo>
                    <a:lnTo>
                      <a:pt x="443" y="121"/>
                    </a:lnTo>
                    <a:lnTo>
                      <a:pt x="442" y="125"/>
                    </a:lnTo>
                    <a:lnTo>
                      <a:pt x="442" y="130"/>
                    </a:lnTo>
                    <a:lnTo>
                      <a:pt x="442" y="138"/>
                    </a:lnTo>
                    <a:lnTo>
                      <a:pt x="443" y="145"/>
                    </a:lnTo>
                    <a:lnTo>
                      <a:pt x="446" y="159"/>
                    </a:lnTo>
                    <a:lnTo>
                      <a:pt x="449" y="172"/>
                    </a:lnTo>
                    <a:lnTo>
                      <a:pt x="451" y="179"/>
                    </a:lnTo>
                    <a:lnTo>
                      <a:pt x="451" y="187"/>
                    </a:lnTo>
                    <a:lnTo>
                      <a:pt x="451" y="197"/>
                    </a:lnTo>
                    <a:lnTo>
                      <a:pt x="449" y="201"/>
                    </a:lnTo>
                    <a:lnTo>
                      <a:pt x="448" y="206"/>
                    </a:lnTo>
                    <a:lnTo>
                      <a:pt x="445" y="214"/>
                    </a:lnTo>
                    <a:lnTo>
                      <a:pt x="439" y="222"/>
                    </a:lnTo>
                    <a:lnTo>
                      <a:pt x="433" y="229"/>
                    </a:lnTo>
                    <a:lnTo>
                      <a:pt x="426" y="236"/>
                    </a:lnTo>
                    <a:lnTo>
                      <a:pt x="409" y="248"/>
                    </a:lnTo>
                    <a:lnTo>
                      <a:pt x="392" y="261"/>
                    </a:lnTo>
                    <a:lnTo>
                      <a:pt x="373" y="274"/>
                    </a:lnTo>
                    <a:lnTo>
                      <a:pt x="364" y="280"/>
                    </a:lnTo>
                    <a:lnTo>
                      <a:pt x="355" y="288"/>
                    </a:lnTo>
                    <a:lnTo>
                      <a:pt x="346" y="296"/>
                    </a:lnTo>
                    <a:lnTo>
                      <a:pt x="339" y="304"/>
                    </a:lnTo>
                    <a:lnTo>
                      <a:pt x="336" y="308"/>
                    </a:lnTo>
                    <a:lnTo>
                      <a:pt x="336" y="311"/>
                    </a:lnTo>
                    <a:lnTo>
                      <a:pt x="336" y="314"/>
                    </a:lnTo>
                    <a:lnTo>
                      <a:pt x="337" y="318"/>
                    </a:lnTo>
                    <a:lnTo>
                      <a:pt x="342" y="324"/>
                    </a:lnTo>
                    <a:lnTo>
                      <a:pt x="346" y="329"/>
                    </a:lnTo>
                    <a:lnTo>
                      <a:pt x="349" y="332"/>
                    </a:lnTo>
                    <a:lnTo>
                      <a:pt x="351" y="336"/>
                    </a:lnTo>
                    <a:lnTo>
                      <a:pt x="351" y="339"/>
                    </a:lnTo>
                    <a:lnTo>
                      <a:pt x="351" y="343"/>
                    </a:lnTo>
                    <a:lnTo>
                      <a:pt x="349" y="347"/>
                    </a:lnTo>
                    <a:lnTo>
                      <a:pt x="346" y="353"/>
                    </a:lnTo>
                    <a:lnTo>
                      <a:pt x="342" y="359"/>
                    </a:lnTo>
                    <a:lnTo>
                      <a:pt x="334" y="365"/>
                    </a:lnTo>
                    <a:lnTo>
                      <a:pt x="302" y="407"/>
                    </a:lnTo>
                    <a:lnTo>
                      <a:pt x="315" y="408"/>
                    </a:lnTo>
                    <a:lnTo>
                      <a:pt x="328" y="409"/>
                    </a:lnTo>
                    <a:lnTo>
                      <a:pt x="340" y="411"/>
                    </a:lnTo>
                    <a:lnTo>
                      <a:pt x="346" y="412"/>
                    </a:lnTo>
                    <a:lnTo>
                      <a:pt x="352" y="413"/>
                    </a:lnTo>
                    <a:lnTo>
                      <a:pt x="362" y="417"/>
                    </a:lnTo>
                    <a:lnTo>
                      <a:pt x="367" y="421"/>
                    </a:lnTo>
                    <a:lnTo>
                      <a:pt x="370" y="423"/>
                    </a:lnTo>
                    <a:lnTo>
                      <a:pt x="373" y="427"/>
                    </a:lnTo>
                    <a:lnTo>
                      <a:pt x="376" y="430"/>
                    </a:lnTo>
                    <a:lnTo>
                      <a:pt x="377" y="434"/>
                    </a:lnTo>
                    <a:lnTo>
                      <a:pt x="377" y="438"/>
                    </a:lnTo>
                    <a:lnTo>
                      <a:pt x="376" y="444"/>
                    </a:lnTo>
                    <a:lnTo>
                      <a:pt x="376" y="446"/>
                    </a:lnTo>
                    <a:lnTo>
                      <a:pt x="374" y="449"/>
                    </a:lnTo>
                    <a:lnTo>
                      <a:pt x="370" y="455"/>
                    </a:lnTo>
                    <a:lnTo>
                      <a:pt x="365" y="460"/>
                    </a:lnTo>
                    <a:lnTo>
                      <a:pt x="359" y="464"/>
                    </a:lnTo>
                    <a:lnTo>
                      <a:pt x="353" y="468"/>
                    </a:lnTo>
                    <a:lnTo>
                      <a:pt x="340" y="475"/>
                    </a:lnTo>
                    <a:lnTo>
                      <a:pt x="325" y="482"/>
                    </a:lnTo>
                    <a:lnTo>
                      <a:pt x="320" y="486"/>
                    </a:lnTo>
                    <a:lnTo>
                      <a:pt x="314" y="491"/>
                    </a:lnTo>
                    <a:lnTo>
                      <a:pt x="309" y="496"/>
                    </a:lnTo>
                    <a:lnTo>
                      <a:pt x="305" y="501"/>
                    </a:lnTo>
                    <a:lnTo>
                      <a:pt x="305" y="503"/>
                    </a:lnTo>
                    <a:lnTo>
                      <a:pt x="303" y="506"/>
                    </a:lnTo>
                    <a:lnTo>
                      <a:pt x="302" y="512"/>
                    </a:lnTo>
                    <a:lnTo>
                      <a:pt x="303" y="517"/>
                    </a:lnTo>
                    <a:lnTo>
                      <a:pt x="303" y="522"/>
                    </a:lnTo>
                    <a:lnTo>
                      <a:pt x="308" y="529"/>
                    </a:lnTo>
                    <a:lnTo>
                      <a:pt x="314" y="536"/>
                    </a:lnTo>
                    <a:lnTo>
                      <a:pt x="321" y="542"/>
                    </a:lnTo>
                    <a:lnTo>
                      <a:pt x="327" y="549"/>
                    </a:lnTo>
                    <a:lnTo>
                      <a:pt x="333" y="557"/>
                    </a:lnTo>
                    <a:lnTo>
                      <a:pt x="336" y="560"/>
                    </a:lnTo>
                    <a:lnTo>
                      <a:pt x="337" y="564"/>
                    </a:lnTo>
                    <a:lnTo>
                      <a:pt x="339" y="568"/>
                    </a:lnTo>
                    <a:lnTo>
                      <a:pt x="339" y="573"/>
                    </a:lnTo>
                    <a:lnTo>
                      <a:pt x="337" y="580"/>
                    </a:lnTo>
                    <a:lnTo>
                      <a:pt x="334" y="587"/>
                    </a:lnTo>
                    <a:lnTo>
                      <a:pt x="333" y="591"/>
                    </a:lnTo>
                    <a:lnTo>
                      <a:pt x="330" y="594"/>
                    </a:lnTo>
                    <a:lnTo>
                      <a:pt x="327" y="597"/>
                    </a:lnTo>
                    <a:lnTo>
                      <a:pt x="324" y="599"/>
                    </a:lnTo>
                    <a:lnTo>
                      <a:pt x="317" y="604"/>
                    </a:lnTo>
                    <a:lnTo>
                      <a:pt x="309" y="609"/>
                    </a:lnTo>
                    <a:lnTo>
                      <a:pt x="292" y="617"/>
                    </a:lnTo>
                    <a:lnTo>
                      <a:pt x="274" y="627"/>
                    </a:lnTo>
                    <a:lnTo>
                      <a:pt x="267" y="632"/>
                    </a:lnTo>
                    <a:lnTo>
                      <a:pt x="259" y="636"/>
                    </a:lnTo>
                    <a:lnTo>
                      <a:pt x="253" y="642"/>
                    </a:lnTo>
                    <a:lnTo>
                      <a:pt x="249" y="648"/>
                    </a:lnTo>
                    <a:lnTo>
                      <a:pt x="246" y="654"/>
                    </a:lnTo>
                    <a:lnTo>
                      <a:pt x="244" y="659"/>
                    </a:lnTo>
                    <a:lnTo>
                      <a:pt x="244" y="663"/>
                    </a:lnTo>
                    <a:lnTo>
                      <a:pt x="246" y="666"/>
                    </a:lnTo>
                    <a:lnTo>
                      <a:pt x="247" y="669"/>
                    </a:lnTo>
                    <a:lnTo>
                      <a:pt x="250" y="671"/>
                    </a:lnTo>
                    <a:lnTo>
                      <a:pt x="253" y="672"/>
                    </a:lnTo>
                    <a:lnTo>
                      <a:pt x="258" y="673"/>
                    </a:lnTo>
                    <a:lnTo>
                      <a:pt x="262" y="673"/>
                    </a:lnTo>
                    <a:lnTo>
                      <a:pt x="271" y="674"/>
                    </a:lnTo>
                    <a:lnTo>
                      <a:pt x="281" y="674"/>
                    </a:lnTo>
                    <a:lnTo>
                      <a:pt x="286" y="674"/>
                    </a:lnTo>
                    <a:lnTo>
                      <a:pt x="290" y="675"/>
                    </a:lnTo>
                    <a:lnTo>
                      <a:pt x="293" y="676"/>
                    </a:lnTo>
                    <a:lnTo>
                      <a:pt x="296" y="678"/>
                    </a:lnTo>
                    <a:lnTo>
                      <a:pt x="297" y="681"/>
                    </a:lnTo>
                    <a:lnTo>
                      <a:pt x="297" y="684"/>
                    </a:lnTo>
                    <a:lnTo>
                      <a:pt x="297" y="688"/>
                    </a:lnTo>
                    <a:lnTo>
                      <a:pt x="296" y="692"/>
                    </a:lnTo>
                    <a:lnTo>
                      <a:pt x="292" y="698"/>
                    </a:lnTo>
                    <a:lnTo>
                      <a:pt x="284" y="704"/>
                    </a:lnTo>
                    <a:lnTo>
                      <a:pt x="275" y="710"/>
                    </a:lnTo>
                    <a:lnTo>
                      <a:pt x="265" y="715"/>
                    </a:lnTo>
                    <a:lnTo>
                      <a:pt x="255" y="720"/>
                    </a:lnTo>
                    <a:lnTo>
                      <a:pt x="237" y="729"/>
                    </a:lnTo>
                    <a:lnTo>
                      <a:pt x="224" y="735"/>
                    </a:lnTo>
                    <a:lnTo>
                      <a:pt x="212" y="742"/>
                    </a:lnTo>
                    <a:lnTo>
                      <a:pt x="202" y="750"/>
                    </a:lnTo>
                    <a:lnTo>
                      <a:pt x="197" y="753"/>
                    </a:lnTo>
                    <a:lnTo>
                      <a:pt x="193" y="757"/>
                    </a:lnTo>
                    <a:lnTo>
                      <a:pt x="190" y="763"/>
                    </a:lnTo>
                    <a:lnTo>
                      <a:pt x="185" y="767"/>
                    </a:lnTo>
                    <a:lnTo>
                      <a:pt x="183" y="771"/>
                    </a:lnTo>
                    <a:lnTo>
                      <a:pt x="183" y="774"/>
                    </a:lnTo>
                    <a:lnTo>
                      <a:pt x="181" y="776"/>
                    </a:lnTo>
                    <a:lnTo>
                      <a:pt x="178" y="781"/>
                    </a:lnTo>
                    <a:lnTo>
                      <a:pt x="178" y="786"/>
                    </a:lnTo>
                    <a:lnTo>
                      <a:pt x="177" y="792"/>
                    </a:lnTo>
                    <a:lnTo>
                      <a:pt x="177" y="798"/>
                    </a:lnTo>
                    <a:lnTo>
                      <a:pt x="177" y="812"/>
                    </a:lnTo>
                    <a:lnTo>
                      <a:pt x="178" y="824"/>
                    </a:lnTo>
                    <a:lnTo>
                      <a:pt x="180" y="837"/>
                    </a:lnTo>
                    <a:lnTo>
                      <a:pt x="181" y="851"/>
                    </a:lnTo>
                    <a:lnTo>
                      <a:pt x="180" y="859"/>
                    </a:lnTo>
                    <a:lnTo>
                      <a:pt x="178" y="868"/>
                    </a:lnTo>
                    <a:lnTo>
                      <a:pt x="177" y="872"/>
                    </a:lnTo>
                    <a:lnTo>
                      <a:pt x="175" y="876"/>
                    </a:lnTo>
                    <a:lnTo>
                      <a:pt x="169" y="883"/>
                    </a:lnTo>
                    <a:lnTo>
                      <a:pt x="166" y="886"/>
                    </a:lnTo>
                    <a:lnTo>
                      <a:pt x="163" y="889"/>
                    </a:lnTo>
                    <a:lnTo>
                      <a:pt x="160" y="891"/>
                    </a:lnTo>
                    <a:lnTo>
                      <a:pt x="156" y="894"/>
                    </a:lnTo>
                    <a:lnTo>
                      <a:pt x="152" y="896"/>
                    </a:lnTo>
                    <a:lnTo>
                      <a:pt x="147" y="898"/>
                    </a:lnTo>
                    <a:lnTo>
                      <a:pt x="141" y="899"/>
                    </a:lnTo>
                    <a:lnTo>
                      <a:pt x="135" y="899"/>
                    </a:lnTo>
                    <a:lnTo>
                      <a:pt x="125" y="898"/>
                    </a:lnTo>
                    <a:lnTo>
                      <a:pt x="121" y="897"/>
                    </a:lnTo>
                    <a:lnTo>
                      <a:pt x="116" y="896"/>
                    </a:lnTo>
                    <a:lnTo>
                      <a:pt x="109" y="891"/>
                    </a:lnTo>
                    <a:lnTo>
                      <a:pt x="104" y="889"/>
                    </a:lnTo>
                    <a:lnTo>
                      <a:pt x="102" y="887"/>
                    </a:lnTo>
                    <a:lnTo>
                      <a:pt x="96" y="881"/>
                    </a:lnTo>
                    <a:lnTo>
                      <a:pt x="90" y="875"/>
                    </a:lnTo>
                    <a:lnTo>
                      <a:pt x="79" y="862"/>
                    </a:lnTo>
                    <a:lnTo>
                      <a:pt x="71" y="847"/>
                    </a:lnTo>
                    <a:lnTo>
                      <a:pt x="65" y="841"/>
                    </a:lnTo>
                    <a:lnTo>
                      <a:pt x="59" y="835"/>
                    </a:lnTo>
                    <a:lnTo>
                      <a:pt x="51" y="830"/>
                    </a:lnTo>
                    <a:lnTo>
                      <a:pt x="48" y="828"/>
                    </a:lnTo>
                    <a:lnTo>
                      <a:pt x="44" y="825"/>
                    </a:lnTo>
                    <a:lnTo>
                      <a:pt x="40" y="823"/>
                    </a:lnTo>
                    <a:lnTo>
                      <a:pt x="35" y="822"/>
                    </a:lnTo>
                    <a:lnTo>
                      <a:pt x="29" y="821"/>
                    </a:lnTo>
                    <a:lnTo>
                      <a:pt x="25" y="821"/>
                    </a:lnTo>
                    <a:lnTo>
                      <a:pt x="18" y="835"/>
                    </a:lnTo>
                    <a:lnTo>
                      <a:pt x="13" y="847"/>
                    </a:lnTo>
                    <a:lnTo>
                      <a:pt x="9" y="859"/>
                    </a:lnTo>
                    <a:lnTo>
                      <a:pt x="6" y="871"/>
                    </a:lnTo>
                    <a:lnTo>
                      <a:pt x="3" y="883"/>
                    </a:lnTo>
                    <a:lnTo>
                      <a:pt x="1" y="896"/>
                    </a:lnTo>
                    <a:lnTo>
                      <a:pt x="0" y="908"/>
                    </a:lnTo>
                    <a:lnTo>
                      <a:pt x="0" y="922"/>
                    </a:lnTo>
                    <a:lnTo>
                      <a:pt x="0" y="938"/>
                    </a:lnTo>
                    <a:lnTo>
                      <a:pt x="1" y="952"/>
                    </a:lnTo>
                    <a:lnTo>
                      <a:pt x="6" y="967"/>
                    </a:lnTo>
                    <a:lnTo>
                      <a:pt x="7" y="974"/>
                    </a:lnTo>
                    <a:lnTo>
                      <a:pt x="10" y="980"/>
                    </a:lnTo>
                    <a:lnTo>
                      <a:pt x="13" y="986"/>
                    </a:lnTo>
                    <a:lnTo>
                      <a:pt x="18" y="992"/>
                    </a:lnTo>
                    <a:lnTo>
                      <a:pt x="22" y="999"/>
                    </a:lnTo>
                    <a:lnTo>
                      <a:pt x="28" y="1004"/>
                    </a:lnTo>
                    <a:lnTo>
                      <a:pt x="34" y="1009"/>
                    </a:lnTo>
                    <a:lnTo>
                      <a:pt x="40" y="1015"/>
                    </a:lnTo>
                    <a:lnTo>
                      <a:pt x="48" y="1020"/>
                    </a:lnTo>
                    <a:lnTo>
                      <a:pt x="56" y="1024"/>
                    </a:lnTo>
                    <a:lnTo>
                      <a:pt x="60" y="1026"/>
                    </a:lnTo>
                    <a:lnTo>
                      <a:pt x="65" y="1027"/>
                    </a:lnTo>
                    <a:lnTo>
                      <a:pt x="69" y="1029"/>
                    </a:lnTo>
                    <a:lnTo>
                      <a:pt x="74" y="1029"/>
                    </a:lnTo>
                    <a:lnTo>
                      <a:pt x="82" y="1030"/>
                    </a:lnTo>
                    <a:lnTo>
                      <a:pt x="91" y="1030"/>
                    </a:lnTo>
                    <a:lnTo>
                      <a:pt x="100" y="1029"/>
                    </a:lnTo>
                    <a:lnTo>
                      <a:pt x="110" y="1029"/>
                    </a:lnTo>
                    <a:lnTo>
                      <a:pt x="119" y="1029"/>
                    </a:lnTo>
                    <a:lnTo>
                      <a:pt x="129" y="1030"/>
                    </a:lnTo>
                    <a:lnTo>
                      <a:pt x="138" y="1032"/>
                    </a:lnTo>
                    <a:lnTo>
                      <a:pt x="146" y="1033"/>
                    </a:lnTo>
                    <a:lnTo>
                      <a:pt x="152" y="1034"/>
                    </a:lnTo>
                    <a:lnTo>
                      <a:pt x="157" y="1035"/>
                    </a:lnTo>
                    <a:lnTo>
                      <a:pt x="166" y="1038"/>
                    </a:lnTo>
                    <a:lnTo>
                      <a:pt x="172" y="1041"/>
                    </a:lnTo>
                    <a:lnTo>
                      <a:pt x="174" y="1042"/>
                    </a:lnTo>
                    <a:lnTo>
                      <a:pt x="175" y="1043"/>
                    </a:lnTo>
                    <a:lnTo>
                      <a:pt x="177" y="1045"/>
                    </a:lnTo>
                    <a:lnTo>
                      <a:pt x="180" y="1048"/>
                    </a:lnTo>
                    <a:lnTo>
                      <a:pt x="180" y="1052"/>
                    </a:lnTo>
                    <a:lnTo>
                      <a:pt x="180" y="1056"/>
                    </a:lnTo>
                    <a:lnTo>
                      <a:pt x="177" y="1066"/>
                    </a:lnTo>
                    <a:lnTo>
                      <a:pt x="172" y="1075"/>
                    </a:lnTo>
                    <a:lnTo>
                      <a:pt x="171" y="1080"/>
                    </a:lnTo>
                    <a:lnTo>
                      <a:pt x="169" y="1085"/>
                    </a:lnTo>
                    <a:lnTo>
                      <a:pt x="169" y="1090"/>
                    </a:lnTo>
                    <a:lnTo>
                      <a:pt x="172" y="1095"/>
                    </a:lnTo>
                    <a:lnTo>
                      <a:pt x="174" y="1101"/>
                    </a:lnTo>
                    <a:lnTo>
                      <a:pt x="177" y="1106"/>
                    </a:lnTo>
                    <a:lnTo>
                      <a:pt x="183" y="1115"/>
                    </a:lnTo>
                    <a:lnTo>
                      <a:pt x="191" y="1124"/>
                    </a:lnTo>
                    <a:lnTo>
                      <a:pt x="199" y="1131"/>
                    </a:lnTo>
                    <a:lnTo>
                      <a:pt x="205" y="1135"/>
                    </a:lnTo>
                    <a:lnTo>
                      <a:pt x="209" y="1138"/>
                    </a:lnTo>
                    <a:lnTo>
                      <a:pt x="215" y="1141"/>
                    </a:lnTo>
                    <a:lnTo>
                      <a:pt x="221" y="1143"/>
                    </a:lnTo>
                    <a:lnTo>
                      <a:pt x="227" y="1144"/>
                    </a:lnTo>
                    <a:lnTo>
                      <a:pt x="234" y="1146"/>
                    </a:lnTo>
                    <a:lnTo>
                      <a:pt x="241" y="1146"/>
                    </a:lnTo>
                    <a:lnTo>
                      <a:pt x="249" y="1147"/>
                    </a:lnTo>
                    <a:lnTo>
                      <a:pt x="258" y="1146"/>
                    </a:lnTo>
                    <a:lnTo>
                      <a:pt x="265" y="1145"/>
                    </a:lnTo>
                    <a:lnTo>
                      <a:pt x="272" y="1143"/>
                    </a:lnTo>
                    <a:lnTo>
                      <a:pt x="280" y="1141"/>
                    </a:lnTo>
                    <a:lnTo>
                      <a:pt x="287" y="1138"/>
                    </a:lnTo>
                    <a:lnTo>
                      <a:pt x="293" y="1135"/>
                    </a:lnTo>
                    <a:lnTo>
                      <a:pt x="305" y="1128"/>
                    </a:lnTo>
                    <a:lnTo>
                      <a:pt x="317" y="1121"/>
                    </a:lnTo>
                    <a:lnTo>
                      <a:pt x="330" y="1116"/>
                    </a:lnTo>
                    <a:lnTo>
                      <a:pt x="337" y="1113"/>
                    </a:lnTo>
                    <a:lnTo>
                      <a:pt x="345" y="1112"/>
                    </a:lnTo>
                    <a:lnTo>
                      <a:pt x="352" y="1110"/>
                    </a:lnTo>
                    <a:lnTo>
                      <a:pt x="361" y="1110"/>
                    </a:lnTo>
                    <a:lnTo>
                      <a:pt x="367" y="1110"/>
                    </a:lnTo>
                    <a:lnTo>
                      <a:pt x="373" y="1111"/>
                    </a:lnTo>
                    <a:lnTo>
                      <a:pt x="377" y="1113"/>
                    </a:lnTo>
                    <a:lnTo>
                      <a:pt x="381" y="1115"/>
                    </a:lnTo>
                    <a:lnTo>
                      <a:pt x="387" y="1120"/>
                    </a:lnTo>
                    <a:lnTo>
                      <a:pt x="393" y="1126"/>
                    </a:lnTo>
                    <a:lnTo>
                      <a:pt x="399" y="1134"/>
                    </a:lnTo>
                    <a:lnTo>
                      <a:pt x="404" y="1142"/>
                    </a:lnTo>
                    <a:lnTo>
                      <a:pt x="409" y="1149"/>
                    </a:lnTo>
                    <a:lnTo>
                      <a:pt x="417" y="1156"/>
                    </a:lnTo>
                    <a:lnTo>
                      <a:pt x="432" y="1168"/>
                    </a:lnTo>
                    <a:lnTo>
                      <a:pt x="445" y="1178"/>
                    </a:lnTo>
                    <a:lnTo>
                      <a:pt x="457" y="1187"/>
                    </a:lnTo>
                    <a:lnTo>
                      <a:pt x="468" y="1197"/>
                    </a:lnTo>
                    <a:lnTo>
                      <a:pt x="477" y="1207"/>
                    </a:lnTo>
                    <a:lnTo>
                      <a:pt x="482" y="1213"/>
                    </a:lnTo>
                    <a:lnTo>
                      <a:pt x="485" y="1218"/>
                    </a:lnTo>
                    <a:lnTo>
                      <a:pt x="488" y="1224"/>
                    </a:lnTo>
                    <a:lnTo>
                      <a:pt x="490" y="1230"/>
                    </a:lnTo>
                    <a:lnTo>
                      <a:pt x="492" y="1238"/>
                    </a:lnTo>
                    <a:lnTo>
                      <a:pt x="492" y="1245"/>
                    </a:lnTo>
                    <a:lnTo>
                      <a:pt x="492" y="1248"/>
                    </a:lnTo>
                    <a:lnTo>
                      <a:pt x="490" y="1252"/>
                    </a:lnTo>
                    <a:lnTo>
                      <a:pt x="488" y="1255"/>
                    </a:lnTo>
                    <a:lnTo>
                      <a:pt x="486" y="1258"/>
                    </a:lnTo>
                    <a:lnTo>
                      <a:pt x="483" y="1261"/>
                    </a:lnTo>
                    <a:lnTo>
                      <a:pt x="479" y="1264"/>
                    </a:lnTo>
                    <a:lnTo>
                      <a:pt x="470" y="1270"/>
                    </a:lnTo>
                    <a:lnTo>
                      <a:pt x="460" y="1275"/>
                    </a:lnTo>
                    <a:lnTo>
                      <a:pt x="448" y="1280"/>
                    </a:lnTo>
                    <a:lnTo>
                      <a:pt x="424" y="1287"/>
                    </a:lnTo>
                    <a:lnTo>
                      <a:pt x="402" y="1295"/>
                    </a:lnTo>
                    <a:lnTo>
                      <a:pt x="393" y="1299"/>
                    </a:lnTo>
                    <a:lnTo>
                      <a:pt x="386" y="1304"/>
                    </a:lnTo>
                    <a:lnTo>
                      <a:pt x="383" y="1306"/>
                    </a:lnTo>
                    <a:lnTo>
                      <a:pt x="381" y="1308"/>
                    </a:lnTo>
                    <a:lnTo>
                      <a:pt x="380" y="1311"/>
                    </a:lnTo>
                    <a:lnTo>
                      <a:pt x="378" y="1313"/>
                    </a:lnTo>
                    <a:lnTo>
                      <a:pt x="378" y="1315"/>
                    </a:lnTo>
                    <a:lnTo>
                      <a:pt x="380" y="1318"/>
                    </a:lnTo>
                    <a:lnTo>
                      <a:pt x="381" y="1321"/>
                    </a:lnTo>
                    <a:lnTo>
                      <a:pt x="384" y="1324"/>
                    </a:lnTo>
                    <a:lnTo>
                      <a:pt x="390" y="1328"/>
                    </a:lnTo>
                    <a:lnTo>
                      <a:pt x="395" y="1331"/>
                    </a:lnTo>
                    <a:lnTo>
                      <a:pt x="406" y="1336"/>
                    </a:lnTo>
                    <a:lnTo>
                      <a:pt x="414" y="1339"/>
                    </a:lnTo>
                    <a:lnTo>
                      <a:pt x="421" y="1341"/>
                    </a:lnTo>
                    <a:lnTo>
                      <a:pt x="429" y="1343"/>
                    </a:lnTo>
                    <a:lnTo>
                      <a:pt x="437" y="1344"/>
                    </a:lnTo>
                    <a:lnTo>
                      <a:pt x="454" y="1346"/>
                    </a:lnTo>
                    <a:lnTo>
                      <a:pt x="471" y="1347"/>
                    </a:lnTo>
                    <a:lnTo>
                      <a:pt x="508" y="1348"/>
                    </a:lnTo>
                    <a:lnTo>
                      <a:pt x="523" y="1348"/>
                    </a:lnTo>
                    <a:lnTo>
                      <a:pt x="536" y="1346"/>
                    </a:lnTo>
                    <a:lnTo>
                      <a:pt x="549" y="1345"/>
                    </a:lnTo>
                    <a:lnTo>
                      <a:pt x="563" y="1342"/>
                    </a:lnTo>
                    <a:lnTo>
                      <a:pt x="573" y="1339"/>
                    </a:lnTo>
                    <a:lnTo>
                      <a:pt x="585" y="1334"/>
                    </a:lnTo>
                    <a:lnTo>
                      <a:pt x="591" y="1332"/>
                    </a:lnTo>
                    <a:lnTo>
                      <a:pt x="595" y="1329"/>
                    </a:lnTo>
                    <a:lnTo>
                      <a:pt x="605" y="1324"/>
                    </a:lnTo>
                    <a:lnTo>
                      <a:pt x="626" y="1313"/>
                    </a:lnTo>
                    <a:lnTo>
                      <a:pt x="647" y="1300"/>
                    </a:lnTo>
                    <a:lnTo>
                      <a:pt x="666" y="1287"/>
                    </a:lnTo>
                    <a:lnTo>
                      <a:pt x="688" y="1273"/>
                    </a:lnTo>
                    <a:lnTo>
                      <a:pt x="694" y="1270"/>
                    </a:lnTo>
                    <a:lnTo>
                      <a:pt x="700" y="1267"/>
                    </a:lnTo>
                    <a:lnTo>
                      <a:pt x="706" y="1266"/>
                    </a:lnTo>
                    <a:lnTo>
                      <a:pt x="713" y="1265"/>
                    </a:lnTo>
                    <a:lnTo>
                      <a:pt x="719" y="1264"/>
                    </a:lnTo>
                    <a:lnTo>
                      <a:pt x="726" y="1264"/>
                    </a:lnTo>
                    <a:lnTo>
                      <a:pt x="739" y="1265"/>
                    </a:lnTo>
                    <a:lnTo>
                      <a:pt x="753" y="1265"/>
                    </a:lnTo>
                    <a:lnTo>
                      <a:pt x="765" y="1264"/>
                    </a:lnTo>
                    <a:lnTo>
                      <a:pt x="770" y="1263"/>
                    </a:lnTo>
                    <a:lnTo>
                      <a:pt x="776" y="1261"/>
                    </a:lnTo>
                    <a:lnTo>
                      <a:pt x="781" y="1259"/>
                    </a:lnTo>
                    <a:lnTo>
                      <a:pt x="784" y="1257"/>
                    </a:lnTo>
                    <a:lnTo>
                      <a:pt x="787" y="1256"/>
                    </a:lnTo>
                    <a:lnTo>
                      <a:pt x="791" y="1250"/>
                    </a:lnTo>
                    <a:lnTo>
                      <a:pt x="795" y="1245"/>
                    </a:lnTo>
                    <a:lnTo>
                      <a:pt x="798" y="1239"/>
                    </a:lnTo>
                    <a:lnTo>
                      <a:pt x="800" y="1232"/>
                    </a:lnTo>
                    <a:lnTo>
                      <a:pt x="804" y="1220"/>
                    </a:lnTo>
                    <a:lnTo>
                      <a:pt x="806" y="1208"/>
                    </a:lnTo>
                    <a:lnTo>
                      <a:pt x="807" y="1203"/>
                    </a:lnTo>
                    <a:lnTo>
                      <a:pt x="810" y="1196"/>
                    </a:lnTo>
                    <a:lnTo>
                      <a:pt x="812" y="1191"/>
                    </a:lnTo>
                    <a:lnTo>
                      <a:pt x="816" y="1187"/>
                    </a:lnTo>
                    <a:lnTo>
                      <a:pt x="818" y="1185"/>
                    </a:lnTo>
                    <a:lnTo>
                      <a:pt x="821" y="1183"/>
                    </a:lnTo>
                    <a:lnTo>
                      <a:pt x="822" y="1182"/>
                    </a:lnTo>
                    <a:lnTo>
                      <a:pt x="825" y="1180"/>
                    </a:lnTo>
                    <a:lnTo>
                      <a:pt x="828" y="1179"/>
                    </a:lnTo>
                    <a:lnTo>
                      <a:pt x="832" y="1178"/>
                    </a:lnTo>
                    <a:lnTo>
                      <a:pt x="835" y="1177"/>
                    </a:lnTo>
                    <a:lnTo>
                      <a:pt x="840" y="1176"/>
                    </a:lnTo>
                    <a:lnTo>
                      <a:pt x="848" y="1175"/>
                    </a:lnTo>
                    <a:lnTo>
                      <a:pt x="857" y="1175"/>
                    </a:lnTo>
                    <a:lnTo>
                      <a:pt x="865" y="1175"/>
                    </a:lnTo>
                    <a:lnTo>
                      <a:pt x="871" y="1175"/>
                    </a:lnTo>
                    <a:lnTo>
                      <a:pt x="876" y="1176"/>
                    </a:lnTo>
                    <a:lnTo>
                      <a:pt x="881" y="1176"/>
                    </a:lnTo>
                    <a:lnTo>
                      <a:pt x="890" y="1179"/>
                    </a:lnTo>
                    <a:lnTo>
                      <a:pt x="894" y="1181"/>
                    </a:lnTo>
                    <a:lnTo>
                      <a:pt x="897" y="1182"/>
                    </a:lnTo>
                    <a:lnTo>
                      <a:pt x="902" y="1186"/>
                    </a:lnTo>
                    <a:lnTo>
                      <a:pt x="904" y="1191"/>
                    </a:lnTo>
                    <a:lnTo>
                      <a:pt x="907" y="1196"/>
                    </a:lnTo>
                    <a:lnTo>
                      <a:pt x="912" y="1207"/>
                    </a:lnTo>
                    <a:lnTo>
                      <a:pt x="913" y="1212"/>
                    </a:lnTo>
                    <a:lnTo>
                      <a:pt x="915" y="1216"/>
                    </a:lnTo>
                    <a:lnTo>
                      <a:pt x="918" y="1220"/>
                    </a:lnTo>
                    <a:lnTo>
                      <a:pt x="921" y="1221"/>
                    </a:lnTo>
                    <a:lnTo>
                      <a:pt x="922" y="1223"/>
                    </a:lnTo>
                    <a:lnTo>
                      <a:pt x="925" y="1224"/>
                    </a:lnTo>
                    <a:lnTo>
                      <a:pt x="928" y="1224"/>
                    </a:lnTo>
                    <a:lnTo>
                      <a:pt x="932" y="1225"/>
                    </a:lnTo>
                    <a:lnTo>
                      <a:pt x="935" y="1225"/>
                    </a:lnTo>
                    <a:lnTo>
                      <a:pt x="943" y="1224"/>
                    </a:lnTo>
                    <a:lnTo>
                      <a:pt x="947" y="1223"/>
                    </a:lnTo>
                    <a:lnTo>
                      <a:pt x="953" y="1221"/>
                    </a:lnTo>
                    <a:lnTo>
                      <a:pt x="958" y="1219"/>
                    </a:lnTo>
                    <a:lnTo>
                      <a:pt x="950" y="123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7" name="Freeform 81"/>
              <p:cNvSpPr>
                <a:spLocks/>
              </p:cNvSpPr>
              <p:nvPr/>
            </p:nvSpPr>
            <p:spPr bwMode="auto">
              <a:xfrm>
                <a:off x="2540" y="3144"/>
                <a:ext cx="7" cy="29"/>
              </a:xfrm>
              <a:custGeom>
                <a:avLst/>
                <a:gdLst>
                  <a:gd name="T0" fmla="*/ 0 w 21"/>
                  <a:gd name="T1" fmla="*/ 1 h 57"/>
                  <a:gd name="T2" fmla="*/ 0 w 21"/>
                  <a:gd name="T3" fmla="*/ 1 h 57"/>
                  <a:gd name="T4" fmla="*/ 0 w 21"/>
                  <a:gd name="T5" fmla="*/ 0 h 57"/>
                  <a:gd name="T6" fmla="*/ 0 w 21"/>
                  <a:gd name="T7" fmla="*/ 1 h 57"/>
                  <a:gd name="T8" fmla="*/ 0 w 21"/>
                  <a:gd name="T9" fmla="*/ 1 h 57"/>
                  <a:gd name="T10" fmla="*/ 0 w 21"/>
                  <a:gd name="T11" fmla="*/ 1 h 57"/>
                  <a:gd name="T12" fmla="*/ 0 w 21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57"/>
                  <a:gd name="T23" fmla="*/ 21 w 21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57">
                    <a:moveTo>
                      <a:pt x="0" y="55"/>
                    </a:moveTo>
                    <a:lnTo>
                      <a:pt x="3" y="28"/>
                    </a:lnTo>
                    <a:lnTo>
                      <a:pt x="5" y="0"/>
                    </a:lnTo>
                    <a:lnTo>
                      <a:pt x="21" y="2"/>
                    </a:lnTo>
                    <a:lnTo>
                      <a:pt x="19" y="30"/>
                    </a:lnTo>
                    <a:lnTo>
                      <a:pt x="17" y="57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8" name="Freeform 82"/>
              <p:cNvSpPr>
                <a:spLocks/>
              </p:cNvSpPr>
              <p:nvPr/>
            </p:nvSpPr>
            <p:spPr bwMode="auto">
              <a:xfrm>
                <a:off x="2538" y="3111"/>
                <a:ext cx="9" cy="33"/>
              </a:xfrm>
              <a:custGeom>
                <a:avLst/>
                <a:gdLst>
                  <a:gd name="T0" fmla="*/ 0 w 25"/>
                  <a:gd name="T1" fmla="*/ 1 h 66"/>
                  <a:gd name="T2" fmla="*/ 0 w 25"/>
                  <a:gd name="T3" fmla="*/ 1 h 66"/>
                  <a:gd name="T4" fmla="*/ 0 w 25"/>
                  <a:gd name="T5" fmla="*/ 1 h 66"/>
                  <a:gd name="T6" fmla="*/ 0 w 25"/>
                  <a:gd name="T7" fmla="*/ 1 h 66"/>
                  <a:gd name="T8" fmla="*/ 0 w 25"/>
                  <a:gd name="T9" fmla="*/ 0 h 66"/>
                  <a:gd name="T10" fmla="*/ 0 w 25"/>
                  <a:gd name="T11" fmla="*/ 0 h 66"/>
                  <a:gd name="T12" fmla="*/ 0 w 25"/>
                  <a:gd name="T13" fmla="*/ 1 h 66"/>
                  <a:gd name="T14" fmla="*/ 0 w 25"/>
                  <a:gd name="T15" fmla="*/ 1 h 66"/>
                  <a:gd name="T16" fmla="*/ 0 w 25"/>
                  <a:gd name="T17" fmla="*/ 1 h 66"/>
                  <a:gd name="T18" fmla="*/ 0 w 25"/>
                  <a:gd name="T19" fmla="*/ 1 h 66"/>
                  <a:gd name="T20" fmla="*/ 0 w 25"/>
                  <a:gd name="T21" fmla="*/ 1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66"/>
                  <a:gd name="T35" fmla="*/ 25 w 25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66">
                    <a:moveTo>
                      <a:pt x="9" y="66"/>
                    </a:moveTo>
                    <a:lnTo>
                      <a:pt x="7" y="49"/>
                    </a:lnTo>
                    <a:lnTo>
                      <a:pt x="4" y="34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8" y="16"/>
                    </a:lnTo>
                    <a:lnTo>
                      <a:pt x="21" y="32"/>
                    </a:lnTo>
                    <a:lnTo>
                      <a:pt x="23" y="47"/>
                    </a:lnTo>
                    <a:lnTo>
                      <a:pt x="25" y="66"/>
                    </a:lnTo>
                    <a:lnTo>
                      <a:pt x="9" y="6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9" name="Freeform 83"/>
              <p:cNvSpPr>
                <a:spLocks/>
              </p:cNvSpPr>
              <p:nvPr/>
            </p:nvSpPr>
            <p:spPr bwMode="auto">
              <a:xfrm>
                <a:off x="2541" y="3144"/>
                <a:ext cx="6" cy="1"/>
              </a:xfrm>
              <a:custGeom>
                <a:avLst/>
                <a:gdLst>
                  <a:gd name="T0" fmla="*/ 0 w 16"/>
                  <a:gd name="T1" fmla="*/ 1 h 2"/>
                  <a:gd name="T2" fmla="*/ 0 w 16"/>
                  <a:gd name="T3" fmla="*/ 1 h 2"/>
                  <a:gd name="T4" fmla="*/ 0 w 16"/>
                  <a:gd name="T5" fmla="*/ 1 h 2"/>
                  <a:gd name="T6" fmla="*/ 0 w 16"/>
                  <a:gd name="T7" fmla="*/ 0 h 2"/>
                  <a:gd name="T8" fmla="*/ 0 w 16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16" y="2"/>
                    </a:moveTo>
                    <a:lnTo>
                      <a:pt x="16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0" name="Rectangle 84"/>
              <p:cNvSpPr>
                <a:spLocks noChangeArrowheads="1"/>
              </p:cNvSpPr>
              <p:nvPr/>
            </p:nvSpPr>
            <p:spPr bwMode="auto">
              <a:xfrm>
                <a:off x="2538" y="3089"/>
                <a:ext cx="6" cy="22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71" name="Freeform 85"/>
              <p:cNvSpPr>
                <a:spLocks/>
              </p:cNvSpPr>
              <p:nvPr/>
            </p:nvSpPr>
            <p:spPr bwMode="auto">
              <a:xfrm>
                <a:off x="2538" y="3111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w 18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8"/>
                  <a:gd name="T9" fmla="*/ 18 w 18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2" name="Freeform 86"/>
              <p:cNvSpPr>
                <a:spLocks/>
              </p:cNvSpPr>
              <p:nvPr/>
            </p:nvSpPr>
            <p:spPr bwMode="auto">
              <a:xfrm>
                <a:off x="2534" y="3037"/>
                <a:ext cx="10" cy="52"/>
              </a:xfrm>
              <a:custGeom>
                <a:avLst/>
                <a:gdLst>
                  <a:gd name="T0" fmla="*/ 0 w 28"/>
                  <a:gd name="T1" fmla="*/ 1 h 104"/>
                  <a:gd name="T2" fmla="*/ 0 w 28"/>
                  <a:gd name="T3" fmla="*/ 1 h 104"/>
                  <a:gd name="T4" fmla="*/ 0 w 28"/>
                  <a:gd name="T5" fmla="*/ 1 h 104"/>
                  <a:gd name="T6" fmla="*/ 0 w 28"/>
                  <a:gd name="T7" fmla="*/ 1 h 104"/>
                  <a:gd name="T8" fmla="*/ 0 w 28"/>
                  <a:gd name="T9" fmla="*/ 0 h 104"/>
                  <a:gd name="T10" fmla="*/ 0 w 28"/>
                  <a:gd name="T11" fmla="*/ 0 h 104"/>
                  <a:gd name="T12" fmla="*/ 0 w 28"/>
                  <a:gd name="T13" fmla="*/ 1 h 104"/>
                  <a:gd name="T14" fmla="*/ 0 w 28"/>
                  <a:gd name="T15" fmla="*/ 1 h 104"/>
                  <a:gd name="T16" fmla="*/ 0 w 28"/>
                  <a:gd name="T17" fmla="*/ 1 h 104"/>
                  <a:gd name="T18" fmla="*/ 0 w 28"/>
                  <a:gd name="T19" fmla="*/ 1 h 104"/>
                  <a:gd name="T20" fmla="*/ 0 w 28"/>
                  <a:gd name="T21" fmla="*/ 1 h 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04"/>
                  <a:gd name="T35" fmla="*/ 28 w 28"/>
                  <a:gd name="T36" fmla="*/ 104 h 1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04">
                    <a:moveTo>
                      <a:pt x="12" y="104"/>
                    </a:moveTo>
                    <a:lnTo>
                      <a:pt x="10" y="77"/>
                    </a:lnTo>
                    <a:lnTo>
                      <a:pt x="6" y="53"/>
                    </a:lnTo>
                    <a:lnTo>
                      <a:pt x="2" y="28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8" y="28"/>
                    </a:lnTo>
                    <a:lnTo>
                      <a:pt x="22" y="51"/>
                    </a:lnTo>
                    <a:lnTo>
                      <a:pt x="27" y="77"/>
                    </a:lnTo>
                    <a:lnTo>
                      <a:pt x="28" y="104"/>
                    </a:lnTo>
                    <a:lnTo>
                      <a:pt x="12" y="10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3" name="Freeform 87"/>
              <p:cNvSpPr>
                <a:spLocks/>
              </p:cNvSpPr>
              <p:nvPr/>
            </p:nvSpPr>
            <p:spPr bwMode="auto">
              <a:xfrm>
                <a:off x="2538" y="3089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w 18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8"/>
                  <a:gd name="T9" fmla="*/ 18 w 18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8">
                    <a:moveTo>
                      <a:pt x="18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4" name="Freeform 88"/>
              <p:cNvSpPr>
                <a:spLocks/>
              </p:cNvSpPr>
              <p:nvPr/>
            </p:nvSpPr>
            <p:spPr bwMode="auto">
              <a:xfrm>
                <a:off x="2534" y="2963"/>
                <a:ext cx="25" cy="74"/>
              </a:xfrm>
              <a:custGeom>
                <a:avLst/>
                <a:gdLst>
                  <a:gd name="T0" fmla="*/ 0 w 75"/>
                  <a:gd name="T1" fmla="*/ 1 h 147"/>
                  <a:gd name="T2" fmla="*/ 0 w 75"/>
                  <a:gd name="T3" fmla="*/ 1 h 147"/>
                  <a:gd name="T4" fmla="*/ 0 w 75"/>
                  <a:gd name="T5" fmla="*/ 1 h 147"/>
                  <a:gd name="T6" fmla="*/ 0 w 75"/>
                  <a:gd name="T7" fmla="*/ 1 h 147"/>
                  <a:gd name="T8" fmla="*/ 0 w 75"/>
                  <a:gd name="T9" fmla="*/ 1 h 147"/>
                  <a:gd name="T10" fmla="*/ 0 w 75"/>
                  <a:gd name="T11" fmla="*/ 1 h 147"/>
                  <a:gd name="T12" fmla="*/ 0 w 75"/>
                  <a:gd name="T13" fmla="*/ 0 h 147"/>
                  <a:gd name="T14" fmla="*/ 0 w 75"/>
                  <a:gd name="T15" fmla="*/ 1 h 147"/>
                  <a:gd name="T16" fmla="*/ 0 w 75"/>
                  <a:gd name="T17" fmla="*/ 1 h 147"/>
                  <a:gd name="T18" fmla="*/ 0 w 75"/>
                  <a:gd name="T19" fmla="*/ 1 h 147"/>
                  <a:gd name="T20" fmla="*/ 0 w 75"/>
                  <a:gd name="T21" fmla="*/ 1 h 147"/>
                  <a:gd name="T22" fmla="*/ 0 w 75"/>
                  <a:gd name="T23" fmla="*/ 1 h 147"/>
                  <a:gd name="T24" fmla="*/ 0 w 75"/>
                  <a:gd name="T25" fmla="*/ 1 h 147"/>
                  <a:gd name="T26" fmla="*/ 0 w 75"/>
                  <a:gd name="T27" fmla="*/ 1 h 147"/>
                  <a:gd name="T28" fmla="*/ 0 w 75"/>
                  <a:gd name="T29" fmla="*/ 1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5"/>
                  <a:gd name="T46" fmla="*/ 0 h 147"/>
                  <a:gd name="T47" fmla="*/ 75 w 75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5" h="147">
                    <a:moveTo>
                      <a:pt x="0" y="147"/>
                    </a:moveTo>
                    <a:lnTo>
                      <a:pt x="2" y="105"/>
                    </a:lnTo>
                    <a:lnTo>
                      <a:pt x="10" y="69"/>
                    </a:lnTo>
                    <a:lnTo>
                      <a:pt x="18" y="52"/>
                    </a:lnTo>
                    <a:lnTo>
                      <a:pt x="30" y="34"/>
                    </a:lnTo>
                    <a:lnTo>
                      <a:pt x="44" y="17"/>
                    </a:lnTo>
                    <a:lnTo>
                      <a:pt x="62" y="0"/>
                    </a:lnTo>
                    <a:lnTo>
                      <a:pt x="75" y="8"/>
                    </a:lnTo>
                    <a:lnTo>
                      <a:pt x="58" y="25"/>
                    </a:lnTo>
                    <a:lnTo>
                      <a:pt x="44" y="41"/>
                    </a:lnTo>
                    <a:lnTo>
                      <a:pt x="34" y="57"/>
                    </a:lnTo>
                    <a:lnTo>
                      <a:pt x="27" y="72"/>
                    </a:lnTo>
                    <a:lnTo>
                      <a:pt x="18" y="107"/>
                    </a:lnTo>
                    <a:lnTo>
                      <a:pt x="16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5" name="Freeform 89"/>
              <p:cNvSpPr>
                <a:spLocks/>
              </p:cNvSpPr>
              <p:nvPr/>
            </p:nvSpPr>
            <p:spPr bwMode="auto">
              <a:xfrm>
                <a:off x="2534" y="3037"/>
                <a:ext cx="6" cy="0"/>
              </a:xfrm>
              <a:custGeom>
                <a:avLst/>
                <a:gdLst>
                  <a:gd name="T0" fmla="*/ 0 w 16"/>
                  <a:gd name="T1" fmla="*/ 0 w 16"/>
                  <a:gd name="T2" fmla="*/ 0 w 16"/>
                  <a:gd name="T3" fmla="*/ 0 60000 65536"/>
                  <a:gd name="T4" fmla="*/ 0 60000 65536"/>
                  <a:gd name="T5" fmla="*/ 0 60000 65536"/>
                  <a:gd name="T6" fmla="*/ 0 w 16"/>
                  <a:gd name="T7" fmla="*/ 16 w 1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6">
                    <a:moveTo>
                      <a:pt x="0" y="0"/>
                    </a:move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6" name="Freeform 90"/>
              <p:cNvSpPr>
                <a:spLocks/>
              </p:cNvSpPr>
              <p:nvPr/>
            </p:nvSpPr>
            <p:spPr bwMode="auto">
              <a:xfrm>
                <a:off x="2555" y="2940"/>
                <a:ext cx="59" cy="28"/>
              </a:xfrm>
              <a:custGeom>
                <a:avLst/>
                <a:gdLst>
                  <a:gd name="T0" fmla="*/ 0 w 177"/>
                  <a:gd name="T1" fmla="*/ 1 h 54"/>
                  <a:gd name="T2" fmla="*/ 0 w 177"/>
                  <a:gd name="T3" fmla="*/ 1 h 54"/>
                  <a:gd name="T4" fmla="*/ 0 w 177"/>
                  <a:gd name="T5" fmla="*/ 1 h 54"/>
                  <a:gd name="T6" fmla="*/ 0 w 177"/>
                  <a:gd name="T7" fmla="*/ 1 h 54"/>
                  <a:gd name="T8" fmla="*/ 0 w 177"/>
                  <a:gd name="T9" fmla="*/ 1 h 54"/>
                  <a:gd name="T10" fmla="*/ 0 w 177"/>
                  <a:gd name="T11" fmla="*/ 1 h 54"/>
                  <a:gd name="T12" fmla="*/ 0 w 177"/>
                  <a:gd name="T13" fmla="*/ 1 h 54"/>
                  <a:gd name="T14" fmla="*/ 0 w 177"/>
                  <a:gd name="T15" fmla="*/ 1 h 54"/>
                  <a:gd name="T16" fmla="*/ 0 w 177"/>
                  <a:gd name="T17" fmla="*/ 0 h 54"/>
                  <a:gd name="T18" fmla="*/ 0 w 177"/>
                  <a:gd name="T19" fmla="*/ 1 h 54"/>
                  <a:gd name="T20" fmla="*/ 0 w 177"/>
                  <a:gd name="T21" fmla="*/ 1 h 54"/>
                  <a:gd name="T22" fmla="*/ 0 w 177"/>
                  <a:gd name="T23" fmla="*/ 1 h 54"/>
                  <a:gd name="T24" fmla="*/ 0 w 177"/>
                  <a:gd name="T25" fmla="*/ 1 h 54"/>
                  <a:gd name="T26" fmla="*/ 0 w 177"/>
                  <a:gd name="T27" fmla="*/ 1 h 54"/>
                  <a:gd name="T28" fmla="*/ 0 w 177"/>
                  <a:gd name="T29" fmla="*/ 1 h 54"/>
                  <a:gd name="T30" fmla="*/ 0 w 177"/>
                  <a:gd name="T31" fmla="*/ 1 h 54"/>
                  <a:gd name="T32" fmla="*/ 0 w 177"/>
                  <a:gd name="T33" fmla="*/ 1 h 54"/>
                  <a:gd name="T34" fmla="*/ 0 w 177"/>
                  <a:gd name="T35" fmla="*/ 1 h 54"/>
                  <a:gd name="T36" fmla="*/ 0 w 177"/>
                  <a:gd name="T37" fmla="*/ 1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7"/>
                  <a:gd name="T58" fmla="*/ 0 h 54"/>
                  <a:gd name="T59" fmla="*/ 177 w 177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7" h="54">
                    <a:moveTo>
                      <a:pt x="0" y="45"/>
                    </a:moveTo>
                    <a:lnTo>
                      <a:pt x="18" y="34"/>
                    </a:lnTo>
                    <a:lnTo>
                      <a:pt x="39" y="25"/>
                    </a:lnTo>
                    <a:lnTo>
                      <a:pt x="62" y="20"/>
                    </a:lnTo>
                    <a:lnTo>
                      <a:pt x="83" y="17"/>
                    </a:lnTo>
                    <a:lnTo>
                      <a:pt x="129" y="11"/>
                    </a:lnTo>
                    <a:lnTo>
                      <a:pt x="148" y="7"/>
                    </a:lnTo>
                    <a:lnTo>
                      <a:pt x="160" y="4"/>
                    </a:lnTo>
                    <a:lnTo>
                      <a:pt x="170" y="0"/>
                    </a:lnTo>
                    <a:lnTo>
                      <a:pt x="177" y="11"/>
                    </a:lnTo>
                    <a:lnTo>
                      <a:pt x="167" y="15"/>
                    </a:lnTo>
                    <a:lnTo>
                      <a:pt x="155" y="18"/>
                    </a:lnTo>
                    <a:lnTo>
                      <a:pt x="132" y="23"/>
                    </a:lnTo>
                    <a:lnTo>
                      <a:pt x="86" y="30"/>
                    </a:lnTo>
                    <a:lnTo>
                      <a:pt x="65" y="33"/>
                    </a:lnTo>
                    <a:lnTo>
                      <a:pt x="46" y="37"/>
                    </a:lnTo>
                    <a:lnTo>
                      <a:pt x="28" y="44"/>
                    </a:lnTo>
                    <a:lnTo>
                      <a:pt x="12" y="5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7" name="Freeform 91"/>
              <p:cNvSpPr>
                <a:spLocks/>
              </p:cNvSpPr>
              <p:nvPr/>
            </p:nvSpPr>
            <p:spPr bwMode="auto">
              <a:xfrm>
                <a:off x="2555" y="2963"/>
                <a:ext cx="4" cy="5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1 h 9"/>
                  <a:gd name="T6" fmla="*/ 0 w 13"/>
                  <a:gd name="T7" fmla="*/ 1 h 9"/>
                  <a:gd name="T8" fmla="*/ 0 w 13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9"/>
                  <a:gd name="T17" fmla="*/ 13 w 1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9">
                    <a:moveTo>
                      <a:pt x="0" y="0"/>
                    </a:moveTo>
                    <a:lnTo>
                      <a:pt x="1" y="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8" name="Freeform 92"/>
              <p:cNvSpPr>
                <a:spLocks/>
              </p:cNvSpPr>
              <p:nvPr/>
            </p:nvSpPr>
            <p:spPr bwMode="auto">
              <a:xfrm>
                <a:off x="2611" y="2915"/>
                <a:ext cx="33" cy="31"/>
              </a:xfrm>
              <a:custGeom>
                <a:avLst/>
                <a:gdLst>
                  <a:gd name="T0" fmla="*/ 0 w 99"/>
                  <a:gd name="T1" fmla="*/ 1 h 61"/>
                  <a:gd name="T2" fmla="*/ 0 w 99"/>
                  <a:gd name="T3" fmla="*/ 1 h 61"/>
                  <a:gd name="T4" fmla="*/ 0 w 99"/>
                  <a:gd name="T5" fmla="*/ 1 h 61"/>
                  <a:gd name="T6" fmla="*/ 0 w 99"/>
                  <a:gd name="T7" fmla="*/ 1 h 61"/>
                  <a:gd name="T8" fmla="*/ 0 w 99"/>
                  <a:gd name="T9" fmla="*/ 1 h 61"/>
                  <a:gd name="T10" fmla="*/ 0 w 99"/>
                  <a:gd name="T11" fmla="*/ 0 h 61"/>
                  <a:gd name="T12" fmla="*/ 0 w 99"/>
                  <a:gd name="T13" fmla="*/ 1 h 61"/>
                  <a:gd name="T14" fmla="*/ 0 w 99"/>
                  <a:gd name="T15" fmla="*/ 1 h 61"/>
                  <a:gd name="T16" fmla="*/ 0 w 99"/>
                  <a:gd name="T17" fmla="*/ 1 h 61"/>
                  <a:gd name="T18" fmla="*/ 0 w 99"/>
                  <a:gd name="T19" fmla="*/ 1 h 61"/>
                  <a:gd name="T20" fmla="*/ 0 w 99"/>
                  <a:gd name="T21" fmla="*/ 1 h 61"/>
                  <a:gd name="T22" fmla="*/ 0 w 99"/>
                  <a:gd name="T23" fmla="*/ 1 h 61"/>
                  <a:gd name="T24" fmla="*/ 0 w 99"/>
                  <a:gd name="T25" fmla="*/ 1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9"/>
                  <a:gd name="T40" fmla="*/ 0 h 61"/>
                  <a:gd name="T41" fmla="*/ 99 w 99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" h="61">
                    <a:moveTo>
                      <a:pt x="0" y="52"/>
                    </a:moveTo>
                    <a:lnTo>
                      <a:pt x="24" y="37"/>
                    </a:lnTo>
                    <a:lnTo>
                      <a:pt x="43" y="21"/>
                    </a:lnTo>
                    <a:lnTo>
                      <a:pt x="65" y="7"/>
                    </a:lnTo>
                    <a:lnTo>
                      <a:pt x="81" y="2"/>
                    </a:lnTo>
                    <a:lnTo>
                      <a:pt x="98" y="0"/>
                    </a:lnTo>
                    <a:lnTo>
                      <a:pt x="99" y="13"/>
                    </a:lnTo>
                    <a:lnTo>
                      <a:pt x="84" y="15"/>
                    </a:lnTo>
                    <a:lnTo>
                      <a:pt x="76" y="18"/>
                    </a:lnTo>
                    <a:lnTo>
                      <a:pt x="55" y="30"/>
                    </a:lnTo>
                    <a:lnTo>
                      <a:pt x="36" y="47"/>
                    </a:lnTo>
                    <a:lnTo>
                      <a:pt x="12" y="6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9" name="Freeform 93"/>
              <p:cNvSpPr>
                <a:spLocks/>
              </p:cNvSpPr>
              <p:nvPr/>
            </p:nvSpPr>
            <p:spPr bwMode="auto">
              <a:xfrm>
                <a:off x="2611" y="2940"/>
                <a:ext cx="4" cy="6"/>
              </a:xfrm>
              <a:custGeom>
                <a:avLst/>
                <a:gdLst>
                  <a:gd name="T0" fmla="*/ 0 w 12"/>
                  <a:gd name="T1" fmla="*/ 1 h 11"/>
                  <a:gd name="T2" fmla="*/ 0 w 12"/>
                  <a:gd name="T3" fmla="*/ 1 h 11"/>
                  <a:gd name="T4" fmla="*/ 0 w 12"/>
                  <a:gd name="T5" fmla="*/ 1 h 11"/>
                  <a:gd name="T6" fmla="*/ 0 w 12"/>
                  <a:gd name="T7" fmla="*/ 0 h 11"/>
                  <a:gd name="T8" fmla="*/ 0 w 12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1"/>
                  <a:gd name="T17" fmla="*/ 12 w 1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1">
                    <a:moveTo>
                      <a:pt x="9" y="11"/>
                    </a:moveTo>
                    <a:lnTo>
                      <a:pt x="12" y="10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0" name="Freeform 94"/>
              <p:cNvSpPr>
                <a:spLocks/>
              </p:cNvSpPr>
              <p:nvPr/>
            </p:nvSpPr>
            <p:spPr bwMode="auto">
              <a:xfrm>
                <a:off x="2643" y="2915"/>
                <a:ext cx="21" cy="9"/>
              </a:xfrm>
              <a:custGeom>
                <a:avLst/>
                <a:gdLst>
                  <a:gd name="T0" fmla="*/ 0 w 61"/>
                  <a:gd name="T1" fmla="*/ 0 h 19"/>
                  <a:gd name="T2" fmla="*/ 0 w 61"/>
                  <a:gd name="T3" fmla="*/ 0 h 19"/>
                  <a:gd name="T4" fmla="*/ 0 w 61"/>
                  <a:gd name="T5" fmla="*/ 0 h 19"/>
                  <a:gd name="T6" fmla="*/ 0 w 61"/>
                  <a:gd name="T7" fmla="*/ 0 h 19"/>
                  <a:gd name="T8" fmla="*/ 0 w 61"/>
                  <a:gd name="T9" fmla="*/ 0 h 19"/>
                  <a:gd name="T10" fmla="*/ 0 w 61"/>
                  <a:gd name="T11" fmla="*/ 0 h 19"/>
                  <a:gd name="T12" fmla="*/ 0 w 61"/>
                  <a:gd name="T13" fmla="*/ 0 h 19"/>
                  <a:gd name="T14" fmla="*/ 0 w 61"/>
                  <a:gd name="T15" fmla="*/ 0 h 19"/>
                  <a:gd name="T16" fmla="*/ 0 w 61"/>
                  <a:gd name="T17" fmla="*/ 0 h 19"/>
                  <a:gd name="T18" fmla="*/ 0 w 61"/>
                  <a:gd name="T19" fmla="*/ 0 h 19"/>
                  <a:gd name="T20" fmla="*/ 0 w 61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19"/>
                  <a:gd name="T35" fmla="*/ 61 w 61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19">
                    <a:moveTo>
                      <a:pt x="2" y="0"/>
                    </a:moveTo>
                    <a:lnTo>
                      <a:pt x="19" y="1"/>
                    </a:lnTo>
                    <a:lnTo>
                      <a:pt x="33" y="3"/>
                    </a:lnTo>
                    <a:lnTo>
                      <a:pt x="46" y="5"/>
                    </a:lnTo>
                    <a:lnTo>
                      <a:pt x="61" y="6"/>
                    </a:lnTo>
                    <a:lnTo>
                      <a:pt x="59" y="19"/>
                    </a:lnTo>
                    <a:lnTo>
                      <a:pt x="43" y="18"/>
                    </a:lnTo>
                    <a:lnTo>
                      <a:pt x="30" y="16"/>
                    </a:lnTo>
                    <a:lnTo>
                      <a:pt x="16" y="14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1" name="Freeform 95"/>
              <p:cNvSpPr>
                <a:spLocks/>
              </p:cNvSpPr>
              <p:nvPr/>
            </p:nvSpPr>
            <p:spPr bwMode="auto">
              <a:xfrm>
                <a:off x="2643" y="2915"/>
                <a:ext cx="1" cy="6"/>
              </a:xfrm>
              <a:custGeom>
                <a:avLst/>
                <a:gdLst>
                  <a:gd name="T0" fmla="*/ 0 w 3"/>
                  <a:gd name="T1" fmla="*/ 0 h 13"/>
                  <a:gd name="T2" fmla="*/ 0 w 3"/>
                  <a:gd name="T3" fmla="*/ 0 h 13"/>
                  <a:gd name="T4" fmla="*/ 0 w 3"/>
                  <a:gd name="T5" fmla="*/ 0 h 13"/>
                  <a:gd name="T6" fmla="*/ 0 w 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3"/>
                  <a:gd name="T14" fmla="*/ 3 w 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3">
                    <a:moveTo>
                      <a:pt x="2" y="0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2" name="Freeform 96"/>
              <p:cNvSpPr>
                <a:spLocks/>
              </p:cNvSpPr>
              <p:nvPr/>
            </p:nvSpPr>
            <p:spPr bwMode="auto">
              <a:xfrm>
                <a:off x="2664" y="2874"/>
                <a:ext cx="68" cy="50"/>
              </a:xfrm>
              <a:custGeom>
                <a:avLst/>
                <a:gdLst>
                  <a:gd name="T0" fmla="*/ 0 w 206"/>
                  <a:gd name="T1" fmla="*/ 0 h 101"/>
                  <a:gd name="T2" fmla="*/ 0 w 206"/>
                  <a:gd name="T3" fmla="*/ 0 h 101"/>
                  <a:gd name="T4" fmla="*/ 0 w 206"/>
                  <a:gd name="T5" fmla="*/ 0 h 101"/>
                  <a:gd name="T6" fmla="*/ 0 w 206"/>
                  <a:gd name="T7" fmla="*/ 0 h 101"/>
                  <a:gd name="T8" fmla="*/ 0 w 206"/>
                  <a:gd name="T9" fmla="*/ 0 h 101"/>
                  <a:gd name="T10" fmla="*/ 0 w 206"/>
                  <a:gd name="T11" fmla="*/ 0 h 101"/>
                  <a:gd name="T12" fmla="*/ 0 w 206"/>
                  <a:gd name="T13" fmla="*/ 0 h 101"/>
                  <a:gd name="T14" fmla="*/ 0 w 206"/>
                  <a:gd name="T15" fmla="*/ 0 h 101"/>
                  <a:gd name="T16" fmla="*/ 0 w 206"/>
                  <a:gd name="T17" fmla="*/ 0 h 101"/>
                  <a:gd name="T18" fmla="*/ 0 w 206"/>
                  <a:gd name="T19" fmla="*/ 0 h 101"/>
                  <a:gd name="T20" fmla="*/ 0 w 206"/>
                  <a:gd name="T21" fmla="*/ 0 h 101"/>
                  <a:gd name="T22" fmla="*/ 0 w 206"/>
                  <a:gd name="T23" fmla="*/ 0 h 101"/>
                  <a:gd name="T24" fmla="*/ 0 w 206"/>
                  <a:gd name="T25" fmla="*/ 0 h 101"/>
                  <a:gd name="T26" fmla="*/ 0 w 206"/>
                  <a:gd name="T27" fmla="*/ 0 h 101"/>
                  <a:gd name="T28" fmla="*/ 0 w 206"/>
                  <a:gd name="T29" fmla="*/ 0 h 101"/>
                  <a:gd name="T30" fmla="*/ 0 w 206"/>
                  <a:gd name="T31" fmla="*/ 0 h 101"/>
                  <a:gd name="T32" fmla="*/ 0 w 206"/>
                  <a:gd name="T33" fmla="*/ 0 h 101"/>
                  <a:gd name="T34" fmla="*/ 0 w 206"/>
                  <a:gd name="T35" fmla="*/ 0 h 101"/>
                  <a:gd name="T36" fmla="*/ 0 w 206"/>
                  <a:gd name="T37" fmla="*/ 0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6"/>
                  <a:gd name="T58" fmla="*/ 0 h 101"/>
                  <a:gd name="T59" fmla="*/ 206 w 206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6" h="101">
                    <a:moveTo>
                      <a:pt x="0" y="88"/>
                    </a:moveTo>
                    <a:lnTo>
                      <a:pt x="33" y="86"/>
                    </a:lnTo>
                    <a:lnTo>
                      <a:pt x="60" y="83"/>
                    </a:lnTo>
                    <a:lnTo>
                      <a:pt x="87" y="75"/>
                    </a:lnTo>
                    <a:lnTo>
                      <a:pt x="110" y="65"/>
                    </a:lnTo>
                    <a:lnTo>
                      <a:pt x="134" y="52"/>
                    </a:lnTo>
                    <a:lnTo>
                      <a:pt x="153" y="37"/>
                    </a:lnTo>
                    <a:lnTo>
                      <a:pt x="172" y="18"/>
                    </a:lnTo>
                    <a:lnTo>
                      <a:pt x="191" y="0"/>
                    </a:lnTo>
                    <a:lnTo>
                      <a:pt x="206" y="7"/>
                    </a:lnTo>
                    <a:lnTo>
                      <a:pt x="185" y="27"/>
                    </a:lnTo>
                    <a:lnTo>
                      <a:pt x="166" y="45"/>
                    </a:lnTo>
                    <a:lnTo>
                      <a:pt x="145" y="62"/>
                    </a:lnTo>
                    <a:lnTo>
                      <a:pt x="120" y="75"/>
                    </a:lnTo>
                    <a:lnTo>
                      <a:pt x="94" y="86"/>
                    </a:lnTo>
                    <a:lnTo>
                      <a:pt x="66" y="95"/>
                    </a:lnTo>
                    <a:lnTo>
                      <a:pt x="35" y="99"/>
                    </a:lnTo>
                    <a:lnTo>
                      <a:pt x="0" y="101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3" name="Freeform 97"/>
              <p:cNvSpPr>
                <a:spLocks/>
              </p:cNvSpPr>
              <p:nvPr/>
            </p:nvSpPr>
            <p:spPr bwMode="auto">
              <a:xfrm>
                <a:off x="2663" y="2918"/>
                <a:ext cx="1" cy="6"/>
              </a:xfrm>
              <a:custGeom>
                <a:avLst/>
                <a:gdLst>
                  <a:gd name="T0" fmla="*/ 0 w 2"/>
                  <a:gd name="T1" fmla="*/ 0 h 13"/>
                  <a:gd name="T2" fmla="*/ 1 w 2"/>
                  <a:gd name="T3" fmla="*/ 0 h 13"/>
                  <a:gd name="T4" fmla="*/ 1 w 2"/>
                  <a:gd name="T5" fmla="*/ 0 h 13"/>
                  <a:gd name="T6" fmla="*/ 0 w 2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3"/>
                  <a:gd name="T14" fmla="*/ 2 w 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3">
                    <a:moveTo>
                      <a:pt x="0" y="13"/>
                    </a:moveTo>
                    <a:lnTo>
                      <a:pt x="2" y="13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4" name="Freeform 98"/>
              <p:cNvSpPr>
                <a:spLocks/>
              </p:cNvSpPr>
              <p:nvPr/>
            </p:nvSpPr>
            <p:spPr bwMode="auto">
              <a:xfrm>
                <a:off x="2727" y="2832"/>
                <a:ext cx="17" cy="45"/>
              </a:xfrm>
              <a:custGeom>
                <a:avLst/>
                <a:gdLst>
                  <a:gd name="T0" fmla="*/ 0 w 50"/>
                  <a:gd name="T1" fmla="*/ 1 h 90"/>
                  <a:gd name="T2" fmla="*/ 0 w 50"/>
                  <a:gd name="T3" fmla="*/ 1 h 90"/>
                  <a:gd name="T4" fmla="*/ 0 w 50"/>
                  <a:gd name="T5" fmla="*/ 1 h 90"/>
                  <a:gd name="T6" fmla="*/ 0 w 50"/>
                  <a:gd name="T7" fmla="*/ 1 h 90"/>
                  <a:gd name="T8" fmla="*/ 0 w 50"/>
                  <a:gd name="T9" fmla="*/ 1 h 90"/>
                  <a:gd name="T10" fmla="*/ 0 w 50"/>
                  <a:gd name="T11" fmla="*/ 1 h 90"/>
                  <a:gd name="T12" fmla="*/ 0 w 50"/>
                  <a:gd name="T13" fmla="*/ 0 h 90"/>
                  <a:gd name="T14" fmla="*/ 0 w 50"/>
                  <a:gd name="T15" fmla="*/ 1 h 90"/>
                  <a:gd name="T16" fmla="*/ 0 w 50"/>
                  <a:gd name="T17" fmla="*/ 1 h 90"/>
                  <a:gd name="T18" fmla="*/ 0 w 50"/>
                  <a:gd name="T19" fmla="*/ 1 h 90"/>
                  <a:gd name="T20" fmla="*/ 0 w 50"/>
                  <a:gd name="T21" fmla="*/ 1 h 90"/>
                  <a:gd name="T22" fmla="*/ 0 w 50"/>
                  <a:gd name="T23" fmla="*/ 1 h 90"/>
                  <a:gd name="T24" fmla="*/ 0 w 50"/>
                  <a:gd name="T25" fmla="*/ 1 h 90"/>
                  <a:gd name="T26" fmla="*/ 0 w 50"/>
                  <a:gd name="T27" fmla="*/ 1 h 90"/>
                  <a:gd name="T28" fmla="*/ 0 w 50"/>
                  <a:gd name="T29" fmla="*/ 1 h 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90"/>
                  <a:gd name="T47" fmla="*/ 50 w 50"/>
                  <a:gd name="T48" fmla="*/ 90 h 9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90">
                    <a:moveTo>
                      <a:pt x="0" y="84"/>
                    </a:moveTo>
                    <a:lnTo>
                      <a:pt x="6" y="75"/>
                    </a:lnTo>
                    <a:lnTo>
                      <a:pt x="10" y="64"/>
                    </a:lnTo>
                    <a:lnTo>
                      <a:pt x="15" y="44"/>
                    </a:lnTo>
                    <a:lnTo>
                      <a:pt x="19" y="21"/>
                    </a:lnTo>
                    <a:lnTo>
                      <a:pt x="27" y="10"/>
                    </a:lnTo>
                    <a:lnTo>
                      <a:pt x="36" y="0"/>
                    </a:lnTo>
                    <a:lnTo>
                      <a:pt x="50" y="8"/>
                    </a:lnTo>
                    <a:lnTo>
                      <a:pt x="41" y="17"/>
                    </a:lnTo>
                    <a:lnTo>
                      <a:pt x="36" y="25"/>
                    </a:lnTo>
                    <a:lnTo>
                      <a:pt x="31" y="47"/>
                    </a:lnTo>
                    <a:lnTo>
                      <a:pt x="27" y="67"/>
                    </a:lnTo>
                    <a:lnTo>
                      <a:pt x="22" y="80"/>
                    </a:lnTo>
                    <a:lnTo>
                      <a:pt x="15" y="9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5" name="Freeform 99"/>
              <p:cNvSpPr>
                <a:spLocks/>
              </p:cNvSpPr>
              <p:nvPr/>
            </p:nvSpPr>
            <p:spPr bwMode="auto">
              <a:xfrm>
                <a:off x="2727" y="2874"/>
                <a:ext cx="5" cy="4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1 h 7"/>
                  <a:gd name="T4" fmla="*/ 0 w 15"/>
                  <a:gd name="T5" fmla="*/ 0 h 7"/>
                  <a:gd name="T6" fmla="*/ 0 w 15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7"/>
                  <a:gd name="T14" fmla="*/ 15 w 1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7">
                    <a:moveTo>
                      <a:pt x="15" y="7"/>
                    </a:moveTo>
                    <a:lnTo>
                      <a:pt x="15" y="6"/>
                    </a:lnTo>
                    <a:lnTo>
                      <a:pt x="0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6" name="Freeform 100"/>
              <p:cNvSpPr>
                <a:spLocks/>
              </p:cNvSpPr>
              <p:nvPr/>
            </p:nvSpPr>
            <p:spPr bwMode="auto">
              <a:xfrm>
                <a:off x="2740" y="2819"/>
                <a:ext cx="31" cy="17"/>
              </a:xfrm>
              <a:custGeom>
                <a:avLst/>
                <a:gdLst>
                  <a:gd name="T0" fmla="*/ 0 w 94"/>
                  <a:gd name="T1" fmla="*/ 1 h 34"/>
                  <a:gd name="T2" fmla="*/ 0 w 94"/>
                  <a:gd name="T3" fmla="*/ 1 h 34"/>
                  <a:gd name="T4" fmla="*/ 0 w 94"/>
                  <a:gd name="T5" fmla="*/ 1 h 34"/>
                  <a:gd name="T6" fmla="*/ 0 w 94"/>
                  <a:gd name="T7" fmla="*/ 0 h 34"/>
                  <a:gd name="T8" fmla="*/ 0 w 94"/>
                  <a:gd name="T9" fmla="*/ 1 h 34"/>
                  <a:gd name="T10" fmla="*/ 0 w 94"/>
                  <a:gd name="T11" fmla="*/ 1 h 34"/>
                  <a:gd name="T12" fmla="*/ 0 w 94"/>
                  <a:gd name="T13" fmla="*/ 1 h 34"/>
                  <a:gd name="T14" fmla="*/ 0 w 94"/>
                  <a:gd name="T15" fmla="*/ 1 h 34"/>
                  <a:gd name="T16" fmla="*/ 0 w 94"/>
                  <a:gd name="T17" fmla="*/ 1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34"/>
                  <a:gd name="T29" fmla="*/ 94 w 94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34">
                    <a:moveTo>
                      <a:pt x="0" y="24"/>
                    </a:moveTo>
                    <a:lnTo>
                      <a:pt x="18" y="12"/>
                    </a:lnTo>
                    <a:lnTo>
                      <a:pt x="43" y="6"/>
                    </a:lnTo>
                    <a:lnTo>
                      <a:pt x="91" y="0"/>
                    </a:lnTo>
                    <a:lnTo>
                      <a:pt x="94" y="12"/>
                    </a:lnTo>
                    <a:lnTo>
                      <a:pt x="46" y="18"/>
                    </a:lnTo>
                    <a:lnTo>
                      <a:pt x="28" y="22"/>
                    </a:lnTo>
                    <a:lnTo>
                      <a:pt x="12" y="3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7" name="Freeform 101"/>
              <p:cNvSpPr>
                <a:spLocks/>
              </p:cNvSpPr>
              <p:nvPr/>
            </p:nvSpPr>
            <p:spPr bwMode="auto">
              <a:xfrm>
                <a:off x="2739" y="2832"/>
                <a:ext cx="5" cy="4"/>
              </a:xfrm>
              <a:custGeom>
                <a:avLst/>
                <a:gdLst>
                  <a:gd name="T0" fmla="*/ 0 w 14"/>
                  <a:gd name="T1" fmla="*/ 0 h 10"/>
                  <a:gd name="T2" fmla="*/ 0 w 14"/>
                  <a:gd name="T3" fmla="*/ 0 h 10"/>
                  <a:gd name="T4" fmla="*/ 0 w 14"/>
                  <a:gd name="T5" fmla="*/ 0 h 10"/>
                  <a:gd name="T6" fmla="*/ 0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0"/>
                  <a:gd name="T17" fmla="*/ 14 w 1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0">
                    <a:moveTo>
                      <a:pt x="0" y="1"/>
                    </a:moveTo>
                    <a:lnTo>
                      <a:pt x="1" y="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8" name="Freeform 102"/>
              <p:cNvSpPr>
                <a:spLocks/>
              </p:cNvSpPr>
              <p:nvPr/>
            </p:nvSpPr>
            <p:spPr bwMode="auto">
              <a:xfrm>
                <a:off x="2769" y="2800"/>
                <a:ext cx="27" cy="25"/>
              </a:xfrm>
              <a:custGeom>
                <a:avLst/>
                <a:gdLst>
                  <a:gd name="T0" fmla="*/ 0 w 80"/>
                  <a:gd name="T1" fmla="*/ 0 h 51"/>
                  <a:gd name="T2" fmla="*/ 0 w 80"/>
                  <a:gd name="T3" fmla="*/ 0 h 51"/>
                  <a:gd name="T4" fmla="*/ 0 w 80"/>
                  <a:gd name="T5" fmla="*/ 0 h 51"/>
                  <a:gd name="T6" fmla="*/ 0 w 80"/>
                  <a:gd name="T7" fmla="*/ 0 h 51"/>
                  <a:gd name="T8" fmla="*/ 0 w 80"/>
                  <a:gd name="T9" fmla="*/ 0 h 51"/>
                  <a:gd name="T10" fmla="*/ 0 w 80"/>
                  <a:gd name="T11" fmla="*/ 0 h 51"/>
                  <a:gd name="T12" fmla="*/ 0 w 80"/>
                  <a:gd name="T13" fmla="*/ 0 h 51"/>
                  <a:gd name="T14" fmla="*/ 0 w 80"/>
                  <a:gd name="T15" fmla="*/ 0 h 51"/>
                  <a:gd name="T16" fmla="*/ 0 w 80"/>
                  <a:gd name="T17" fmla="*/ 0 h 51"/>
                  <a:gd name="T18" fmla="*/ 0 w 80"/>
                  <a:gd name="T19" fmla="*/ 0 h 51"/>
                  <a:gd name="T20" fmla="*/ 0 w 80"/>
                  <a:gd name="T21" fmla="*/ 0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51"/>
                  <a:gd name="T35" fmla="*/ 80 w 80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51">
                    <a:moveTo>
                      <a:pt x="0" y="40"/>
                    </a:moveTo>
                    <a:lnTo>
                      <a:pt x="20" y="32"/>
                    </a:lnTo>
                    <a:lnTo>
                      <a:pt x="36" y="23"/>
                    </a:lnTo>
                    <a:lnTo>
                      <a:pt x="50" y="12"/>
                    </a:lnTo>
                    <a:lnTo>
                      <a:pt x="68" y="0"/>
                    </a:lnTo>
                    <a:lnTo>
                      <a:pt x="80" y="10"/>
                    </a:lnTo>
                    <a:lnTo>
                      <a:pt x="62" y="21"/>
                    </a:lnTo>
                    <a:lnTo>
                      <a:pt x="48" y="32"/>
                    </a:lnTo>
                    <a:lnTo>
                      <a:pt x="30" y="43"/>
                    </a:lnTo>
                    <a:lnTo>
                      <a:pt x="8" y="5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9" name="Freeform 103"/>
              <p:cNvSpPr>
                <a:spLocks/>
              </p:cNvSpPr>
              <p:nvPr/>
            </p:nvSpPr>
            <p:spPr bwMode="auto">
              <a:xfrm>
                <a:off x="2769" y="2819"/>
                <a:ext cx="3" cy="6"/>
              </a:xfrm>
              <a:custGeom>
                <a:avLst/>
                <a:gdLst>
                  <a:gd name="T0" fmla="*/ 0 w 8"/>
                  <a:gd name="T1" fmla="*/ 1 h 12"/>
                  <a:gd name="T2" fmla="*/ 0 w 8"/>
                  <a:gd name="T3" fmla="*/ 1 h 12"/>
                  <a:gd name="T4" fmla="*/ 0 w 8"/>
                  <a:gd name="T5" fmla="*/ 1 h 12"/>
                  <a:gd name="T6" fmla="*/ 0 w 8"/>
                  <a:gd name="T7" fmla="*/ 0 h 12"/>
                  <a:gd name="T8" fmla="*/ 0 w 8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6" y="12"/>
                    </a:moveTo>
                    <a:lnTo>
                      <a:pt x="8" y="1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0" name="Freeform 104"/>
              <p:cNvSpPr>
                <a:spLocks/>
              </p:cNvSpPr>
              <p:nvPr/>
            </p:nvSpPr>
            <p:spPr bwMode="auto">
              <a:xfrm>
                <a:off x="2792" y="2742"/>
                <a:ext cx="67" cy="63"/>
              </a:xfrm>
              <a:custGeom>
                <a:avLst/>
                <a:gdLst>
                  <a:gd name="T0" fmla="*/ 0 w 201"/>
                  <a:gd name="T1" fmla="*/ 0 h 127"/>
                  <a:gd name="T2" fmla="*/ 0 w 201"/>
                  <a:gd name="T3" fmla="*/ 0 h 127"/>
                  <a:gd name="T4" fmla="*/ 0 w 201"/>
                  <a:gd name="T5" fmla="*/ 0 h 127"/>
                  <a:gd name="T6" fmla="*/ 0 w 201"/>
                  <a:gd name="T7" fmla="*/ 0 h 127"/>
                  <a:gd name="T8" fmla="*/ 0 w 201"/>
                  <a:gd name="T9" fmla="*/ 0 h 127"/>
                  <a:gd name="T10" fmla="*/ 0 w 201"/>
                  <a:gd name="T11" fmla="*/ 0 h 127"/>
                  <a:gd name="T12" fmla="*/ 0 w 201"/>
                  <a:gd name="T13" fmla="*/ 0 h 127"/>
                  <a:gd name="T14" fmla="*/ 0 w 201"/>
                  <a:gd name="T15" fmla="*/ 0 h 127"/>
                  <a:gd name="T16" fmla="*/ 0 w 201"/>
                  <a:gd name="T17" fmla="*/ 0 h 127"/>
                  <a:gd name="T18" fmla="*/ 0 w 201"/>
                  <a:gd name="T19" fmla="*/ 0 h 127"/>
                  <a:gd name="T20" fmla="*/ 0 w 201"/>
                  <a:gd name="T21" fmla="*/ 0 h 127"/>
                  <a:gd name="T22" fmla="*/ 0 w 201"/>
                  <a:gd name="T23" fmla="*/ 0 h 127"/>
                  <a:gd name="T24" fmla="*/ 0 w 201"/>
                  <a:gd name="T25" fmla="*/ 0 h 1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1"/>
                  <a:gd name="T40" fmla="*/ 0 h 127"/>
                  <a:gd name="T41" fmla="*/ 201 w 201"/>
                  <a:gd name="T42" fmla="*/ 127 h 1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1" h="127">
                    <a:moveTo>
                      <a:pt x="0" y="116"/>
                    </a:moveTo>
                    <a:lnTo>
                      <a:pt x="55" y="90"/>
                    </a:lnTo>
                    <a:lnTo>
                      <a:pt x="77" y="76"/>
                    </a:lnTo>
                    <a:lnTo>
                      <a:pt x="97" y="62"/>
                    </a:lnTo>
                    <a:lnTo>
                      <a:pt x="140" y="32"/>
                    </a:lnTo>
                    <a:lnTo>
                      <a:pt x="189" y="0"/>
                    </a:lnTo>
                    <a:lnTo>
                      <a:pt x="201" y="9"/>
                    </a:lnTo>
                    <a:lnTo>
                      <a:pt x="152" y="41"/>
                    </a:lnTo>
                    <a:lnTo>
                      <a:pt x="109" y="71"/>
                    </a:lnTo>
                    <a:lnTo>
                      <a:pt x="89" y="86"/>
                    </a:lnTo>
                    <a:lnTo>
                      <a:pt x="66" y="99"/>
                    </a:lnTo>
                    <a:lnTo>
                      <a:pt x="10" y="127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1" name="Freeform 105"/>
              <p:cNvSpPr>
                <a:spLocks/>
              </p:cNvSpPr>
              <p:nvPr/>
            </p:nvSpPr>
            <p:spPr bwMode="auto">
              <a:xfrm>
                <a:off x="2792" y="2800"/>
                <a:ext cx="4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1"/>
                  <a:gd name="T17" fmla="*/ 12 w 1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1">
                    <a:moveTo>
                      <a:pt x="0" y="1"/>
                    </a:moveTo>
                    <a:lnTo>
                      <a:pt x="0" y="0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2" name="Freeform 106"/>
              <p:cNvSpPr>
                <a:spLocks/>
              </p:cNvSpPr>
              <p:nvPr/>
            </p:nvSpPr>
            <p:spPr bwMode="auto">
              <a:xfrm>
                <a:off x="2855" y="2663"/>
                <a:ext cx="84" cy="83"/>
              </a:xfrm>
              <a:custGeom>
                <a:avLst/>
                <a:gdLst>
                  <a:gd name="T0" fmla="*/ 0 w 252"/>
                  <a:gd name="T1" fmla="*/ 1 h 166"/>
                  <a:gd name="T2" fmla="*/ 0 w 252"/>
                  <a:gd name="T3" fmla="*/ 1 h 166"/>
                  <a:gd name="T4" fmla="*/ 0 w 252"/>
                  <a:gd name="T5" fmla="*/ 1 h 166"/>
                  <a:gd name="T6" fmla="*/ 0 w 252"/>
                  <a:gd name="T7" fmla="*/ 1 h 166"/>
                  <a:gd name="T8" fmla="*/ 0 w 252"/>
                  <a:gd name="T9" fmla="*/ 1 h 166"/>
                  <a:gd name="T10" fmla="*/ 0 w 252"/>
                  <a:gd name="T11" fmla="*/ 1 h 166"/>
                  <a:gd name="T12" fmla="*/ 0 w 252"/>
                  <a:gd name="T13" fmla="*/ 1 h 166"/>
                  <a:gd name="T14" fmla="*/ 0 w 252"/>
                  <a:gd name="T15" fmla="*/ 1 h 166"/>
                  <a:gd name="T16" fmla="*/ 0 w 252"/>
                  <a:gd name="T17" fmla="*/ 1 h 166"/>
                  <a:gd name="T18" fmla="*/ 0 w 252"/>
                  <a:gd name="T19" fmla="*/ 1 h 166"/>
                  <a:gd name="T20" fmla="*/ 0 w 252"/>
                  <a:gd name="T21" fmla="*/ 0 h 166"/>
                  <a:gd name="T22" fmla="*/ 0 w 252"/>
                  <a:gd name="T23" fmla="*/ 1 h 166"/>
                  <a:gd name="T24" fmla="*/ 0 w 252"/>
                  <a:gd name="T25" fmla="*/ 1 h 166"/>
                  <a:gd name="T26" fmla="*/ 0 w 252"/>
                  <a:gd name="T27" fmla="*/ 1 h 166"/>
                  <a:gd name="T28" fmla="*/ 0 w 252"/>
                  <a:gd name="T29" fmla="*/ 1 h 166"/>
                  <a:gd name="T30" fmla="*/ 0 w 252"/>
                  <a:gd name="T31" fmla="*/ 1 h 166"/>
                  <a:gd name="T32" fmla="*/ 0 w 252"/>
                  <a:gd name="T33" fmla="*/ 1 h 166"/>
                  <a:gd name="T34" fmla="*/ 0 w 252"/>
                  <a:gd name="T35" fmla="*/ 1 h 166"/>
                  <a:gd name="T36" fmla="*/ 0 w 252"/>
                  <a:gd name="T37" fmla="*/ 1 h 166"/>
                  <a:gd name="T38" fmla="*/ 0 w 252"/>
                  <a:gd name="T39" fmla="*/ 1 h 166"/>
                  <a:gd name="T40" fmla="*/ 0 w 252"/>
                  <a:gd name="T41" fmla="*/ 1 h 166"/>
                  <a:gd name="T42" fmla="*/ 0 w 252"/>
                  <a:gd name="T43" fmla="*/ 1 h 166"/>
                  <a:gd name="T44" fmla="*/ 0 w 252"/>
                  <a:gd name="T45" fmla="*/ 1 h 1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2"/>
                  <a:gd name="T70" fmla="*/ 0 h 166"/>
                  <a:gd name="T71" fmla="*/ 252 w 252"/>
                  <a:gd name="T72" fmla="*/ 166 h 1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2" h="166">
                    <a:moveTo>
                      <a:pt x="0" y="156"/>
                    </a:moveTo>
                    <a:lnTo>
                      <a:pt x="37" y="136"/>
                    </a:lnTo>
                    <a:lnTo>
                      <a:pt x="73" y="120"/>
                    </a:lnTo>
                    <a:lnTo>
                      <a:pt x="109" y="103"/>
                    </a:lnTo>
                    <a:lnTo>
                      <a:pt x="141" y="88"/>
                    </a:lnTo>
                    <a:lnTo>
                      <a:pt x="172" y="72"/>
                    </a:lnTo>
                    <a:lnTo>
                      <a:pt x="185" y="62"/>
                    </a:lnTo>
                    <a:lnTo>
                      <a:pt x="197" y="52"/>
                    </a:lnTo>
                    <a:lnTo>
                      <a:pt x="209" y="42"/>
                    </a:lnTo>
                    <a:lnTo>
                      <a:pt x="219" y="29"/>
                    </a:lnTo>
                    <a:lnTo>
                      <a:pt x="235" y="0"/>
                    </a:lnTo>
                    <a:lnTo>
                      <a:pt x="252" y="6"/>
                    </a:lnTo>
                    <a:lnTo>
                      <a:pt x="234" y="35"/>
                    </a:lnTo>
                    <a:lnTo>
                      <a:pt x="224" y="49"/>
                    </a:lnTo>
                    <a:lnTo>
                      <a:pt x="210" y="60"/>
                    </a:lnTo>
                    <a:lnTo>
                      <a:pt x="197" y="72"/>
                    </a:lnTo>
                    <a:lnTo>
                      <a:pt x="184" y="81"/>
                    </a:lnTo>
                    <a:lnTo>
                      <a:pt x="151" y="98"/>
                    </a:lnTo>
                    <a:lnTo>
                      <a:pt x="119" y="114"/>
                    </a:lnTo>
                    <a:lnTo>
                      <a:pt x="84" y="130"/>
                    </a:lnTo>
                    <a:lnTo>
                      <a:pt x="47" y="147"/>
                    </a:lnTo>
                    <a:lnTo>
                      <a:pt x="10" y="16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3" name="Freeform 107"/>
              <p:cNvSpPr>
                <a:spLocks/>
              </p:cNvSpPr>
              <p:nvPr/>
            </p:nvSpPr>
            <p:spPr bwMode="auto">
              <a:xfrm>
                <a:off x="2855" y="2741"/>
                <a:ext cx="4" cy="5"/>
              </a:xfrm>
              <a:custGeom>
                <a:avLst/>
                <a:gdLst>
                  <a:gd name="T0" fmla="*/ 0 w 12"/>
                  <a:gd name="T1" fmla="*/ 1 h 10"/>
                  <a:gd name="T2" fmla="*/ 0 w 12"/>
                  <a:gd name="T3" fmla="*/ 0 h 10"/>
                  <a:gd name="T4" fmla="*/ 0 w 12"/>
                  <a:gd name="T5" fmla="*/ 1 h 10"/>
                  <a:gd name="T6" fmla="*/ 0 w 12"/>
                  <a:gd name="T7" fmla="*/ 1 h 10"/>
                  <a:gd name="T8" fmla="*/ 0 w 12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0" y="1"/>
                    </a:moveTo>
                    <a:lnTo>
                      <a:pt x="0" y="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4" name="Freeform 108"/>
              <p:cNvSpPr>
                <a:spLocks/>
              </p:cNvSpPr>
              <p:nvPr/>
            </p:nvSpPr>
            <p:spPr bwMode="auto">
              <a:xfrm>
                <a:off x="2897" y="2660"/>
                <a:ext cx="40" cy="12"/>
              </a:xfrm>
              <a:custGeom>
                <a:avLst/>
                <a:gdLst>
                  <a:gd name="T0" fmla="*/ 0 w 120"/>
                  <a:gd name="T1" fmla="*/ 0 h 25"/>
                  <a:gd name="T2" fmla="*/ 0 w 120"/>
                  <a:gd name="T3" fmla="*/ 0 h 25"/>
                  <a:gd name="T4" fmla="*/ 0 w 120"/>
                  <a:gd name="T5" fmla="*/ 0 h 25"/>
                  <a:gd name="T6" fmla="*/ 0 w 120"/>
                  <a:gd name="T7" fmla="*/ 0 h 25"/>
                  <a:gd name="T8" fmla="*/ 0 w 120"/>
                  <a:gd name="T9" fmla="*/ 0 h 25"/>
                  <a:gd name="T10" fmla="*/ 0 w 120"/>
                  <a:gd name="T11" fmla="*/ 0 h 25"/>
                  <a:gd name="T12" fmla="*/ 0 w 120"/>
                  <a:gd name="T13" fmla="*/ 0 h 25"/>
                  <a:gd name="T14" fmla="*/ 0 w 120"/>
                  <a:gd name="T15" fmla="*/ 0 h 25"/>
                  <a:gd name="T16" fmla="*/ 0 w 120"/>
                  <a:gd name="T17" fmla="*/ 0 h 25"/>
                  <a:gd name="T18" fmla="*/ 0 w 120"/>
                  <a:gd name="T19" fmla="*/ 0 h 25"/>
                  <a:gd name="T20" fmla="*/ 0 w 120"/>
                  <a:gd name="T21" fmla="*/ 0 h 25"/>
                  <a:gd name="T22" fmla="*/ 0 w 120"/>
                  <a:gd name="T23" fmla="*/ 0 h 25"/>
                  <a:gd name="T24" fmla="*/ 0 w 120"/>
                  <a:gd name="T25" fmla="*/ 0 h 25"/>
                  <a:gd name="T26" fmla="*/ 0 w 120"/>
                  <a:gd name="T27" fmla="*/ 0 h 25"/>
                  <a:gd name="T28" fmla="*/ 0 w 120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0"/>
                  <a:gd name="T46" fmla="*/ 0 h 25"/>
                  <a:gd name="T47" fmla="*/ 120 w 120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0" h="25">
                    <a:moveTo>
                      <a:pt x="115" y="15"/>
                    </a:moveTo>
                    <a:lnTo>
                      <a:pt x="86" y="12"/>
                    </a:lnTo>
                    <a:lnTo>
                      <a:pt x="61" y="12"/>
                    </a:lnTo>
                    <a:lnTo>
                      <a:pt x="49" y="13"/>
                    </a:lnTo>
                    <a:lnTo>
                      <a:pt x="36" y="16"/>
                    </a:lnTo>
                    <a:lnTo>
                      <a:pt x="24" y="19"/>
                    </a:lnTo>
                    <a:lnTo>
                      <a:pt x="12" y="25"/>
                    </a:lnTo>
                    <a:lnTo>
                      <a:pt x="0" y="16"/>
                    </a:lnTo>
                    <a:lnTo>
                      <a:pt x="14" y="8"/>
                    </a:lnTo>
                    <a:lnTo>
                      <a:pt x="28" y="4"/>
                    </a:lnTo>
                    <a:lnTo>
                      <a:pt x="43" y="1"/>
                    </a:lnTo>
                    <a:lnTo>
                      <a:pt x="58" y="0"/>
                    </a:lnTo>
                    <a:lnTo>
                      <a:pt x="89" y="0"/>
                    </a:lnTo>
                    <a:lnTo>
                      <a:pt x="120" y="3"/>
                    </a:lnTo>
                    <a:lnTo>
                      <a:pt x="115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5" name="Freeform 109"/>
              <p:cNvSpPr>
                <a:spLocks/>
              </p:cNvSpPr>
              <p:nvPr/>
            </p:nvSpPr>
            <p:spPr bwMode="auto">
              <a:xfrm>
                <a:off x="2933" y="2662"/>
                <a:ext cx="7" cy="5"/>
              </a:xfrm>
              <a:custGeom>
                <a:avLst/>
                <a:gdLst>
                  <a:gd name="T0" fmla="*/ 0 w 21"/>
                  <a:gd name="T1" fmla="*/ 0 h 12"/>
                  <a:gd name="T2" fmla="*/ 0 w 21"/>
                  <a:gd name="T3" fmla="*/ 0 h 12"/>
                  <a:gd name="T4" fmla="*/ 0 w 21"/>
                  <a:gd name="T5" fmla="*/ 0 h 12"/>
                  <a:gd name="T6" fmla="*/ 0 w 21"/>
                  <a:gd name="T7" fmla="*/ 0 h 12"/>
                  <a:gd name="T8" fmla="*/ 0 w 21"/>
                  <a:gd name="T9" fmla="*/ 0 h 12"/>
                  <a:gd name="T10" fmla="*/ 0 w 2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2"/>
                  <a:gd name="T20" fmla="*/ 21 w 21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2">
                    <a:moveTo>
                      <a:pt x="17" y="9"/>
                    </a:moveTo>
                    <a:lnTo>
                      <a:pt x="21" y="1"/>
                    </a:lnTo>
                    <a:lnTo>
                      <a:pt x="11" y="0"/>
                    </a:lnTo>
                    <a:lnTo>
                      <a:pt x="6" y="12"/>
                    </a:lnTo>
                    <a:lnTo>
                      <a:pt x="0" y="3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6" name="Freeform 110"/>
              <p:cNvSpPr>
                <a:spLocks/>
              </p:cNvSpPr>
              <p:nvPr/>
            </p:nvSpPr>
            <p:spPr bwMode="auto">
              <a:xfrm>
                <a:off x="2880" y="2668"/>
                <a:ext cx="21" cy="23"/>
              </a:xfrm>
              <a:custGeom>
                <a:avLst/>
                <a:gdLst>
                  <a:gd name="T0" fmla="*/ 0 w 63"/>
                  <a:gd name="T1" fmla="*/ 1 h 46"/>
                  <a:gd name="T2" fmla="*/ 0 w 63"/>
                  <a:gd name="T3" fmla="*/ 1 h 46"/>
                  <a:gd name="T4" fmla="*/ 0 w 63"/>
                  <a:gd name="T5" fmla="*/ 1 h 46"/>
                  <a:gd name="T6" fmla="*/ 0 w 63"/>
                  <a:gd name="T7" fmla="*/ 1 h 46"/>
                  <a:gd name="T8" fmla="*/ 0 w 63"/>
                  <a:gd name="T9" fmla="*/ 1 h 46"/>
                  <a:gd name="T10" fmla="*/ 0 w 63"/>
                  <a:gd name="T11" fmla="*/ 1 h 46"/>
                  <a:gd name="T12" fmla="*/ 0 w 63"/>
                  <a:gd name="T13" fmla="*/ 1 h 46"/>
                  <a:gd name="T14" fmla="*/ 0 w 63"/>
                  <a:gd name="T15" fmla="*/ 1 h 46"/>
                  <a:gd name="T16" fmla="*/ 0 w 63"/>
                  <a:gd name="T17" fmla="*/ 1 h 46"/>
                  <a:gd name="T18" fmla="*/ 0 w 63"/>
                  <a:gd name="T19" fmla="*/ 1 h 46"/>
                  <a:gd name="T20" fmla="*/ 0 w 63"/>
                  <a:gd name="T21" fmla="*/ 1 h 46"/>
                  <a:gd name="T22" fmla="*/ 0 w 63"/>
                  <a:gd name="T23" fmla="*/ 1 h 46"/>
                  <a:gd name="T24" fmla="*/ 0 w 63"/>
                  <a:gd name="T25" fmla="*/ 1 h 46"/>
                  <a:gd name="T26" fmla="*/ 0 w 63"/>
                  <a:gd name="T27" fmla="*/ 1 h 46"/>
                  <a:gd name="T28" fmla="*/ 0 w 63"/>
                  <a:gd name="T29" fmla="*/ 1 h 46"/>
                  <a:gd name="T30" fmla="*/ 0 w 63"/>
                  <a:gd name="T31" fmla="*/ 0 h 46"/>
                  <a:gd name="T32" fmla="*/ 0 w 63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46"/>
                  <a:gd name="T53" fmla="*/ 63 w 63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46">
                    <a:moveTo>
                      <a:pt x="63" y="9"/>
                    </a:moveTo>
                    <a:lnTo>
                      <a:pt x="56" y="13"/>
                    </a:lnTo>
                    <a:lnTo>
                      <a:pt x="51" y="19"/>
                    </a:lnTo>
                    <a:lnTo>
                      <a:pt x="40" y="31"/>
                    </a:lnTo>
                    <a:lnTo>
                      <a:pt x="34" y="36"/>
                    </a:lnTo>
                    <a:lnTo>
                      <a:pt x="26" y="41"/>
                    </a:lnTo>
                    <a:lnTo>
                      <a:pt x="16" y="45"/>
                    </a:lnTo>
                    <a:lnTo>
                      <a:pt x="4" y="46"/>
                    </a:lnTo>
                    <a:lnTo>
                      <a:pt x="0" y="35"/>
                    </a:lnTo>
                    <a:lnTo>
                      <a:pt x="9" y="34"/>
                    </a:lnTo>
                    <a:lnTo>
                      <a:pt x="15" y="32"/>
                    </a:lnTo>
                    <a:lnTo>
                      <a:pt x="21" y="28"/>
                    </a:lnTo>
                    <a:lnTo>
                      <a:pt x="25" y="23"/>
                    </a:lnTo>
                    <a:lnTo>
                      <a:pt x="37" y="12"/>
                    </a:lnTo>
                    <a:lnTo>
                      <a:pt x="43" y="5"/>
                    </a:lnTo>
                    <a:lnTo>
                      <a:pt x="51" y="0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7" name="Freeform 111"/>
              <p:cNvSpPr>
                <a:spLocks/>
              </p:cNvSpPr>
              <p:nvPr/>
            </p:nvSpPr>
            <p:spPr bwMode="auto">
              <a:xfrm>
                <a:off x="2897" y="2668"/>
                <a:ext cx="4" cy="4"/>
              </a:xfrm>
              <a:custGeom>
                <a:avLst/>
                <a:gdLst>
                  <a:gd name="T0" fmla="*/ 0 w 12"/>
                  <a:gd name="T1" fmla="*/ 0 h 9"/>
                  <a:gd name="T2" fmla="*/ 0 w 12"/>
                  <a:gd name="T3" fmla="*/ 0 h 9"/>
                  <a:gd name="T4" fmla="*/ 0 w 12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9"/>
                  <a:gd name="T11" fmla="*/ 12 w 12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9">
                    <a:moveTo>
                      <a:pt x="0" y="0"/>
                    </a:moveTo>
                    <a:lnTo>
                      <a:pt x="1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8" name="Freeform 112"/>
              <p:cNvSpPr>
                <a:spLocks/>
              </p:cNvSpPr>
              <p:nvPr/>
            </p:nvSpPr>
            <p:spPr bwMode="auto">
              <a:xfrm>
                <a:off x="2826" y="2663"/>
                <a:ext cx="55" cy="28"/>
              </a:xfrm>
              <a:custGeom>
                <a:avLst/>
                <a:gdLst>
                  <a:gd name="T0" fmla="*/ 0 w 166"/>
                  <a:gd name="T1" fmla="*/ 1 h 56"/>
                  <a:gd name="T2" fmla="*/ 0 w 166"/>
                  <a:gd name="T3" fmla="*/ 1 h 56"/>
                  <a:gd name="T4" fmla="*/ 0 w 166"/>
                  <a:gd name="T5" fmla="*/ 1 h 56"/>
                  <a:gd name="T6" fmla="*/ 0 w 166"/>
                  <a:gd name="T7" fmla="*/ 1 h 56"/>
                  <a:gd name="T8" fmla="*/ 0 w 166"/>
                  <a:gd name="T9" fmla="*/ 1 h 56"/>
                  <a:gd name="T10" fmla="*/ 0 w 166"/>
                  <a:gd name="T11" fmla="*/ 1 h 56"/>
                  <a:gd name="T12" fmla="*/ 0 w 166"/>
                  <a:gd name="T13" fmla="*/ 1 h 56"/>
                  <a:gd name="T14" fmla="*/ 0 w 166"/>
                  <a:gd name="T15" fmla="*/ 1 h 56"/>
                  <a:gd name="T16" fmla="*/ 0 w 166"/>
                  <a:gd name="T17" fmla="*/ 1 h 56"/>
                  <a:gd name="T18" fmla="*/ 0 w 166"/>
                  <a:gd name="T19" fmla="*/ 0 h 56"/>
                  <a:gd name="T20" fmla="*/ 0 w 166"/>
                  <a:gd name="T21" fmla="*/ 1 h 56"/>
                  <a:gd name="T22" fmla="*/ 0 w 166"/>
                  <a:gd name="T23" fmla="*/ 1 h 56"/>
                  <a:gd name="T24" fmla="*/ 0 w 166"/>
                  <a:gd name="T25" fmla="*/ 1 h 56"/>
                  <a:gd name="T26" fmla="*/ 0 w 166"/>
                  <a:gd name="T27" fmla="*/ 1 h 56"/>
                  <a:gd name="T28" fmla="*/ 0 w 166"/>
                  <a:gd name="T29" fmla="*/ 1 h 56"/>
                  <a:gd name="T30" fmla="*/ 0 w 166"/>
                  <a:gd name="T31" fmla="*/ 1 h 56"/>
                  <a:gd name="T32" fmla="*/ 0 w 166"/>
                  <a:gd name="T33" fmla="*/ 1 h 56"/>
                  <a:gd name="T34" fmla="*/ 0 w 166"/>
                  <a:gd name="T35" fmla="*/ 1 h 56"/>
                  <a:gd name="T36" fmla="*/ 0 w 166"/>
                  <a:gd name="T37" fmla="*/ 1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6"/>
                  <a:gd name="T58" fmla="*/ 0 h 56"/>
                  <a:gd name="T59" fmla="*/ 166 w 166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6" h="56">
                    <a:moveTo>
                      <a:pt x="163" y="56"/>
                    </a:moveTo>
                    <a:lnTo>
                      <a:pt x="138" y="54"/>
                    </a:lnTo>
                    <a:lnTo>
                      <a:pt x="116" y="48"/>
                    </a:lnTo>
                    <a:lnTo>
                      <a:pt x="96" y="41"/>
                    </a:lnTo>
                    <a:lnTo>
                      <a:pt x="78" y="32"/>
                    </a:lnTo>
                    <a:lnTo>
                      <a:pt x="59" y="25"/>
                    </a:lnTo>
                    <a:lnTo>
                      <a:pt x="43" y="19"/>
                    </a:lnTo>
                    <a:lnTo>
                      <a:pt x="22" y="14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26" y="2"/>
                    </a:lnTo>
                    <a:lnTo>
                      <a:pt x="50" y="8"/>
                    </a:lnTo>
                    <a:lnTo>
                      <a:pt x="69" y="15"/>
                    </a:lnTo>
                    <a:lnTo>
                      <a:pt x="88" y="22"/>
                    </a:lnTo>
                    <a:lnTo>
                      <a:pt x="106" y="30"/>
                    </a:lnTo>
                    <a:lnTo>
                      <a:pt x="124" y="38"/>
                    </a:lnTo>
                    <a:lnTo>
                      <a:pt x="143" y="43"/>
                    </a:lnTo>
                    <a:lnTo>
                      <a:pt x="166" y="45"/>
                    </a:lnTo>
                    <a:lnTo>
                      <a:pt x="163" y="5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9" name="Freeform 113"/>
              <p:cNvSpPr>
                <a:spLocks/>
              </p:cNvSpPr>
              <p:nvPr/>
            </p:nvSpPr>
            <p:spPr bwMode="auto">
              <a:xfrm>
                <a:off x="2880" y="2685"/>
                <a:ext cx="1" cy="6"/>
              </a:xfrm>
              <a:custGeom>
                <a:avLst/>
                <a:gdLst>
                  <a:gd name="T0" fmla="*/ 0 w 4"/>
                  <a:gd name="T1" fmla="*/ 1 h 11"/>
                  <a:gd name="T2" fmla="*/ 0 w 4"/>
                  <a:gd name="T3" fmla="*/ 1 h 11"/>
                  <a:gd name="T4" fmla="*/ 0 w 4"/>
                  <a:gd name="T5" fmla="*/ 1 h 11"/>
                  <a:gd name="T6" fmla="*/ 0 w 4"/>
                  <a:gd name="T7" fmla="*/ 0 h 11"/>
                  <a:gd name="T8" fmla="*/ 0 w 4"/>
                  <a:gd name="T9" fmla="*/ 0 h 11"/>
                  <a:gd name="T10" fmla="*/ 0 w 4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1"/>
                  <a:gd name="T20" fmla="*/ 4 w 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1">
                    <a:moveTo>
                      <a:pt x="4" y="11"/>
                    </a:moveTo>
                    <a:lnTo>
                      <a:pt x="3" y="11"/>
                    </a:lnTo>
                    <a:lnTo>
                      <a:pt x="1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0" name="Freeform 114"/>
              <p:cNvSpPr>
                <a:spLocks/>
              </p:cNvSpPr>
              <p:nvPr/>
            </p:nvSpPr>
            <p:spPr bwMode="auto">
              <a:xfrm>
                <a:off x="2787" y="2663"/>
                <a:ext cx="40" cy="22"/>
              </a:xfrm>
              <a:custGeom>
                <a:avLst/>
                <a:gdLst>
                  <a:gd name="T0" fmla="*/ 0 w 118"/>
                  <a:gd name="T1" fmla="*/ 0 h 45"/>
                  <a:gd name="T2" fmla="*/ 0 w 118"/>
                  <a:gd name="T3" fmla="*/ 0 h 45"/>
                  <a:gd name="T4" fmla="*/ 0 w 118"/>
                  <a:gd name="T5" fmla="*/ 0 h 45"/>
                  <a:gd name="T6" fmla="*/ 0 w 118"/>
                  <a:gd name="T7" fmla="*/ 0 h 45"/>
                  <a:gd name="T8" fmla="*/ 0 w 118"/>
                  <a:gd name="T9" fmla="*/ 0 h 45"/>
                  <a:gd name="T10" fmla="*/ 0 w 118"/>
                  <a:gd name="T11" fmla="*/ 0 h 45"/>
                  <a:gd name="T12" fmla="*/ 0 w 118"/>
                  <a:gd name="T13" fmla="*/ 0 h 45"/>
                  <a:gd name="T14" fmla="*/ 0 w 118"/>
                  <a:gd name="T15" fmla="*/ 0 h 45"/>
                  <a:gd name="T16" fmla="*/ 0 w 118"/>
                  <a:gd name="T17" fmla="*/ 0 h 45"/>
                  <a:gd name="T18" fmla="*/ 0 w 118"/>
                  <a:gd name="T19" fmla="*/ 0 h 45"/>
                  <a:gd name="T20" fmla="*/ 0 w 118"/>
                  <a:gd name="T21" fmla="*/ 0 h 45"/>
                  <a:gd name="T22" fmla="*/ 0 w 118"/>
                  <a:gd name="T23" fmla="*/ 0 h 45"/>
                  <a:gd name="T24" fmla="*/ 0 w 118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8"/>
                  <a:gd name="T40" fmla="*/ 0 h 45"/>
                  <a:gd name="T41" fmla="*/ 118 w 118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8" h="45">
                    <a:moveTo>
                      <a:pt x="118" y="12"/>
                    </a:moveTo>
                    <a:lnTo>
                      <a:pt x="84" y="14"/>
                    </a:lnTo>
                    <a:lnTo>
                      <a:pt x="56" y="19"/>
                    </a:lnTo>
                    <a:lnTo>
                      <a:pt x="34" y="28"/>
                    </a:lnTo>
                    <a:lnTo>
                      <a:pt x="23" y="35"/>
                    </a:lnTo>
                    <a:lnTo>
                      <a:pt x="15" y="45"/>
                    </a:lnTo>
                    <a:lnTo>
                      <a:pt x="0" y="38"/>
                    </a:lnTo>
                    <a:lnTo>
                      <a:pt x="9" y="28"/>
                    </a:lnTo>
                    <a:lnTo>
                      <a:pt x="22" y="19"/>
                    </a:lnTo>
                    <a:lnTo>
                      <a:pt x="49" y="8"/>
                    </a:lnTo>
                    <a:lnTo>
                      <a:pt x="79" y="2"/>
                    </a:lnTo>
                    <a:lnTo>
                      <a:pt x="115" y="0"/>
                    </a:lnTo>
                    <a:lnTo>
                      <a:pt x="118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1" name="Freeform 115"/>
              <p:cNvSpPr>
                <a:spLocks/>
              </p:cNvSpPr>
              <p:nvPr/>
            </p:nvSpPr>
            <p:spPr bwMode="auto">
              <a:xfrm>
                <a:off x="2826" y="2663"/>
                <a:ext cx="1" cy="6"/>
              </a:xfrm>
              <a:custGeom>
                <a:avLst/>
                <a:gdLst>
                  <a:gd name="T0" fmla="*/ 0 w 3"/>
                  <a:gd name="T1" fmla="*/ 0 h 12"/>
                  <a:gd name="T2" fmla="*/ 0 w 3"/>
                  <a:gd name="T3" fmla="*/ 0 h 12"/>
                  <a:gd name="T4" fmla="*/ 0 w 3"/>
                  <a:gd name="T5" fmla="*/ 0 h 12"/>
                  <a:gd name="T6" fmla="*/ 0 w 3"/>
                  <a:gd name="T7" fmla="*/ 1 h 12"/>
                  <a:gd name="T8" fmla="*/ 0 w 3"/>
                  <a:gd name="T9" fmla="*/ 1 h 12"/>
                  <a:gd name="T10" fmla="*/ 0 w 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2"/>
                  <a:gd name="T20" fmla="*/ 3 w 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2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2" name="Freeform 116"/>
              <p:cNvSpPr>
                <a:spLocks/>
              </p:cNvSpPr>
              <p:nvPr/>
            </p:nvSpPr>
            <p:spPr bwMode="auto">
              <a:xfrm>
                <a:off x="2769" y="2682"/>
                <a:ext cx="23" cy="47"/>
              </a:xfrm>
              <a:custGeom>
                <a:avLst/>
                <a:gdLst>
                  <a:gd name="T0" fmla="*/ 0 w 70"/>
                  <a:gd name="T1" fmla="*/ 1 h 93"/>
                  <a:gd name="T2" fmla="*/ 0 w 70"/>
                  <a:gd name="T3" fmla="*/ 1 h 93"/>
                  <a:gd name="T4" fmla="*/ 0 w 70"/>
                  <a:gd name="T5" fmla="*/ 1 h 93"/>
                  <a:gd name="T6" fmla="*/ 0 w 70"/>
                  <a:gd name="T7" fmla="*/ 1 h 93"/>
                  <a:gd name="T8" fmla="*/ 0 w 70"/>
                  <a:gd name="T9" fmla="*/ 1 h 93"/>
                  <a:gd name="T10" fmla="*/ 0 w 70"/>
                  <a:gd name="T11" fmla="*/ 1 h 93"/>
                  <a:gd name="T12" fmla="*/ 0 w 70"/>
                  <a:gd name="T13" fmla="*/ 1 h 93"/>
                  <a:gd name="T14" fmla="*/ 0 w 70"/>
                  <a:gd name="T15" fmla="*/ 1 h 93"/>
                  <a:gd name="T16" fmla="*/ 0 w 70"/>
                  <a:gd name="T17" fmla="*/ 1 h 93"/>
                  <a:gd name="T18" fmla="*/ 0 w 70"/>
                  <a:gd name="T19" fmla="*/ 1 h 93"/>
                  <a:gd name="T20" fmla="*/ 0 w 70"/>
                  <a:gd name="T21" fmla="*/ 1 h 93"/>
                  <a:gd name="T22" fmla="*/ 0 w 70"/>
                  <a:gd name="T23" fmla="*/ 1 h 93"/>
                  <a:gd name="T24" fmla="*/ 0 w 70"/>
                  <a:gd name="T25" fmla="*/ 1 h 93"/>
                  <a:gd name="T26" fmla="*/ 0 w 70"/>
                  <a:gd name="T27" fmla="*/ 1 h 93"/>
                  <a:gd name="T28" fmla="*/ 0 w 70"/>
                  <a:gd name="T29" fmla="*/ 1 h 93"/>
                  <a:gd name="T30" fmla="*/ 0 w 70"/>
                  <a:gd name="T31" fmla="*/ 1 h 93"/>
                  <a:gd name="T32" fmla="*/ 0 w 70"/>
                  <a:gd name="T33" fmla="*/ 1 h 93"/>
                  <a:gd name="T34" fmla="*/ 0 w 70"/>
                  <a:gd name="T35" fmla="*/ 0 h 93"/>
                  <a:gd name="T36" fmla="*/ 0 w 70"/>
                  <a:gd name="T37" fmla="*/ 1 h 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93"/>
                  <a:gd name="T59" fmla="*/ 70 w 70"/>
                  <a:gd name="T60" fmla="*/ 93 h 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93">
                    <a:moveTo>
                      <a:pt x="70" y="5"/>
                    </a:moveTo>
                    <a:lnTo>
                      <a:pt x="62" y="17"/>
                    </a:lnTo>
                    <a:lnTo>
                      <a:pt x="59" y="29"/>
                    </a:lnTo>
                    <a:lnTo>
                      <a:pt x="52" y="57"/>
                    </a:lnTo>
                    <a:lnTo>
                      <a:pt x="46" y="72"/>
                    </a:lnTo>
                    <a:lnTo>
                      <a:pt x="39" y="82"/>
                    </a:lnTo>
                    <a:lnTo>
                      <a:pt x="31" y="87"/>
                    </a:lnTo>
                    <a:lnTo>
                      <a:pt x="22" y="91"/>
                    </a:lnTo>
                    <a:lnTo>
                      <a:pt x="5" y="93"/>
                    </a:lnTo>
                    <a:lnTo>
                      <a:pt x="0" y="82"/>
                    </a:lnTo>
                    <a:lnTo>
                      <a:pt x="15" y="80"/>
                    </a:lnTo>
                    <a:lnTo>
                      <a:pt x="20" y="78"/>
                    </a:lnTo>
                    <a:lnTo>
                      <a:pt x="24" y="75"/>
                    </a:lnTo>
                    <a:lnTo>
                      <a:pt x="30" y="67"/>
                    </a:lnTo>
                    <a:lnTo>
                      <a:pt x="34" y="55"/>
                    </a:lnTo>
                    <a:lnTo>
                      <a:pt x="42" y="27"/>
                    </a:lnTo>
                    <a:lnTo>
                      <a:pt x="46" y="13"/>
                    </a:lnTo>
                    <a:lnTo>
                      <a:pt x="53" y="0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3" name="Freeform 117"/>
              <p:cNvSpPr>
                <a:spLocks/>
              </p:cNvSpPr>
              <p:nvPr/>
            </p:nvSpPr>
            <p:spPr bwMode="auto">
              <a:xfrm>
                <a:off x="2787" y="2682"/>
                <a:ext cx="5" cy="3"/>
              </a:xfrm>
              <a:custGeom>
                <a:avLst/>
                <a:gdLst>
                  <a:gd name="T0" fmla="*/ 0 w 17"/>
                  <a:gd name="T1" fmla="*/ 0 h 7"/>
                  <a:gd name="T2" fmla="*/ 0 w 17"/>
                  <a:gd name="T3" fmla="*/ 0 h 7"/>
                  <a:gd name="T4" fmla="*/ 0 w 17"/>
                  <a:gd name="T5" fmla="*/ 0 h 7"/>
                  <a:gd name="T6" fmla="*/ 0 w 17"/>
                  <a:gd name="T7" fmla="*/ 0 h 7"/>
                  <a:gd name="T8" fmla="*/ 0 w 1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2" y="0"/>
                    </a:moveTo>
                    <a:lnTo>
                      <a:pt x="0" y="1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4" name="Freeform 118"/>
              <p:cNvSpPr>
                <a:spLocks/>
              </p:cNvSpPr>
              <p:nvPr/>
            </p:nvSpPr>
            <p:spPr bwMode="auto">
              <a:xfrm>
                <a:off x="2745" y="2711"/>
                <a:ext cx="26" cy="18"/>
              </a:xfrm>
              <a:custGeom>
                <a:avLst/>
                <a:gdLst>
                  <a:gd name="T0" fmla="*/ 0 w 77"/>
                  <a:gd name="T1" fmla="*/ 0 h 37"/>
                  <a:gd name="T2" fmla="*/ 0 w 77"/>
                  <a:gd name="T3" fmla="*/ 0 h 37"/>
                  <a:gd name="T4" fmla="*/ 0 w 77"/>
                  <a:gd name="T5" fmla="*/ 0 h 37"/>
                  <a:gd name="T6" fmla="*/ 0 w 77"/>
                  <a:gd name="T7" fmla="*/ 0 h 37"/>
                  <a:gd name="T8" fmla="*/ 0 w 77"/>
                  <a:gd name="T9" fmla="*/ 0 h 37"/>
                  <a:gd name="T10" fmla="*/ 0 w 77"/>
                  <a:gd name="T11" fmla="*/ 0 h 37"/>
                  <a:gd name="T12" fmla="*/ 0 w 77"/>
                  <a:gd name="T13" fmla="*/ 0 h 37"/>
                  <a:gd name="T14" fmla="*/ 0 w 77"/>
                  <a:gd name="T15" fmla="*/ 0 h 37"/>
                  <a:gd name="T16" fmla="*/ 0 w 77"/>
                  <a:gd name="T17" fmla="*/ 0 h 37"/>
                  <a:gd name="T18" fmla="*/ 0 w 77"/>
                  <a:gd name="T19" fmla="*/ 0 h 37"/>
                  <a:gd name="T20" fmla="*/ 0 w 77"/>
                  <a:gd name="T21" fmla="*/ 0 h 37"/>
                  <a:gd name="T22" fmla="*/ 0 w 77"/>
                  <a:gd name="T23" fmla="*/ 0 h 37"/>
                  <a:gd name="T24" fmla="*/ 0 w 77"/>
                  <a:gd name="T25" fmla="*/ 0 h 37"/>
                  <a:gd name="T26" fmla="*/ 0 w 77"/>
                  <a:gd name="T27" fmla="*/ 0 h 37"/>
                  <a:gd name="T28" fmla="*/ 0 w 77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37"/>
                  <a:gd name="T47" fmla="*/ 77 w 77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37">
                    <a:moveTo>
                      <a:pt x="74" y="37"/>
                    </a:moveTo>
                    <a:lnTo>
                      <a:pt x="61" y="36"/>
                    </a:lnTo>
                    <a:lnTo>
                      <a:pt x="49" y="32"/>
                    </a:lnTo>
                    <a:lnTo>
                      <a:pt x="33" y="24"/>
                    </a:lnTo>
                    <a:lnTo>
                      <a:pt x="16" y="15"/>
                    </a:lnTo>
                    <a:lnTo>
                      <a:pt x="9" y="13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13" y="1"/>
                    </a:lnTo>
                    <a:lnTo>
                      <a:pt x="27" y="4"/>
                    </a:lnTo>
                    <a:lnTo>
                      <a:pt x="44" y="15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7" y="26"/>
                    </a:lnTo>
                    <a:lnTo>
                      <a:pt x="74" y="3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5" name="Freeform 119"/>
              <p:cNvSpPr>
                <a:spLocks/>
              </p:cNvSpPr>
              <p:nvPr/>
            </p:nvSpPr>
            <p:spPr bwMode="auto">
              <a:xfrm>
                <a:off x="2769" y="2723"/>
                <a:ext cx="2" cy="6"/>
              </a:xfrm>
              <a:custGeom>
                <a:avLst/>
                <a:gdLst>
                  <a:gd name="T0" fmla="*/ 0 w 5"/>
                  <a:gd name="T1" fmla="*/ 1 h 11"/>
                  <a:gd name="T2" fmla="*/ 0 w 5"/>
                  <a:gd name="T3" fmla="*/ 1 h 11"/>
                  <a:gd name="T4" fmla="*/ 0 w 5"/>
                  <a:gd name="T5" fmla="*/ 1 h 11"/>
                  <a:gd name="T6" fmla="*/ 0 w 5"/>
                  <a:gd name="T7" fmla="*/ 0 h 11"/>
                  <a:gd name="T8" fmla="*/ 0 w 5"/>
                  <a:gd name="T9" fmla="*/ 0 h 11"/>
                  <a:gd name="T10" fmla="*/ 0 w 5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3" y="11"/>
                    </a:lnTo>
                    <a:lnTo>
                      <a:pt x="2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6" name="Rectangle 120"/>
              <p:cNvSpPr>
                <a:spLocks noChangeArrowheads="1"/>
              </p:cNvSpPr>
              <p:nvPr/>
            </p:nvSpPr>
            <p:spPr bwMode="auto">
              <a:xfrm>
                <a:off x="2723" y="2710"/>
                <a:ext cx="23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07" name="Freeform 121"/>
              <p:cNvSpPr>
                <a:spLocks/>
              </p:cNvSpPr>
              <p:nvPr/>
            </p:nvSpPr>
            <p:spPr bwMode="auto">
              <a:xfrm>
                <a:off x="2745" y="2710"/>
                <a:ext cx="1" cy="6"/>
              </a:xfrm>
              <a:custGeom>
                <a:avLst/>
                <a:gdLst>
                  <a:gd name="T0" fmla="*/ 0 w 3"/>
                  <a:gd name="T1" fmla="*/ 0 h 13"/>
                  <a:gd name="T2" fmla="*/ 0 w 3"/>
                  <a:gd name="T3" fmla="*/ 0 h 13"/>
                  <a:gd name="T4" fmla="*/ 0 w 3"/>
                  <a:gd name="T5" fmla="*/ 0 h 13"/>
                  <a:gd name="T6" fmla="*/ 0 w 3"/>
                  <a:gd name="T7" fmla="*/ 0 h 13"/>
                  <a:gd name="T8" fmla="*/ 0 w 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3"/>
                  <a:gd name="T17" fmla="*/ 3 w 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3">
                    <a:moveTo>
                      <a:pt x="3" y="1"/>
                    </a:moveTo>
                    <a:lnTo>
                      <a:pt x="2" y="0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8" name="Rectangle 122"/>
              <p:cNvSpPr>
                <a:spLocks noChangeArrowheads="1"/>
              </p:cNvSpPr>
              <p:nvPr/>
            </p:nvSpPr>
            <p:spPr bwMode="auto">
              <a:xfrm>
                <a:off x="2721" y="2713"/>
                <a:ext cx="5" cy="18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09" name="Freeform 123"/>
              <p:cNvSpPr>
                <a:spLocks/>
              </p:cNvSpPr>
              <p:nvPr/>
            </p:nvSpPr>
            <p:spPr bwMode="auto">
              <a:xfrm>
                <a:off x="2721" y="2710"/>
                <a:ext cx="5" cy="6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7" y="6"/>
                    </a:lnTo>
                    <a:lnTo>
                      <a:pt x="8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0" name="Freeform 124"/>
              <p:cNvSpPr>
                <a:spLocks/>
              </p:cNvSpPr>
              <p:nvPr/>
            </p:nvSpPr>
            <p:spPr bwMode="auto">
              <a:xfrm>
                <a:off x="2642" y="2730"/>
                <a:ext cx="84" cy="54"/>
              </a:xfrm>
              <a:custGeom>
                <a:avLst/>
                <a:gdLst>
                  <a:gd name="T0" fmla="*/ 0 w 252"/>
                  <a:gd name="T1" fmla="*/ 0 h 109"/>
                  <a:gd name="T2" fmla="*/ 0 w 252"/>
                  <a:gd name="T3" fmla="*/ 0 h 109"/>
                  <a:gd name="T4" fmla="*/ 0 w 252"/>
                  <a:gd name="T5" fmla="*/ 0 h 109"/>
                  <a:gd name="T6" fmla="*/ 0 w 252"/>
                  <a:gd name="T7" fmla="*/ 0 h 109"/>
                  <a:gd name="T8" fmla="*/ 0 w 252"/>
                  <a:gd name="T9" fmla="*/ 0 h 109"/>
                  <a:gd name="T10" fmla="*/ 0 w 252"/>
                  <a:gd name="T11" fmla="*/ 0 h 109"/>
                  <a:gd name="T12" fmla="*/ 0 w 252"/>
                  <a:gd name="T13" fmla="*/ 0 h 109"/>
                  <a:gd name="T14" fmla="*/ 0 w 252"/>
                  <a:gd name="T15" fmla="*/ 0 h 109"/>
                  <a:gd name="T16" fmla="*/ 0 w 252"/>
                  <a:gd name="T17" fmla="*/ 0 h 109"/>
                  <a:gd name="T18" fmla="*/ 0 w 252"/>
                  <a:gd name="T19" fmla="*/ 0 h 109"/>
                  <a:gd name="T20" fmla="*/ 0 w 252"/>
                  <a:gd name="T21" fmla="*/ 0 h 109"/>
                  <a:gd name="T22" fmla="*/ 0 w 252"/>
                  <a:gd name="T23" fmla="*/ 0 h 109"/>
                  <a:gd name="T24" fmla="*/ 0 w 252"/>
                  <a:gd name="T25" fmla="*/ 0 h 109"/>
                  <a:gd name="T26" fmla="*/ 0 w 252"/>
                  <a:gd name="T27" fmla="*/ 0 h 109"/>
                  <a:gd name="T28" fmla="*/ 0 w 252"/>
                  <a:gd name="T29" fmla="*/ 0 h 109"/>
                  <a:gd name="T30" fmla="*/ 0 w 252"/>
                  <a:gd name="T31" fmla="*/ 0 h 109"/>
                  <a:gd name="T32" fmla="*/ 0 w 252"/>
                  <a:gd name="T33" fmla="*/ 0 h 109"/>
                  <a:gd name="T34" fmla="*/ 0 w 252"/>
                  <a:gd name="T35" fmla="*/ 0 h 109"/>
                  <a:gd name="T36" fmla="*/ 0 w 252"/>
                  <a:gd name="T37" fmla="*/ 0 h 109"/>
                  <a:gd name="T38" fmla="*/ 0 w 252"/>
                  <a:gd name="T39" fmla="*/ 0 h 109"/>
                  <a:gd name="T40" fmla="*/ 0 w 252"/>
                  <a:gd name="T41" fmla="*/ 0 h 109"/>
                  <a:gd name="T42" fmla="*/ 0 w 252"/>
                  <a:gd name="T43" fmla="*/ 0 h 109"/>
                  <a:gd name="T44" fmla="*/ 0 w 252"/>
                  <a:gd name="T45" fmla="*/ 0 h 109"/>
                  <a:gd name="T46" fmla="*/ 0 w 252"/>
                  <a:gd name="T47" fmla="*/ 0 h 109"/>
                  <a:gd name="T48" fmla="*/ 0 w 252"/>
                  <a:gd name="T49" fmla="*/ 0 h 109"/>
                  <a:gd name="T50" fmla="*/ 0 w 252"/>
                  <a:gd name="T51" fmla="*/ 0 h 109"/>
                  <a:gd name="T52" fmla="*/ 0 w 252"/>
                  <a:gd name="T53" fmla="*/ 0 h 109"/>
                  <a:gd name="T54" fmla="*/ 0 w 252"/>
                  <a:gd name="T55" fmla="*/ 0 h 109"/>
                  <a:gd name="T56" fmla="*/ 0 w 252"/>
                  <a:gd name="T57" fmla="*/ 0 h 1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2"/>
                  <a:gd name="T88" fmla="*/ 0 h 109"/>
                  <a:gd name="T89" fmla="*/ 252 w 252"/>
                  <a:gd name="T90" fmla="*/ 109 h 1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2" h="109">
                    <a:moveTo>
                      <a:pt x="252" y="1"/>
                    </a:moveTo>
                    <a:lnTo>
                      <a:pt x="251" y="15"/>
                    </a:lnTo>
                    <a:lnTo>
                      <a:pt x="243" y="28"/>
                    </a:lnTo>
                    <a:lnTo>
                      <a:pt x="232" y="38"/>
                    </a:lnTo>
                    <a:lnTo>
                      <a:pt x="218" y="45"/>
                    </a:lnTo>
                    <a:lnTo>
                      <a:pt x="202" y="51"/>
                    </a:lnTo>
                    <a:lnTo>
                      <a:pt x="184" y="55"/>
                    </a:lnTo>
                    <a:lnTo>
                      <a:pt x="148" y="62"/>
                    </a:lnTo>
                    <a:lnTo>
                      <a:pt x="106" y="68"/>
                    </a:lnTo>
                    <a:lnTo>
                      <a:pt x="68" y="77"/>
                    </a:lnTo>
                    <a:lnTo>
                      <a:pt x="52" y="81"/>
                    </a:lnTo>
                    <a:lnTo>
                      <a:pt x="39" y="89"/>
                    </a:lnTo>
                    <a:lnTo>
                      <a:pt x="25" y="97"/>
                    </a:lnTo>
                    <a:lnTo>
                      <a:pt x="15" y="109"/>
                    </a:lnTo>
                    <a:lnTo>
                      <a:pt x="0" y="101"/>
                    </a:lnTo>
                    <a:lnTo>
                      <a:pt x="12" y="89"/>
                    </a:lnTo>
                    <a:lnTo>
                      <a:pt x="27" y="80"/>
                    </a:lnTo>
                    <a:lnTo>
                      <a:pt x="42" y="70"/>
                    </a:lnTo>
                    <a:lnTo>
                      <a:pt x="61" y="65"/>
                    </a:lnTo>
                    <a:lnTo>
                      <a:pt x="100" y="57"/>
                    </a:lnTo>
                    <a:lnTo>
                      <a:pt x="142" y="51"/>
                    </a:lnTo>
                    <a:lnTo>
                      <a:pt x="179" y="44"/>
                    </a:lnTo>
                    <a:lnTo>
                      <a:pt x="195" y="40"/>
                    </a:lnTo>
                    <a:lnTo>
                      <a:pt x="208" y="34"/>
                    </a:lnTo>
                    <a:lnTo>
                      <a:pt x="220" y="29"/>
                    </a:lnTo>
                    <a:lnTo>
                      <a:pt x="229" y="22"/>
                    </a:lnTo>
                    <a:lnTo>
                      <a:pt x="233" y="13"/>
                    </a:lnTo>
                    <a:lnTo>
                      <a:pt x="235" y="0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1" name="Freeform 125"/>
              <p:cNvSpPr>
                <a:spLocks/>
              </p:cNvSpPr>
              <p:nvPr/>
            </p:nvSpPr>
            <p:spPr bwMode="auto">
              <a:xfrm>
                <a:off x="2721" y="2730"/>
                <a:ext cx="5" cy="1"/>
              </a:xfrm>
              <a:custGeom>
                <a:avLst/>
                <a:gdLst>
                  <a:gd name="T0" fmla="*/ 0 w 17"/>
                  <a:gd name="T1" fmla="*/ 1 h 1"/>
                  <a:gd name="T2" fmla="*/ 0 w 17"/>
                  <a:gd name="T3" fmla="*/ 0 h 1"/>
                  <a:gd name="T4" fmla="*/ 0 w 17"/>
                  <a:gd name="T5" fmla="*/ 1 h 1"/>
                  <a:gd name="T6" fmla="*/ 0 w 1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"/>
                  <a:gd name="T14" fmla="*/ 17 w 1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">
                    <a:moveTo>
                      <a:pt x="17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2" name="Rectangle 126"/>
              <p:cNvSpPr>
                <a:spLocks noChangeArrowheads="1"/>
              </p:cNvSpPr>
              <p:nvPr/>
            </p:nvSpPr>
            <p:spPr bwMode="auto">
              <a:xfrm>
                <a:off x="2628" y="2779"/>
                <a:ext cx="17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13" name="Freeform 127"/>
              <p:cNvSpPr>
                <a:spLocks/>
              </p:cNvSpPr>
              <p:nvPr/>
            </p:nvSpPr>
            <p:spPr bwMode="auto">
              <a:xfrm>
                <a:off x="2642" y="2779"/>
                <a:ext cx="5" cy="6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3"/>
                  <a:gd name="T20" fmla="*/ 15 w 1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3">
                    <a:moveTo>
                      <a:pt x="15" y="11"/>
                    </a:moveTo>
                    <a:lnTo>
                      <a:pt x="14" y="13"/>
                    </a:lnTo>
                    <a:lnTo>
                      <a:pt x="8" y="13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4" name="Freeform 128"/>
              <p:cNvSpPr>
                <a:spLocks/>
              </p:cNvSpPr>
              <p:nvPr/>
            </p:nvSpPr>
            <p:spPr bwMode="auto">
              <a:xfrm>
                <a:off x="2602" y="2739"/>
                <a:ext cx="29" cy="45"/>
              </a:xfrm>
              <a:custGeom>
                <a:avLst/>
                <a:gdLst>
                  <a:gd name="T0" fmla="*/ 0 w 87"/>
                  <a:gd name="T1" fmla="*/ 1 h 89"/>
                  <a:gd name="T2" fmla="*/ 0 w 87"/>
                  <a:gd name="T3" fmla="*/ 1 h 89"/>
                  <a:gd name="T4" fmla="*/ 0 w 87"/>
                  <a:gd name="T5" fmla="*/ 1 h 89"/>
                  <a:gd name="T6" fmla="*/ 0 w 87"/>
                  <a:gd name="T7" fmla="*/ 1 h 89"/>
                  <a:gd name="T8" fmla="*/ 0 w 87"/>
                  <a:gd name="T9" fmla="*/ 1 h 89"/>
                  <a:gd name="T10" fmla="*/ 0 w 87"/>
                  <a:gd name="T11" fmla="*/ 1 h 89"/>
                  <a:gd name="T12" fmla="*/ 0 w 87"/>
                  <a:gd name="T13" fmla="*/ 0 h 89"/>
                  <a:gd name="T14" fmla="*/ 0 w 87"/>
                  <a:gd name="T15" fmla="*/ 1 h 89"/>
                  <a:gd name="T16" fmla="*/ 0 w 87"/>
                  <a:gd name="T17" fmla="*/ 1 h 89"/>
                  <a:gd name="T18" fmla="*/ 0 w 87"/>
                  <a:gd name="T19" fmla="*/ 1 h 89"/>
                  <a:gd name="T20" fmla="*/ 0 w 87"/>
                  <a:gd name="T21" fmla="*/ 1 h 89"/>
                  <a:gd name="T22" fmla="*/ 0 w 87"/>
                  <a:gd name="T23" fmla="*/ 1 h 89"/>
                  <a:gd name="T24" fmla="*/ 0 w 87"/>
                  <a:gd name="T25" fmla="*/ 1 h 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89"/>
                  <a:gd name="T41" fmla="*/ 87 w 87"/>
                  <a:gd name="T42" fmla="*/ 89 h 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89">
                    <a:moveTo>
                      <a:pt x="71" y="89"/>
                    </a:moveTo>
                    <a:lnTo>
                      <a:pt x="59" y="65"/>
                    </a:lnTo>
                    <a:lnTo>
                      <a:pt x="49" y="56"/>
                    </a:lnTo>
                    <a:lnTo>
                      <a:pt x="40" y="47"/>
                    </a:lnTo>
                    <a:lnTo>
                      <a:pt x="19" y="29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32" y="22"/>
                    </a:lnTo>
                    <a:lnTo>
                      <a:pt x="53" y="39"/>
                    </a:lnTo>
                    <a:lnTo>
                      <a:pt x="62" y="48"/>
                    </a:lnTo>
                    <a:lnTo>
                      <a:pt x="74" y="59"/>
                    </a:lnTo>
                    <a:lnTo>
                      <a:pt x="87" y="83"/>
                    </a:lnTo>
                    <a:lnTo>
                      <a:pt x="71" y="8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5" name="Freeform 129"/>
              <p:cNvSpPr>
                <a:spLocks/>
              </p:cNvSpPr>
              <p:nvPr/>
            </p:nvSpPr>
            <p:spPr bwMode="auto">
              <a:xfrm>
                <a:off x="2625" y="2779"/>
                <a:ext cx="6" cy="6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w 1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3"/>
                  <a:gd name="T20" fmla="*/ 16 w 1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3">
                    <a:moveTo>
                      <a:pt x="9" y="13"/>
                    </a:moveTo>
                    <a:lnTo>
                      <a:pt x="1" y="13"/>
                    </a:lnTo>
                    <a:lnTo>
                      <a:pt x="0" y="10"/>
                    </a:lnTo>
                    <a:lnTo>
                      <a:pt x="16" y="4"/>
                    </a:lnTo>
                    <a:lnTo>
                      <a:pt x="9" y="0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6" name="Freeform 130"/>
              <p:cNvSpPr>
                <a:spLocks/>
              </p:cNvSpPr>
              <p:nvPr/>
            </p:nvSpPr>
            <p:spPr bwMode="auto">
              <a:xfrm>
                <a:off x="2598" y="2717"/>
                <a:ext cx="9" cy="25"/>
              </a:xfrm>
              <a:custGeom>
                <a:avLst/>
                <a:gdLst>
                  <a:gd name="T0" fmla="*/ 0 w 27"/>
                  <a:gd name="T1" fmla="*/ 1 h 49"/>
                  <a:gd name="T2" fmla="*/ 0 w 27"/>
                  <a:gd name="T3" fmla="*/ 1 h 49"/>
                  <a:gd name="T4" fmla="*/ 0 w 27"/>
                  <a:gd name="T5" fmla="*/ 1 h 49"/>
                  <a:gd name="T6" fmla="*/ 0 w 27"/>
                  <a:gd name="T7" fmla="*/ 1 h 49"/>
                  <a:gd name="T8" fmla="*/ 0 w 27"/>
                  <a:gd name="T9" fmla="*/ 1 h 49"/>
                  <a:gd name="T10" fmla="*/ 0 w 27"/>
                  <a:gd name="T11" fmla="*/ 1 h 49"/>
                  <a:gd name="T12" fmla="*/ 0 w 27"/>
                  <a:gd name="T13" fmla="*/ 0 h 49"/>
                  <a:gd name="T14" fmla="*/ 0 w 27"/>
                  <a:gd name="T15" fmla="*/ 1 h 49"/>
                  <a:gd name="T16" fmla="*/ 0 w 27"/>
                  <a:gd name="T17" fmla="*/ 1 h 49"/>
                  <a:gd name="T18" fmla="*/ 0 w 27"/>
                  <a:gd name="T19" fmla="*/ 1 h 49"/>
                  <a:gd name="T20" fmla="*/ 0 w 27"/>
                  <a:gd name="T21" fmla="*/ 1 h 49"/>
                  <a:gd name="T22" fmla="*/ 0 w 27"/>
                  <a:gd name="T23" fmla="*/ 1 h 49"/>
                  <a:gd name="T24" fmla="*/ 0 w 27"/>
                  <a:gd name="T25" fmla="*/ 1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49"/>
                  <a:gd name="T41" fmla="*/ 27 w 27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49">
                    <a:moveTo>
                      <a:pt x="10" y="49"/>
                    </a:moveTo>
                    <a:lnTo>
                      <a:pt x="6" y="37"/>
                    </a:lnTo>
                    <a:lnTo>
                      <a:pt x="6" y="24"/>
                    </a:lnTo>
                    <a:lnTo>
                      <a:pt x="5" y="14"/>
                    </a:lnTo>
                    <a:lnTo>
                      <a:pt x="5" y="11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19" y="5"/>
                    </a:lnTo>
                    <a:lnTo>
                      <a:pt x="21" y="12"/>
                    </a:lnTo>
                    <a:lnTo>
                      <a:pt x="22" y="24"/>
                    </a:lnTo>
                    <a:lnTo>
                      <a:pt x="22" y="35"/>
                    </a:lnTo>
                    <a:lnTo>
                      <a:pt x="27" y="45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7" name="Freeform 131"/>
              <p:cNvSpPr>
                <a:spLocks/>
              </p:cNvSpPr>
              <p:nvPr/>
            </p:nvSpPr>
            <p:spPr bwMode="auto">
              <a:xfrm>
                <a:off x="2601" y="2739"/>
                <a:ext cx="6" cy="4"/>
              </a:xfrm>
              <a:custGeom>
                <a:avLst/>
                <a:gdLst>
                  <a:gd name="T0" fmla="*/ 0 w 17"/>
                  <a:gd name="T1" fmla="*/ 1 h 7"/>
                  <a:gd name="T2" fmla="*/ 0 w 17"/>
                  <a:gd name="T3" fmla="*/ 1 h 7"/>
                  <a:gd name="T4" fmla="*/ 0 w 17"/>
                  <a:gd name="T5" fmla="*/ 1 h 7"/>
                  <a:gd name="T6" fmla="*/ 0 w 17"/>
                  <a:gd name="T7" fmla="*/ 1 h 7"/>
                  <a:gd name="T8" fmla="*/ 0 w 17"/>
                  <a:gd name="T9" fmla="*/ 0 h 7"/>
                  <a:gd name="T10" fmla="*/ 0 w 17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7"/>
                  <a:gd name="T20" fmla="*/ 17 w 1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7">
                    <a:moveTo>
                      <a:pt x="2" y="7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8" name="Freeform 132"/>
              <p:cNvSpPr>
                <a:spLocks/>
              </p:cNvSpPr>
              <p:nvPr/>
            </p:nvSpPr>
            <p:spPr bwMode="auto">
              <a:xfrm>
                <a:off x="2559" y="2700"/>
                <a:ext cx="43" cy="21"/>
              </a:xfrm>
              <a:custGeom>
                <a:avLst/>
                <a:gdLst>
                  <a:gd name="T0" fmla="*/ 0 w 129"/>
                  <a:gd name="T1" fmla="*/ 0 h 43"/>
                  <a:gd name="T2" fmla="*/ 0 w 129"/>
                  <a:gd name="T3" fmla="*/ 0 h 43"/>
                  <a:gd name="T4" fmla="*/ 0 w 129"/>
                  <a:gd name="T5" fmla="*/ 0 h 43"/>
                  <a:gd name="T6" fmla="*/ 0 w 129"/>
                  <a:gd name="T7" fmla="*/ 0 h 43"/>
                  <a:gd name="T8" fmla="*/ 0 w 129"/>
                  <a:gd name="T9" fmla="*/ 0 h 43"/>
                  <a:gd name="T10" fmla="*/ 0 w 129"/>
                  <a:gd name="T11" fmla="*/ 0 h 43"/>
                  <a:gd name="T12" fmla="*/ 0 w 129"/>
                  <a:gd name="T13" fmla="*/ 0 h 43"/>
                  <a:gd name="T14" fmla="*/ 0 w 129"/>
                  <a:gd name="T15" fmla="*/ 0 h 43"/>
                  <a:gd name="T16" fmla="*/ 0 w 129"/>
                  <a:gd name="T17" fmla="*/ 0 h 43"/>
                  <a:gd name="T18" fmla="*/ 0 w 129"/>
                  <a:gd name="T19" fmla="*/ 0 h 43"/>
                  <a:gd name="T20" fmla="*/ 0 w 129"/>
                  <a:gd name="T21" fmla="*/ 0 h 43"/>
                  <a:gd name="T22" fmla="*/ 0 w 129"/>
                  <a:gd name="T23" fmla="*/ 0 h 43"/>
                  <a:gd name="T24" fmla="*/ 0 w 129"/>
                  <a:gd name="T25" fmla="*/ 0 h 43"/>
                  <a:gd name="T26" fmla="*/ 0 w 129"/>
                  <a:gd name="T27" fmla="*/ 0 h 43"/>
                  <a:gd name="T28" fmla="*/ 0 w 129"/>
                  <a:gd name="T29" fmla="*/ 0 h 43"/>
                  <a:gd name="T30" fmla="*/ 0 w 129"/>
                  <a:gd name="T31" fmla="*/ 0 h 43"/>
                  <a:gd name="T32" fmla="*/ 0 w 129"/>
                  <a:gd name="T33" fmla="*/ 0 h 43"/>
                  <a:gd name="T34" fmla="*/ 0 w 129"/>
                  <a:gd name="T35" fmla="*/ 0 h 43"/>
                  <a:gd name="T36" fmla="*/ 0 w 129"/>
                  <a:gd name="T37" fmla="*/ 0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43"/>
                  <a:gd name="T59" fmla="*/ 129 w 129"/>
                  <a:gd name="T60" fmla="*/ 43 h 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43">
                    <a:moveTo>
                      <a:pt x="118" y="43"/>
                    </a:moveTo>
                    <a:lnTo>
                      <a:pt x="112" y="39"/>
                    </a:lnTo>
                    <a:lnTo>
                      <a:pt x="106" y="36"/>
                    </a:lnTo>
                    <a:lnTo>
                      <a:pt x="93" y="32"/>
                    </a:lnTo>
                    <a:lnTo>
                      <a:pt x="60" y="28"/>
                    </a:lnTo>
                    <a:lnTo>
                      <a:pt x="29" y="24"/>
                    </a:lnTo>
                    <a:lnTo>
                      <a:pt x="13" y="17"/>
                    </a:lnTo>
                    <a:lnTo>
                      <a:pt x="6" y="13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19" y="5"/>
                    </a:lnTo>
                    <a:lnTo>
                      <a:pt x="25" y="8"/>
                    </a:lnTo>
                    <a:lnTo>
                      <a:pt x="35" y="13"/>
                    </a:lnTo>
                    <a:lnTo>
                      <a:pt x="65" y="17"/>
                    </a:lnTo>
                    <a:lnTo>
                      <a:pt x="97" y="20"/>
                    </a:lnTo>
                    <a:lnTo>
                      <a:pt x="115" y="25"/>
                    </a:lnTo>
                    <a:lnTo>
                      <a:pt x="124" y="29"/>
                    </a:lnTo>
                    <a:lnTo>
                      <a:pt x="129" y="34"/>
                    </a:lnTo>
                    <a:lnTo>
                      <a:pt x="118" y="4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9" name="Freeform 133"/>
              <p:cNvSpPr>
                <a:spLocks/>
              </p:cNvSpPr>
              <p:nvPr/>
            </p:nvSpPr>
            <p:spPr bwMode="auto">
              <a:xfrm>
                <a:off x="2598" y="2717"/>
                <a:ext cx="5" cy="4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15" y="1"/>
                    </a:moveTo>
                    <a:lnTo>
                      <a:pt x="13" y="0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0" name="Freeform 134"/>
              <p:cNvSpPr>
                <a:spLocks/>
              </p:cNvSpPr>
              <p:nvPr/>
            </p:nvSpPr>
            <p:spPr bwMode="auto">
              <a:xfrm>
                <a:off x="2556" y="2676"/>
                <a:ext cx="8" cy="27"/>
              </a:xfrm>
              <a:custGeom>
                <a:avLst/>
                <a:gdLst>
                  <a:gd name="T0" fmla="*/ 0 w 24"/>
                  <a:gd name="T1" fmla="*/ 0 h 55"/>
                  <a:gd name="T2" fmla="*/ 0 w 24"/>
                  <a:gd name="T3" fmla="*/ 0 h 55"/>
                  <a:gd name="T4" fmla="*/ 0 w 24"/>
                  <a:gd name="T5" fmla="*/ 0 h 55"/>
                  <a:gd name="T6" fmla="*/ 0 w 24"/>
                  <a:gd name="T7" fmla="*/ 0 h 55"/>
                  <a:gd name="T8" fmla="*/ 0 w 24"/>
                  <a:gd name="T9" fmla="*/ 0 h 55"/>
                  <a:gd name="T10" fmla="*/ 0 w 24"/>
                  <a:gd name="T11" fmla="*/ 0 h 55"/>
                  <a:gd name="T12" fmla="*/ 0 w 24"/>
                  <a:gd name="T13" fmla="*/ 0 h 55"/>
                  <a:gd name="T14" fmla="*/ 0 w 24"/>
                  <a:gd name="T15" fmla="*/ 0 h 55"/>
                  <a:gd name="T16" fmla="*/ 0 w 24"/>
                  <a:gd name="T17" fmla="*/ 0 h 55"/>
                  <a:gd name="T18" fmla="*/ 0 w 24"/>
                  <a:gd name="T19" fmla="*/ 0 h 55"/>
                  <a:gd name="T20" fmla="*/ 0 w 24"/>
                  <a:gd name="T21" fmla="*/ 0 h 55"/>
                  <a:gd name="T22" fmla="*/ 0 w 24"/>
                  <a:gd name="T23" fmla="*/ 0 h 55"/>
                  <a:gd name="T24" fmla="*/ 0 w 24"/>
                  <a:gd name="T25" fmla="*/ 0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55"/>
                  <a:gd name="T41" fmla="*/ 24 w 24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55">
                    <a:moveTo>
                      <a:pt x="7" y="55"/>
                    </a:moveTo>
                    <a:lnTo>
                      <a:pt x="3" y="41"/>
                    </a:lnTo>
                    <a:lnTo>
                      <a:pt x="3" y="26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9" y="6"/>
                    </a:lnTo>
                    <a:lnTo>
                      <a:pt x="22" y="15"/>
                    </a:lnTo>
                    <a:lnTo>
                      <a:pt x="19" y="28"/>
                    </a:lnTo>
                    <a:lnTo>
                      <a:pt x="19" y="39"/>
                    </a:lnTo>
                    <a:lnTo>
                      <a:pt x="24" y="51"/>
                    </a:lnTo>
                    <a:lnTo>
                      <a:pt x="7" y="5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1" name="Freeform 135"/>
              <p:cNvSpPr>
                <a:spLocks/>
              </p:cNvSpPr>
              <p:nvPr/>
            </p:nvSpPr>
            <p:spPr bwMode="auto">
              <a:xfrm>
                <a:off x="2558" y="2700"/>
                <a:ext cx="6" cy="4"/>
              </a:xfrm>
              <a:custGeom>
                <a:avLst/>
                <a:gdLst>
                  <a:gd name="T0" fmla="*/ 0 w 17"/>
                  <a:gd name="T1" fmla="*/ 1 h 8"/>
                  <a:gd name="T2" fmla="*/ 0 w 17"/>
                  <a:gd name="T3" fmla="*/ 1 h 8"/>
                  <a:gd name="T4" fmla="*/ 0 w 17"/>
                  <a:gd name="T5" fmla="*/ 1 h 8"/>
                  <a:gd name="T6" fmla="*/ 0 w 17"/>
                  <a:gd name="T7" fmla="*/ 1 h 8"/>
                  <a:gd name="T8" fmla="*/ 0 w 17"/>
                  <a:gd name="T9" fmla="*/ 0 h 8"/>
                  <a:gd name="T10" fmla="*/ 0 w 17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8"/>
                  <a:gd name="T20" fmla="*/ 17 w 1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8">
                    <a:moveTo>
                      <a:pt x="2" y="8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2" name="Freeform 136"/>
              <p:cNvSpPr>
                <a:spLocks/>
              </p:cNvSpPr>
              <p:nvPr/>
            </p:nvSpPr>
            <p:spPr bwMode="auto">
              <a:xfrm>
                <a:off x="2531" y="2620"/>
                <a:ext cx="30" cy="59"/>
              </a:xfrm>
              <a:custGeom>
                <a:avLst/>
                <a:gdLst>
                  <a:gd name="T0" fmla="*/ 0 w 90"/>
                  <a:gd name="T1" fmla="*/ 1 h 117"/>
                  <a:gd name="T2" fmla="*/ 0 w 90"/>
                  <a:gd name="T3" fmla="*/ 1 h 117"/>
                  <a:gd name="T4" fmla="*/ 0 w 90"/>
                  <a:gd name="T5" fmla="*/ 1 h 117"/>
                  <a:gd name="T6" fmla="*/ 0 w 90"/>
                  <a:gd name="T7" fmla="*/ 1 h 117"/>
                  <a:gd name="T8" fmla="*/ 0 w 90"/>
                  <a:gd name="T9" fmla="*/ 1 h 117"/>
                  <a:gd name="T10" fmla="*/ 0 w 90"/>
                  <a:gd name="T11" fmla="*/ 1 h 117"/>
                  <a:gd name="T12" fmla="*/ 0 w 90"/>
                  <a:gd name="T13" fmla="*/ 0 h 117"/>
                  <a:gd name="T14" fmla="*/ 0 w 90"/>
                  <a:gd name="T15" fmla="*/ 0 h 117"/>
                  <a:gd name="T16" fmla="*/ 0 w 90"/>
                  <a:gd name="T17" fmla="*/ 1 h 117"/>
                  <a:gd name="T18" fmla="*/ 0 w 90"/>
                  <a:gd name="T19" fmla="*/ 1 h 117"/>
                  <a:gd name="T20" fmla="*/ 0 w 90"/>
                  <a:gd name="T21" fmla="*/ 1 h 117"/>
                  <a:gd name="T22" fmla="*/ 0 w 90"/>
                  <a:gd name="T23" fmla="*/ 1 h 117"/>
                  <a:gd name="T24" fmla="*/ 0 w 90"/>
                  <a:gd name="T25" fmla="*/ 1 h 117"/>
                  <a:gd name="T26" fmla="*/ 0 w 90"/>
                  <a:gd name="T27" fmla="*/ 1 h 117"/>
                  <a:gd name="T28" fmla="*/ 0 w 90"/>
                  <a:gd name="T29" fmla="*/ 1 h 1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0"/>
                  <a:gd name="T46" fmla="*/ 0 h 117"/>
                  <a:gd name="T47" fmla="*/ 90 w 90"/>
                  <a:gd name="T48" fmla="*/ 117 h 1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0" h="117">
                    <a:moveTo>
                      <a:pt x="75" y="117"/>
                    </a:moveTo>
                    <a:lnTo>
                      <a:pt x="25" y="63"/>
                    </a:lnTo>
                    <a:lnTo>
                      <a:pt x="21" y="56"/>
                    </a:lnTo>
                    <a:lnTo>
                      <a:pt x="15" y="49"/>
                    </a:lnTo>
                    <a:lnTo>
                      <a:pt x="8" y="34"/>
                    </a:lnTo>
                    <a:lnTo>
                      <a:pt x="3" y="18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9" y="16"/>
                    </a:lnTo>
                    <a:lnTo>
                      <a:pt x="24" y="30"/>
                    </a:lnTo>
                    <a:lnTo>
                      <a:pt x="31" y="44"/>
                    </a:lnTo>
                    <a:lnTo>
                      <a:pt x="36" y="49"/>
                    </a:lnTo>
                    <a:lnTo>
                      <a:pt x="40" y="56"/>
                    </a:lnTo>
                    <a:lnTo>
                      <a:pt x="90" y="110"/>
                    </a:lnTo>
                    <a:lnTo>
                      <a:pt x="75" y="11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3" name="Freeform 137"/>
              <p:cNvSpPr>
                <a:spLocks/>
              </p:cNvSpPr>
              <p:nvPr/>
            </p:nvSpPr>
            <p:spPr bwMode="auto">
              <a:xfrm>
                <a:off x="2556" y="2675"/>
                <a:ext cx="5" cy="4"/>
              </a:xfrm>
              <a:custGeom>
                <a:avLst/>
                <a:gdLst>
                  <a:gd name="T0" fmla="*/ 0 w 16"/>
                  <a:gd name="T1" fmla="*/ 1 h 7"/>
                  <a:gd name="T2" fmla="*/ 0 w 16"/>
                  <a:gd name="T3" fmla="*/ 0 h 7"/>
                  <a:gd name="T4" fmla="*/ 0 w 16"/>
                  <a:gd name="T5" fmla="*/ 1 h 7"/>
                  <a:gd name="T6" fmla="*/ 0 w 16"/>
                  <a:gd name="T7" fmla="*/ 1 h 7"/>
                  <a:gd name="T8" fmla="*/ 0 w 16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16" y="1"/>
                    </a:moveTo>
                    <a:lnTo>
                      <a:pt x="16" y="0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4" name="Freeform 138"/>
              <p:cNvSpPr>
                <a:spLocks/>
              </p:cNvSpPr>
              <p:nvPr/>
            </p:nvSpPr>
            <p:spPr bwMode="auto">
              <a:xfrm>
                <a:off x="2531" y="2602"/>
                <a:ext cx="11" cy="19"/>
              </a:xfrm>
              <a:custGeom>
                <a:avLst/>
                <a:gdLst>
                  <a:gd name="T0" fmla="*/ 0 w 33"/>
                  <a:gd name="T1" fmla="*/ 1 h 37"/>
                  <a:gd name="T2" fmla="*/ 0 w 33"/>
                  <a:gd name="T3" fmla="*/ 1 h 37"/>
                  <a:gd name="T4" fmla="*/ 0 w 33"/>
                  <a:gd name="T5" fmla="*/ 1 h 37"/>
                  <a:gd name="T6" fmla="*/ 0 w 33"/>
                  <a:gd name="T7" fmla="*/ 1 h 37"/>
                  <a:gd name="T8" fmla="*/ 0 w 33"/>
                  <a:gd name="T9" fmla="*/ 0 h 37"/>
                  <a:gd name="T10" fmla="*/ 0 w 33"/>
                  <a:gd name="T11" fmla="*/ 1 h 37"/>
                  <a:gd name="T12" fmla="*/ 0 w 33"/>
                  <a:gd name="T13" fmla="*/ 1 h 37"/>
                  <a:gd name="T14" fmla="*/ 0 w 33"/>
                  <a:gd name="T15" fmla="*/ 1 h 37"/>
                  <a:gd name="T16" fmla="*/ 0 w 33"/>
                  <a:gd name="T17" fmla="*/ 1 h 37"/>
                  <a:gd name="T18" fmla="*/ 0 w 33"/>
                  <a:gd name="T19" fmla="*/ 1 h 37"/>
                  <a:gd name="T20" fmla="*/ 0 w 33"/>
                  <a:gd name="T21" fmla="*/ 1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37"/>
                  <a:gd name="T35" fmla="*/ 33 w 33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37">
                    <a:moveTo>
                      <a:pt x="0" y="34"/>
                    </a:moveTo>
                    <a:lnTo>
                      <a:pt x="3" y="24"/>
                    </a:lnTo>
                    <a:lnTo>
                      <a:pt x="11" y="14"/>
                    </a:lnTo>
                    <a:lnTo>
                      <a:pt x="15" y="8"/>
                    </a:lnTo>
                    <a:lnTo>
                      <a:pt x="16" y="0"/>
                    </a:lnTo>
                    <a:lnTo>
                      <a:pt x="33" y="3"/>
                    </a:lnTo>
                    <a:lnTo>
                      <a:pt x="31" y="13"/>
                    </a:lnTo>
                    <a:lnTo>
                      <a:pt x="25" y="20"/>
                    </a:lnTo>
                    <a:lnTo>
                      <a:pt x="19" y="29"/>
                    </a:lnTo>
                    <a:lnTo>
                      <a:pt x="16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5" name="Freeform 139"/>
              <p:cNvSpPr>
                <a:spLocks/>
              </p:cNvSpPr>
              <p:nvPr/>
            </p:nvSpPr>
            <p:spPr bwMode="auto">
              <a:xfrm>
                <a:off x="2531" y="2619"/>
                <a:ext cx="6" cy="2"/>
              </a:xfrm>
              <a:custGeom>
                <a:avLst/>
                <a:gdLst>
                  <a:gd name="T0" fmla="*/ 0 w 16"/>
                  <a:gd name="T1" fmla="*/ 1 h 3"/>
                  <a:gd name="T2" fmla="*/ 0 w 16"/>
                  <a:gd name="T3" fmla="*/ 0 h 3"/>
                  <a:gd name="T4" fmla="*/ 0 w 16"/>
                  <a:gd name="T5" fmla="*/ 1 h 3"/>
                  <a:gd name="T6" fmla="*/ 0 w 16"/>
                  <a:gd name="T7" fmla="*/ 1 h 3"/>
                  <a:gd name="T8" fmla="*/ 0 w 1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1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6" name="Freeform 140"/>
              <p:cNvSpPr>
                <a:spLocks/>
              </p:cNvSpPr>
              <p:nvPr/>
            </p:nvSpPr>
            <p:spPr bwMode="auto">
              <a:xfrm>
                <a:off x="2522" y="2587"/>
                <a:ext cx="20" cy="16"/>
              </a:xfrm>
              <a:custGeom>
                <a:avLst/>
                <a:gdLst>
                  <a:gd name="T0" fmla="*/ 0 w 62"/>
                  <a:gd name="T1" fmla="*/ 1 h 32"/>
                  <a:gd name="T2" fmla="*/ 0 w 62"/>
                  <a:gd name="T3" fmla="*/ 1 h 32"/>
                  <a:gd name="T4" fmla="*/ 0 w 62"/>
                  <a:gd name="T5" fmla="*/ 1 h 32"/>
                  <a:gd name="T6" fmla="*/ 0 w 62"/>
                  <a:gd name="T7" fmla="*/ 1 h 32"/>
                  <a:gd name="T8" fmla="*/ 0 w 62"/>
                  <a:gd name="T9" fmla="*/ 1 h 32"/>
                  <a:gd name="T10" fmla="*/ 0 w 62"/>
                  <a:gd name="T11" fmla="*/ 1 h 32"/>
                  <a:gd name="T12" fmla="*/ 0 w 62"/>
                  <a:gd name="T13" fmla="*/ 0 h 32"/>
                  <a:gd name="T14" fmla="*/ 0 w 62"/>
                  <a:gd name="T15" fmla="*/ 1 h 32"/>
                  <a:gd name="T16" fmla="*/ 0 w 62"/>
                  <a:gd name="T17" fmla="*/ 1 h 32"/>
                  <a:gd name="T18" fmla="*/ 0 w 62"/>
                  <a:gd name="T19" fmla="*/ 1 h 32"/>
                  <a:gd name="T20" fmla="*/ 0 w 62"/>
                  <a:gd name="T21" fmla="*/ 1 h 32"/>
                  <a:gd name="T22" fmla="*/ 0 w 62"/>
                  <a:gd name="T23" fmla="*/ 1 h 32"/>
                  <a:gd name="T24" fmla="*/ 0 w 62"/>
                  <a:gd name="T25" fmla="*/ 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32"/>
                  <a:gd name="T41" fmla="*/ 62 w 62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32">
                    <a:moveTo>
                      <a:pt x="45" y="32"/>
                    </a:moveTo>
                    <a:lnTo>
                      <a:pt x="45" y="27"/>
                    </a:lnTo>
                    <a:lnTo>
                      <a:pt x="43" y="24"/>
                    </a:lnTo>
                    <a:lnTo>
                      <a:pt x="32" y="16"/>
                    </a:lnTo>
                    <a:lnTo>
                      <a:pt x="17" y="13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22" y="2"/>
                    </a:lnTo>
                    <a:lnTo>
                      <a:pt x="43" y="6"/>
                    </a:lnTo>
                    <a:lnTo>
                      <a:pt x="56" y="15"/>
                    </a:lnTo>
                    <a:lnTo>
                      <a:pt x="62" y="23"/>
                    </a:lnTo>
                    <a:lnTo>
                      <a:pt x="62" y="30"/>
                    </a:lnTo>
                    <a:lnTo>
                      <a:pt x="45" y="3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7" name="Freeform 141"/>
              <p:cNvSpPr>
                <a:spLocks/>
              </p:cNvSpPr>
              <p:nvPr/>
            </p:nvSpPr>
            <p:spPr bwMode="auto">
              <a:xfrm>
                <a:off x="2537" y="2602"/>
                <a:ext cx="5" cy="2"/>
              </a:xfrm>
              <a:custGeom>
                <a:avLst/>
                <a:gdLst>
                  <a:gd name="T0" fmla="*/ 0 w 17"/>
                  <a:gd name="T1" fmla="*/ 1 h 3"/>
                  <a:gd name="T2" fmla="*/ 0 w 17"/>
                  <a:gd name="T3" fmla="*/ 1 h 3"/>
                  <a:gd name="T4" fmla="*/ 0 w 17"/>
                  <a:gd name="T5" fmla="*/ 0 h 3"/>
                  <a:gd name="T6" fmla="*/ 0 w 17"/>
                  <a:gd name="T7" fmla="*/ 1 h 3"/>
                  <a:gd name="T8" fmla="*/ 0 w 17"/>
                  <a:gd name="T9" fmla="*/ 0 h 3"/>
                  <a:gd name="T10" fmla="*/ 0 w 17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3"/>
                  <a:gd name="T20" fmla="*/ 17 w 1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3">
                    <a:moveTo>
                      <a:pt x="17" y="3"/>
                    </a:moveTo>
                    <a:lnTo>
                      <a:pt x="17" y="2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8" name="Freeform 142"/>
              <p:cNvSpPr>
                <a:spLocks/>
              </p:cNvSpPr>
              <p:nvPr/>
            </p:nvSpPr>
            <p:spPr bwMode="auto">
              <a:xfrm>
                <a:off x="2480" y="2587"/>
                <a:ext cx="43" cy="17"/>
              </a:xfrm>
              <a:custGeom>
                <a:avLst/>
                <a:gdLst>
                  <a:gd name="T0" fmla="*/ 0 w 128"/>
                  <a:gd name="T1" fmla="*/ 1 h 34"/>
                  <a:gd name="T2" fmla="*/ 0 w 128"/>
                  <a:gd name="T3" fmla="*/ 1 h 34"/>
                  <a:gd name="T4" fmla="*/ 0 w 128"/>
                  <a:gd name="T5" fmla="*/ 1 h 34"/>
                  <a:gd name="T6" fmla="*/ 0 w 128"/>
                  <a:gd name="T7" fmla="*/ 1 h 34"/>
                  <a:gd name="T8" fmla="*/ 0 w 128"/>
                  <a:gd name="T9" fmla="*/ 1 h 34"/>
                  <a:gd name="T10" fmla="*/ 0 w 128"/>
                  <a:gd name="T11" fmla="*/ 1 h 34"/>
                  <a:gd name="T12" fmla="*/ 0 w 128"/>
                  <a:gd name="T13" fmla="*/ 1 h 34"/>
                  <a:gd name="T14" fmla="*/ 0 w 128"/>
                  <a:gd name="T15" fmla="*/ 1 h 34"/>
                  <a:gd name="T16" fmla="*/ 0 w 128"/>
                  <a:gd name="T17" fmla="*/ 1 h 34"/>
                  <a:gd name="T18" fmla="*/ 0 w 128"/>
                  <a:gd name="T19" fmla="*/ 1 h 34"/>
                  <a:gd name="T20" fmla="*/ 0 w 128"/>
                  <a:gd name="T21" fmla="*/ 1 h 34"/>
                  <a:gd name="T22" fmla="*/ 0 w 128"/>
                  <a:gd name="T23" fmla="*/ 1 h 34"/>
                  <a:gd name="T24" fmla="*/ 0 w 128"/>
                  <a:gd name="T25" fmla="*/ 1 h 34"/>
                  <a:gd name="T26" fmla="*/ 0 w 128"/>
                  <a:gd name="T27" fmla="*/ 0 h 34"/>
                  <a:gd name="T28" fmla="*/ 0 w 128"/>
                  <a:gd name="T29" fmla="*/ 1 h 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8"/>
                  <a:gd name="T46" fmla="*/ 0 h 34"/>
                  <a:gd name="T47" fmla="*/ 128 w 128"/>
                  <a:gd name="T48" fmla="*/ 34 h 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8" h="34">
                    <a:moveTo>
                      <a:pt x="128" y="11"/>
                    </a:moveTo>
                    <a:lnTo>
                      <a:pt x="110" y="12"/>
                    </a:lnTo>
                    <a:lnTo>
                      <a:pt x="95" y="15"/>
                    </a:lnTo>
                    <a:lnTo>
                      <a:pt x="67" y="23"/>
                    </a:lnTo>
                    <a:lnTo>
                      <a:pt x="38" y="31"/>
                    </a:lnTo>
                    <a:lnTo>
                      <a:pt x="20" y="33"/>
                    </a:lnTo>
                    <a:lnTo>
                      <a:pt x="3" y="34"/>
                    </a:lnTo>
                    <a:lnTo>
                      <a:pt x="0" y="23"/>
                    </a:lnTo>
                    <a:lnTo>
                      <a:pt x="17" y="22"/>
                    </a:lnTo>
                    <a:lnTo>
                      <a:pt x="31" y="20"/>
                    </a:lnTo>
                    <a:lnTo>
                      <a:pt x="60" y="11"/>
                    </a:lnTo>
                    <a:lnTo>
                      <a:pt x="88" y="4"/>
                    </a:lnTo>
                    <a:lnTo>
                      <a:pt x="106" y="1"/>
                    </a:lnTo>
                    <a:lnTo>
                      <a:pt x="125" y="0"/>
                    </a:lnTo>
                    <a:lnTo>
                      <a:pt x="128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9" name="Freeform 143"/>
              <p:cNvSpPr>
                <a:spLocks/>
              </p:cNvSpPr>
              <p:nvPr/>
            </p:nvSpPr>
            <p:spPr bwMode="auto">
              <a:xfrm>
                <a:off x="2522" y="2587"/>
                <a:ext cx="1" cy="6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0 h 11"/>
                  <a:gd name="T4" fmla="*/ 0 w 3"/>
                  <a:gd name="T5" fmla="*/ 0 h 11"/>
                  <a:gd name="T6" fmla="*/ 0 w 3"/>
                  <a:gd name="T7" fmla="*/ 1 h 11"/>
                  <a:gd name="T8" fmla="*/ 0 w 3"/>
                  <a:gd name="T9" fmla="*/ 1 h 11"/>
                  <a:gd name="T10" fmla="*/ 0 w 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1"/>
                  <a:gd name="T20" fmla="*/ 3 w 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1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0" name="Freeform 144"/>
              <p:cNvSpPr>
                <a:spLocks/>
              </p:cNvSpPr>
              <p:nvPr/>
            </p:nvSpPr>
            <p:spPr bwMode="auto">
              <a:xfrm>
                <a:off x="2455" y="2581"/>
                <a:ext cx="26" cy="23"/>
              </a:xfrm>
              <a:custGeom>
                <a:avLst/>
                <a:gdLst>
                  <a:gd name="T0" fmla="*/ 0 w 79"/>
                  <a:gd name="T1" fmla="*/ 0 h 47"/>
                  <a:gd name="T2" fmla="*/ 0 w 79"/>
                  <a:gd name="T3" fmla="*/ 0 h 47"/>
                  <a:gd name="T4" fmla="*/ 0 w 79"/>
                  <a:gd name="T5" fmla="*/ 0 h 47"/>
                  <a:gd name="T6" fmla="*/ 0 w 79"/>
                  <a:gd name="T7" fmla="*/ 0 h 47"/>
                  <a:gd name="T8" fmla="*/ 0 w 79"/>
                  <a:gd name="T9" fmla="*/ 0 h 47"/>
                  <a:gd name="T10" fmla="*/ 0 w 79"/>
                  <a:gd name="T11" fmla="*/ 0 h 47"/>
                  <a:gd name="T12" fmla="*/ 0 w 79"/>
                  <a:gd name="T13" fmla="*/ 0 h 47"/>
                  <a:gd name="T14" fmla="*/ 0 w 79"/>
                  <a:gd name="T15" fmla="*/ 0 h 47"/>
                  <a:gd name="T16" fmla="*/ 0 w 79"/>
                  <a:gd name="T17" fmla="*/ 0 h 47"/>
                  <a:gd name="T18" fmla="*/ 0 w 79"/>
                  <a:gd name="T19" fmla="*/ 0 h 47"/>
                  <a:gd name="T20" fmla="*/ 0 w 79"/>
                  <a:gd name="T21" fmla="*/ 0 h 47"/>
                  <a:gd name="T22" fmla="*/ 0 w 79"/>
                  <a:gd name="T23" fmla="*/ 0 h 47"/>
                  <a:gd name="T24" fmla="*/ 0 w 79"/>
                  <a:gd name="T25" fmla="*/ 0 h 47"/>
                  <a:gd name="T26" fmla="*/ 0 w 79"/>
                  <a:gd name="T27" fmla="*/ 0 h 47"/>
                  <a:gd name="T28" fmla="*/ 0 w 79"/>
                  <a:gd name="T29" fmla="*/ 0 h 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47"/>
                  <a:gd name="T47" fmla="*/ 79 w 79"/>
                  <a:gd name="T48" fmla="*/ 47 h 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47">
                    <a:moveTo>
                      <a:pt x="76" y="47"/>
                    </a:moveTo>
                    <a:lnTo>
                      <a:pt x="62" y="46"/>
                    </a:lnTo>
                    <a:lnTo>
                      <a:pt x="51" y="42"/>
                    </a:lnTo>
                    <a:lnTo>
                      <a:pt x="33" y="33"/>
                    </a:lnTo>
                    <a:lnTo>
                      <a:pt x="18" y="20"/>
                    </a:lnTo>
                    <a:lnTo>
                      <a:pt x="9" y="15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21" y="6"/>
                    </a:lnTo>
                    <a:lnTo>
                      <a:pt x="30" y="11"/>
                    </a:lnTo>
                    <a:lnTo>
                      <a:pt x="45" y="23"/>
                    </a:lnTo>
                    <a:lnTo>
                      <a:pt x="62" y="33"/>
                    </a:lnTo>
                    <a:lnTo>
                      <a:pt x="67" y="35"/>
                    </a:lnTo>
                    <a:lnTo>
                      <a:pt x="79" y="36"/>
                    </a:lnTo>
                    <a:lnTo>
                      <a:pt x="76" y="4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1" name="Freeform 145"/>
              <p:cNvSpPr>
                <a:spLocks/>
              </p:cNvSpPr>
              <p:nvPr/>
            </p:nvSpPr>
            <p:spPr bwMode="auto">
              <a:xfrm>
                <a:off x="2480" y="2599"/>
                <a:ext cx="1" cy="5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0 h 11"/>
                  <a:gd name="T4" fmla="*/ 0 w 3"/>
                  <a:gd name="T5" fmla="*/ 0 h 11"/>
                  <a:gd name="T6" fmla="*/ 0 w 3"/>
                  <a:gd name="T7" fmla="*/ 0 h 11"/>
                  <a:gd name="T8" fmla="*/ 0 w 3"/>
                  <a:gd name="T9" fmla="*/ 0 h 11"/>
                  <a:gd name="T10" fmla="*/ 0 w 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1"/>
                  <a:gd name="T20" fmla="*/ 3 w 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1">
                    <a:moveTo>
                      <a:pt x="3" y="11"/>
                    </a:moveTo>
                    <a:lnTo>
                      <a:pt x="1" y="11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" name="Freeform 146"/>
              <p:cNvSpPr>
                <a:spLocks/>
              </p:cNvSpPr>
              <p:nvPr/>
            </p:nvSpPr>
            <p:spPr bwMode="auto">
              <a:xfrm>
                <a:off x="2435" y="2571"/>
                <a:ext cx="23" cy="14"/>
              </a:xfrm>
              <a:custGeom>
                <a:avLst/>
                <a:gdLst>
                  <a:gd name="T0" fmla="*/ 0 w 70"/>
                  <a:gd name="T1" fmla="*/ 0 h 29"/>
                  <a:gd name="T2" fmla="*/ 0 w 70"/>
                  <a:gd name="T3" fmla="*/ 0 h 29"/>
                  <a:gd name="T4" fmla="*/ 0 w 70"/>
                  <a:gd name="T5" fmla="*/ 0 h 29"/>
                  <a:gd name="T6" fmla="*/ 0 w 70"/>
                  <a:gd name="T7" fmla="*/ 0 h 29"/>
                  <a:gd name="T8" fmla="*/ 0 w 70"/>
                  <a:gd name="T9" fmla="*/ 0 h 29"/>
                  <a:gd name="T10" fmla="*/ 0 w 70"/>
                  <a:gd name="T11" fmla="*/ 0 h 29"/>
                  <a:gd name="T12" fmla="*/ 0 w 70"/>
                  <a:gd name="T13" fmla="*/ 0 h 29"/>
                  <a:gd name="T14" fmla="*/ 0 w 70"/>
                  <a:gd name="T15" fmla="*/ 0 h 29"/>
                  <a:gd name="T16" fmla="*/ 0 w 70"/>
                  <a:gd name="T17" fmla="*/ 0 h 29"/>
                  <a:gd name="T18" fmla="*/ 0 w 70"/>
                  <a:gd name="T19" fmla="*/ 0 h 29"/>
                  <a:gd name="T20" fmla="*/ 0 w 7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9"/>
                  <a:gd name="T35" fmla="*/ 70 w 7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9">
                    <a:moveTo>
                      <a:pt x="61" y="29"/>
                    </a:moveTo>
                    <a:lnTo>
                      <a:pt x="45" y="25"/>
                    </a:lnTo>
                    <a:lnTo>
                      <a:pt x="30" y="22"/>
                    </a:lnTo>
                    <a:lnTo>
                      <a:pt x="15" y="16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24" y="6"/>
                    </a:lnTo>
                    <a:lnTo>
                      <a:pt x="37" y="10"/>
                    </a:lnTo>
                    <a:lnTo>
                      <a:pt x="52" y="13"/>
                    </a:lnTo>
                    <a:lnTo>
                      <a:pt x="70" y="19"/>
                    </a:lnTo>
                    <a:lnTo>
                      <a:pt x="61" y="2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" name="Freeform 147"/>
              <p:cNvSpPr>
                <a:spLocks/>
              </p:cNvSpPr>
              <p:nvPr/>
            </p:nvSpPr>
            <p:spPr bwMode="auto">
              <a:xfrm>
                <a:off x="2455" y="2580"/>
                <a:ext cx="4" cy="5"/>
              </a:xfrm>
              <a:custGeom>
                <a:avLst/>
                <a:gdLst>
                  <a:gd name="T0" fmla="*/ 0 w 12"/>
                  <a:gd name="T1" fmla="*/ 1 h 10"/>
                  <a:gd name="T2" fmla="*/ 0 w 12"/>
                  <a:gd name="T3" fmla="*/ 0 h 10"/>
                  <a:gd name="T4" fmla="*/ 0 w 12"/>
                  <a:gd name="T5" fmla="*/ 1 h 10"/>
                  <a:gd name="T6" fmla="*/ 0 w 12"/>
                  <a:gd name="T7" fmla="*/ 1 h 10"/>
                  <a:gd name="T8" fmla="*/ 0 w 12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12" y="1"/>
                    </a:moveTo>
                    <a:lnTo>
                      <a:pt x="11" y="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4" name="Freeform 148"/>
              <p:cNvSpPr>
                <a:spLocks/>
              </p:cNvSpPr>
              <p:nvPr/>
            </p:nvSpPr>
            <p:spPr bwMode="auto">
              <a:xfrm>
                <a:off x="2420" y="2555"/>
                <a:ext cx="19" cy="20"/>
              </a:xfrm>
              <a:custGeom>
                <a:avLst/>
                <a:gdLst>
                  <a:gd name="T0" fmla="*/ 0 w 56"/>
                  <a:gd name="T1" fmla="*/ 0 h 41"/>
                  <a:gd name="T2" fmla="*/ 0 w 56"/>
                  <a:gd name="T3" fmla="*/ 0 h 41"/>
                  <a:gd name="T4" fmla="*/ 0 w 56"/>
                  <a:gd name="T5" fmla="*/ 0 h 41"/>
                  <a:gd name="T6" fmla="*/ 0 w 56"/>
                  <a:gd name="T7" fmla="*/ 0 h 41"/>
                  <a:gd name="T8" fmla="*/ 0 w 56"/>
                  <a:gd name="T9" fmla="*/ 0 h 41"/>
                  <a:gd name="T10" fmla="*/ 0 w 56"/>
                  <a:gd name="T11" fmla="*/ 0 h 41"/>
                  <a:gd name="T12" fmla="*/ 0 w 56"/>
                  <a:gd name="T13" fmla="*/ 0 h 41"/>
                  <a:gd name="T14" fmla="*/ 0 w 56"/>
                  <a:gd name="T15" fmla="*/ 0 h 41"/>
                  <a:gd name="T16" fmla="*/ 0 w 56"/>
                  <a:gd name="T17" fmla="*/ 0 h 41"/>
                  <a:gd name="T18" fmla="*/ 0 w 56"/>
                  <a:gd name="T19" fmla="*/ 0 h 41"/>
                  <a:gd name="T20" fmla="*/ 0 w 56"/>
                  <a:gd name="T21" fmla="*/ 0 h 41"/>
                  <a:gd name="T22" fmla="*/ 0 w 56"/>
                  <a:gd name="T23" fmla="*/ 0 h 41"/>
                  <a:gd name="T24" fmla="*/ 0 w 56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41"/>
                  <a:gd name="T41" fmla="*/ 56 w 56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41">
                    <a:moveTo>
                      <a:pt x="43" y="41"/>
                    </a:moveTo>
                    <a:lnTo>
                      <a:pt x="31" y="31"/>
                    </a:lnTo>
                    <a:lnTo>
                      <a:pt x="22" y="21"/>
                    </a:lnTo>
                    <a:lnTo>
                      <a:pt x="12" y="13"/>
                    </a:lnTo>
                    <a:lnTo>
                      <a:pt x="8" y="12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12" y="1"/>
                    </a:lnTo>
                    <a:lnTo>
                      <a:pt x="24" y="4"/>
                    </a:lnTo>
                    <a:lnTo>
                      <a:pt x="36" y="12"/>
                    </a:lnTo>
                    <a:lnTo>
                      <a:pt x="44" y="24"/>
                    </a:lnTo>
                    <a:lnTo>
                      <a:pt x="56" y="33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Freeform 149"/>
              <p:cNvSpPr>
                <a:spLocks/>
              </p:cNvSpPr>
              <p:nvPr/>
            </p:nvSpPr>
            <p:spPr bwMode="auto">
              <a:xfrm>
                <a:off x="2435" y="2571"/>
                <a:ext cx="4" cy="5"/>
              </a:xfrm>
              <a:custGeom>
                <a:avLst/>
                <a:gdLst>
                  <a:gd name="T0" fmla="*/ 0 w 13"/>
                  <a:gd name="T1" fmla="*/ 1 h 9"/>
                  <a:gd name="T2" fmla="*/ 0 w 13"/>
                  <a:gd name="T3" fmla="*/ 1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9"/>
                  <a:gd name="T17" fmla="*/ 13 w 1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9">
                    <a:moveTo>
                      <a:pt x="1" y="9"/>
                    </a:moveTo>
                    <a:lnTo>
                      <a:pt x="0" y="8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Freeform 150"/>
              <p:cNvSpPr>
                <a:spLocks/>
              </p:cNvSpPr>
              <p:nvPr/>
            </p:nvSpPr>
            <p:spPr bwMode="auto">
              <a:xfrm>
                <a:off x="2394" y="2555"/>
                <a:ext cx="27" cy="40"/>
              </a:xfrm>
              <a:custGeom>
                <a:avLst/>
                <a:gdLst>
                  <a:gd name="T0" fmla="*/ 0 w 82"/>
                  <a:gd name="T1" fmla="*/ 0 h 81"/>
                  <a:gd name="T2" fmla="*/ 0 w 82"/>
                  <a:gd name="T3" fmla="*/ 0 h 81"/>
                  <a:gd name="T4" fmla="*/ 0 w 82"/>
                  <a:gd name="T5" fmla="*/ 0 h 81"/>
                  <a:gd name="T6" fmla="*/ 0 w 82"/>
                  <a:gd name="T7" fmla="*/ 0 h 81"/>
                  <a:gd name="T8" fmla="*/ 0 w 82"/>
                  <a:gd name="T9" fmla="*/ 0 h 81"/>
                  <a:gd name="T10" fmla="*/ 0 w 82"/>
                  <a:gd name="T11" fmla="*/ 0 h 81"/>
                  <a:gd name="T12" fmla="*/ 0 w 82"/>
                  <a:gd name="T13" fmla="*/ 0 h 81"/>
                  <a:gd name="T14" fmla="*/ 0 w 82"/>
                  <a:gd name="T15" fmla="*/ 0 h 81"/>
                  <a:gd name="T16" fmla="*/ 0 w 82"/>
                  <a:gd name="T17" fmla="*/ 0 h 81"/>
                  <a:gd name="T18" fmla="*/ 0 w 82"/>
                  <a:gd name="T19" fmla="*/ 0 h 81"/>
                  <a:gd name="T20" fmla="*/ 0 w 82"/>
                  <a:gd name="T21" fmla="*/ 0 h 81"/>
                  <a:gd name="T22" fmla="*/ 0 w 82"/>
                  <a:gd name="T23" fmla="*/ 0 h 81"/>
                  <a:gd name="T24" fmla="*/ 0 w 82"/>
                  <a:gd name="T25" fmla="*/ 0 h 81"/>
                  <a:gd name="T26" fmla="*/ 0 w 82"/>
                  <a:gd name="T27" fmla="*/ 0 h 81"/>
                  <a:gd name="T28" fmla="*/ 0 w 82"/>
                  <a:gd name="T29" fmla="*/ 0 h 81"/>
                  <a:gd name="T30" fmla="*/ 0 w 82"/>
                  <a:gd name="T31" fmla="*/ 0 h 81"/>
                  <a:gd name="T32" fmla="*/ 0 w 82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81"/>
                  <a:gd name="T53" fmla="*/ 82 w 82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81">
                    <a:moveTo>
                      <a:pt x="82" y="11"/>
                    </a:moveTo>
                    <a:lnTo>
                      <a:pt x="68" y="13"/>
                    </a:lnTo>
                    <a:lnTo>
                      <a:pt x="59" y="18"/>
                    </a:lnTo>
                    <a:lnTo>
                      <a:pt x="51" y="25"/>
                    </a:lnTo>
                    <a:lnTo>
                      <a:pt x="44" y="34"/>
                    </a:lnTo>
                    <a:lnTo>
                      <a:pt x="32" y="57"/>
                    </a:lnTo>
                    <a:lnTo>
                      <a:pt x="25" y="69"/>
                    </a:lnTo>
                    <a:lnTo>
                      <a:pt x="14" y="81"/>
                    </a:lnTo>
                    <a:lnTo>
                      <a:pt x="0" y="74"/>
                    </a:lnTo>
                    <a:lnTo>
                      <a:pt x="9" y="64"/>
                    </a:lnTo>
                    <a:lnTo>
                      <a:pt x="16" y="52"/>
                    </a:lnTo>
                    <a:lnTo>
                      <a:pt x="28" y="29"/>
                    </a:lnTo>
                    <a:lnTo>
                      <a:pt x="37" y="18"/>
                    </a:lnTo>
                    <a:lnTo>
                      <a:pt x="47" y="8"/>
                    </a:lnTo>
                    <a:lnTo>
                      <a:pt x="60" y="2"/>
                    </a:lnTo>
                    <a:lnTo>
                      <a:pt x="78" y="0"/>
                    </a:lnTo>
                    <a:lnTo>
                      <a:pt x="82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Freeform 151"/>
              <p:cNvSpPr>
                <a:spLocks/>
              </p:cNvSpPr>
              <p:nvPr/>
            </p:nvSpPr>
            <p:spPr bwMode="auto">
              <a:xfrm>
                <a:off x="2420" y="2555"/>
                <a:ext cx="1" cy="5"/>
              </a:xfrm>
              <a:custGeom>
                <a:avLst/>
                <a:gdLst>
                  <a:gd name="T0" fmla="*/ 0 w 4"/>
                  <a:gd name="T1" fmla="*/ 0 h 11"/>
                  <a:gd name="T2" fmla="*/ 0 w 4"/>
                  <a:gd name="T3" fmla="*/ 0 h 11"/>
                  <a:gd name="T4" fmla="*/ 0 w 4"/>
                  <a:gd name="T5" fmla="*/ 0 h 11"/>
                  <a:gd name="T6" fmla="*/ 0 w 4"/>
                  <a:gd name="T7" fmla="*/ 0 h 11"/>
                  <a:gd name="T8" fmla="*/ 0 w 4"/>
                  <a:gd name="T9" fmla="*/ 0 h 11"/>
                  <a:gd name="T10" fmla="*/ 0 w 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1"/>
                  <a:gd name="T20" fmla="*/ 4 w 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1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Freeform 152"/>
              <p:cNvSpPr>
                <a:spLocks/>
              </p:cNvSpPr>
              <p:nvPr/>
            </p:nvSpPr>
            <p:spPr bwMode="auto">
              <a:xfrm>
                <a:off x="2370" y="2591"/>
                <a:ext cx="28" cy="31"/>
              </a:xfrm>
              <a:custGeom>
                <a:avLst/>
                <a:gdLst>
                  <a:gd name="T0" fmla="*/ 0 w 84"/>
                  <a:gd name="T1" fmla="*/ 1 h 62"/>
                  <a:gd name="T2" fmla="*/ 0 w 84"/>
                  <a:gd name="T3" fmla="*/ 1 h 62"/>
                  <a:gd name="T4" fmla="*/ 0 w 84"/>
                  <a:gd name="T5" fmla="*/ 1 h 62"/>
                  <a:gd name="T6" fmla="*/ 0 w 84"/>
                  <a:gd name="T7" fmla="*/ 1 h 62"/>
                  <a:gd name="T8" fmla="*/ 0 w 84"/>
                  <a:gd name="T9" fmla="*/ 1 h 62"/>
                  <a:gd name="T10" fmla="*/ 0 w 84"/>
                  <a:gd name="T11" fmla="*/ 1 h 62"/>
                  <a:gd name="T12" fmla="*/ 0 w 84"/>
                  <a:gd name="T13" fmla="*/ 1 h 62"/>
                  <a:gd name="T14" fmla="*/ 0 w 84"/>
                  <a:gd name="T15" fmla="*/ 1 h 62"/>
                  <a:gd name="T16" fmla="*/ 0 w 84"/>
                  <a:gd name="T17" fmla="*/ 1 h 62"/>
                  <a:gd name="T18" fmla="*/ 0 w 84"/>
                  <a:gd name="T19" fmla="*/ 1 h 62"/>
                  <a:gd name="T20" fmla="*/ 0 w 84"/>
                  <a:gd name="T21" fmla="*/ 1 h 62"/>
                  <a:gd name="T22" fmla="*/ 0 w 84"/>
                  <a:gd name="T23" fmla="*/ 1 h 62"/>
                  <a:gd name="T24" fmla="*/ 0 w 84"/>
                  <a:gd name="T25" fmla="*/ 1 h 62"/>
                  <a:gd name="T26" fmla="*/ 0 w 84"/>
                  <a:gd name="T27" fmla="*/ 0 h 62"/>
                  <a:gd name="T28" fmla="*/ 0 w 84"/>
                  <a:gd name="T29" fmla="*/ 1 h 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62"/>
                  <a:gd name="T47" fmla="*/ 84 w 84"/>
                  <a:gd name="T48" fmla="*/ 62 h 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62">
                    <a:moveTo>
                      <a:pt x="84" y="8"/>
                    </a:moveTo>
                    <a:lnTo>
                      <a:pt x="75" y="17"/>
                    </a:lnTo>
                    <a:lnTo>
                      <a:pt x="63" y="24"/>
                    </a:lnTo>
                    <a:lnTo>
                      <a:pt x="40" y="36"/>
                    </a:lnTo>
                    <a:lnTo>
                      <a:pt x="24" y="49"/>
                    </a:lnTo>
                    <a:lnTo>
                      <a:pt x="19" y="54"/>
                    </a:lnTo>
                    <a:lnTo>
                      <a:pt x="18" y="62"/>
                    </a:lnTo>
                    <a:lnTo>
                      <a:pt x="0" y="61"/>
                    </a:lnTo>
                    <a:lnTo>
                      <a:pt x="1" y="52"/>
                    </a:lnTo>
                    <a:lnTo>
                      <a:pt x="9" y="41"/>
                    </a:lnTo>
                    <a:lnTo>
                      <a:pt x="28" y="27"/>
                    </a:lnTo>
                    <a:lnTo>
                      <a:pt x="52" y="15"/>
                    </a:lnTo>
                    <a:lnTo>
                      <a:pt x="63" y="7"/>
                    </a:lnTo>
                    <a:lnTo>
                      <a:pt x="71" y="0"/>
                    </a:lnTo>
                    <a:lnTo>
                      <a:pt x="84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Freeform 153"/>
              <p:cNvSpPr>
                <a:spLocks/>
              </p:cNvSpPr>
              <p:nvPr/>
            </p:nvSpPr>
            <p:spPr bwMode="auto">
              <a:xfrm>
                <a:off x="2394" y="2591"/>
                <a:ext cx="5" cy="4"/>
              </a:xfrm>
              <a:custGeom>
                <a:avLst/>
                <a:gdLst>
                  <a:gd name="T0" fmla="*/ 0 w 14"/>
                  <a:gd name="T1" fmla="*/ 1 h 8"/>
                  <a:gd name="T2" fmla="*/ 0 w 14"/>
                  <a:gd name="T3" fmla="*/ 1 h 8"/>
                  <a:gd name="T4" fmla="*/ 0 w 14"/>
                  <a:gd name="T5" fmla="*/ 0 h 8"/>
                  <a:gd name="T6" fmla="*/ 0 w 14"/>
                  <a:gd name="T7" fmla="*/ 1 h 8"/>
                  <a:gd name="T8" fmla="*/ 0 w 14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8"/>
                  <a:gd name="T17" fmla="*/ 14 w 1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8">
                    <a:moveTo>
                      <a:pt x="14" y="8"/>
                    </a:moveTo>
                    <a:lnTo>
                      <a:pt x="13" y="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Freeform 154"/>
              <p:cNvSpPr>
                <a:spLocks/>
              </p:cNvSpPr>
              <p:nvPr/>
            </p:nvSpPr>
            <p:spPr bwMode="auto">
              <a:xfrm>
                <a:off x="2370" y="2622"/>
                <a:ext cx="9" cy="29"/>
              </a:xfrm>
              <a:custGeom>
                <a:avLst/>
                <a:gdLst>
                  <a:gd name="T0" fmla="*/ 0 w 27"/>
                  <a:gd name="T1" fmla="*/ 0 h 58"/>
                  <a:gd name="T2" fmla="*/ 0 w 27"/>
                  <a:gd name="T3" fmla="*/ 1 h 58"/>
                  <a:gd name="T4" fmla="*/ 0 w 27"/>
                  <a:gd name="T5" fmla="*/ 1 h 58"/>
                  <a:gd name="T6" fmla="*/ 0 w 27"/>
                  <a:gd name="T7" fmla="*/ 1 h 58"/>
                  <a:gd name="T8" fmla="*/ 0 w 27"/>
                  <a:gd name="T9" fmla="*/ 1 h 58"/>
                  <a:gd name="T10" fmla="*/ 0 w 27"/>
                  <a:gd name="T11" fmla="*/ 1 h 58"/>
                  <a:gd name="T12" fmla="*/ 0 w 27"/>
                  <a:gd name="T13" fmla="*/ 1 h 58"/>
                  <a:gd name="T14" fmla="*/ 0 w 27"/>
                  <a:gd name="T15" fmla="*/ 1 h 58"/>
                  <a:gd name="T16" fmla="*/ 0 w 27"/>
                  <a:gd name="T17" fmla="*/ 1 h 58"/>
                  <a:gd name="T18" fmla="*/ 0 w 27"/>
                  <a:gd name="T19" fmla="*/ 1 h 58"/>
                  <a:gd name="T20" fmla="*/ 0 w 27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58"/>
                  <a:gd name="T35" fmla="*/ 27 w 27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58">
                    <a:moveTo>
                      <a:pt x="18" y="0"/>
                    </a:moveTo>
                    <a:lnTo>
                      <a:pt x="19" y="15"/>
                    </a:lnTo>
                    <a:lnTo>
                      <a:pt x="22" y="28"/>
                    </a:lnTo>
                    <a:lnTo>
                      <a:pt x="25" y="42"/>
                    </a:lnTo>
                    <a:lnTo>
                      <a:pt x="27" y="57"/>
                    </a:lnTo>
                    <a:lnTo>
                      <a:pt x="9" y="58"/>
                    </a:lnTo>
                    <a:lnTo>
                      <a:pt x="7" y="43"/>
                    </a:lnTo>
                    <a:lnTo>
                      <a:pt x="4" y="30"/>
                    </a:lnTo>
                    <a:lnTo>
                      <a:pt x="1" y="16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1" name="Freeform 155"/>
              <p:cNvSpPr>
                <a:spLocks/>
              </p:cNvSpPr>
              <p:nvPr/>
            </p:nvSpPr>
            <p:spPr bwMode="auto">
              <a:xfrm>
                <a:off x="2370" y="2621"/>
                <a:ext cx="6" cy="2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1 h 2"/>
                  <a:gd name="T4" fmla="*/ 0 w 18"/>
                  <a:gd name="T5" fmla="*/ 2 h 2"/>
                  <a:gd name="T6" fmla="*/ 0 w 18"/>
                  <a:gd name="T7" fmla="*/ 1 h 2"/>
                  <a:gd name="T8" fmla="*/ 0 w 1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Freeform 156"/>
              <p:cNvSpPr>
                <a:spLocks/>
              </p:cNvSpPr>
              <p:nvPr/>
            </p:nvSpPr>
            <p:spPr bwMode="auto">
              <a:xfrm>
                <a:off x="2336" y="2650"/>
                <a:ext cx="43" cy="61"/>
              </a:xfrm>
              <a:custGeom>
                <a:avLst/>
                <a:gdLst>
                  <a:gd name="T0" fmla="*/ 0 w 129"/>
                  <a:gd name="T1" fmla="*/ 1 h 122"/>
                  <a:gd name="T2" fmla="*/ 0 w 129"/>
                  <a:gd name="T3" fmla="*/ 1 h 122"/>
                  <a:gd name="T4" fmla="*/ 0 w 129"/>
                  <a:gd name="T5" fmla="*/ 1 h 122"/>
                  <a:gd name="T6" fmla="*/ 0 w 129"/>
                  <a:gd name="T7" fmla="*/ 1 h 122"/>
                  <a:gd name="T8" fmla="*/ 0 w 129"/>
                  <a:gd name="T9" fmla="*/ 1 h 122"/>
                  <a:gd name="T10" fmla="*/ 0 w 129"/>
                  <a:gd name="T11" fmla="*/ 1 h 122"/>
                  <a:gd name="T12" fmla="*/ 0 w 129"/>
                  <a:gd name="T13" fmla="*/ 1 h 122"/>
                  <a:gd name="T14" fmla="*/ 0 w 129"/>
                  <a:gd name="T15" fmla="*/ 1 h 122"/>
                  <a:gd name="T16" fmla="*/ 0 w 129"/>
                  <a:gd name="T17" fmla="*/ 1 h 122"/>
                  <a:gd name="T18" fmla="*/ 0 w 129"/>
                  <a:gd name="T19" fmla="*/ 1 h 122"/>
                  <a:gd name="T20" fmla="*/ 0 w 129"/>
                  <a:gd name="T21" fmla="*/ 1 h 122"/>
                  <a:gd name="T22" fmla="*/ 0 w 129"/>
                  <a:gd name="T23" fmla="*/ 1 h 122"/>
                  <a:gd name="T24" fmla="*/ 0 w 129"/>
                  <a:gd name="T25" fmla="*/ 1 h 122"/>
                  <a:gd name="T26" fmla="*/ 0 w 129"/>
                  <a:gd name="T27" fmla="*/ 1 h 122"/>
                  <a:gd name="T28" fmla="*/ 0 w 129"/>
                  <a:gd name="T29" fmla="*/ 1 h 122"/>
                  <a:gd name="T30" fmla="*/ 0 w 129"/>
                  <a:gd name="T31" fmla="*/ 1 h 122"/>
                  <a:gd name="T32" fmla="*/ 0 w 129"/>
                  <a:gd name="T33" fmla="*/ 1 h 122"/>
                  <a:gd name="T34" fmla="*/ 0 w 129"/>
                  <a:gd name="T35" fmla="*/ 0 h 122"/>
                  <a:gd name="T36" fmla="*/ 0 w 129"/>
                  <a:gd name="T37" fmla="*/ 1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22"/>
                  <a:gd name="T59" fmla="*/ 129 w 129"/>
                  <a:gd name="T60" fmla="*/ 122 h 1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22">
                    <a:moveTo>
                      <a:pt x="129" y="1"/>
                    </a:moveTo>
                    <a:lnTo>
                      <a:pt x="126" y="20"/>
                    </a:lnTo>
                    <a:lnTo>
                      <a:pt x="121" y="31"/>
                    </a:lnTo>
                    <a:lnTo>
                      <a:pt x="115" y="40"/>
                    </a:lnTo>
                    <a:lnTo>
                      <a:pt x="102" y="54"/>
                    </a:lnTo>
                    <a:lnTo>
                      <a:pt x="84" y="67"/>
                    </a:lnTo>
                    <a:lnTo>
                      <a:pt x="47" y="92"/>
                    </a:lnTo>
                    <a:lnTo>
                      <a:pt x="31" y="106"/>
                    </a:lnTo>
                    <a:lnTo>
                      <a:pt x="15" y="122"/>
                    </a:lnTo>
                    <a:lnTo>
                      <a:pt x="0" y="115"/>
                    </a:lnTo>
                    <a:lnTo>
                      <a:pt x="17" y="99"/>
                    </a:lnTo>
                    <a:lnTo>
                      <a:pt x="34" y="84"/>
                    </a:lnTo>
                    <a:lnTo>
                      <a:pt x="71" y="58"/>
                    </a:lnTo>
                    <a:lnTo>
                      <a:pt x="87" y="47"/>
                    </a:lnTo>
                    <a:lnTo>
                      <a:pt x="101" y="33"/>
                    </a:lnTo>
                    <a:lnTo>
                      <a:pt x="105" y="25"/>
                    </a:lnTo>
                    <a:lnTo>
                      <a:pt x="108" y="18"/>
                    </a:lnTo>
                    <a:lnTo>
                      <a:pt x="111" y="0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Freeform 157"/>
              <p:cNvSpPr>
                <a:spLocks/>
              </p:cNvSpPr>
              <p:nvPr/>
            </p:nvSpPr>
            <p:spPr bwMode="auto">
              <a:xfrm>
                <a:off x="2373" y="2650"/>
                <a:ext cx="6" cy="1"/>
              </a:xfrm>
              <a:custGeom>
                <a:avLst/>
                <a:gdLst>
                  <a:gd name="T0" fmla="*/ 0 w 18"/>
                  <a:gd name="T1" fmla="*/ 1 h 2"/>
                  <a:gd name="T2" fmla="*/ 0 w 18"/>
                  <a:gd name="T3" fmla="*/ 0 h 2"/>
                  <a:gd name="T4" fmla="*/ 0 w 18"/>
                  <a:gd name="T5" fmla="*/ 1 h 2"/>
                  <a:gd name="T6" fmla="*/ 0 w 1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"/>
                  <a:gd name="T14" fmla="*/ 18 w 1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">
                    <a:moveTo>
                      <a:pt x="18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Freeform 158"/>
              <p:cNvSpPr>
                <a:spLocks/>
              </p:cNvSpPr>
              <p:nvPr/>
            </p:nvSpPr>
            <p:spPr bwMode="auto">
              <a:xfrm>
                <a:off x="2335" y="2708"/>
                <a:ext cx="11" cy="34"/>
              </a:xfrm>
              <a:custGeom>
                <a:avLst/>
                <a:gdLst>
                  <a:gd name="T0" fmla="*/ 0 w 32"/>
                  <a:gd name="T1" fmla="*/ 1 h 67"/>
                  <a:gd name="T2" fmla="*/ 0 w 32"/>
                  <a:gd name="T3" fmla="*/ 1 h 67"/>
                  <a:gd name="T4" fmla="*/ 0 w 32"/>
                  <a:gd name="T5" fmla="*/ 1 h 67"/>
                  <a:gd name="T6" fmla="*/ 0 w 32"/>
                  <a:gd name="T7" fmla="*/ 1 h 67"/>
                  <a:gd name="T8" fmla="*/ 0 w 32"/>
                  <a:gd name="T9" fmla="*/ 1 h 67"/>
                  <a:gd name="T10" fmla="*/ 0 w 32"/>
                  <a:gd name="T11" fmla="*/ 1 h 67"/>
                  <a:gd name="T12" fmla="*/ 0 w 32"/>
                  <a:gd name="T13" fmla="*/ 1 h 67"/>
                  <a:gd name="T14" fmla="*/ 0 w 32"/>
                  <a:gd name="T15" fmla="*/ 1 h 67"/>
                  <a:gd name="T16" fmla="*/ 0 w 32"/>
                  <a:gd name="T17" fmla="*/ 1 h 67"/>
                  <a:gd name="T18" fmla="*/ 0 w 32"/>
                  <a:gd name="T19" fmla="*/ 1 h 67"/>
                  <a:gd name="T20" fmla="*/ 0 w 32"/>
                  <a:gd name="T21" fmla="*/ 1 h 67"/>
                  <a:gd name="T22" fmla="*/ 0 w 32"/>
                  <a:gd name="T23" fmla="*/ 1 h 67"/>
                  <a:gd name="T24" fmla="*/ 0 w 32"/>
                  <a:gd name="T25" fmla="*/ 1 h 67"/>
                  <a:gd name="T26" fmla="*/ 0 w 32"/>
                  <a:gd name="T27" fmla="*/ 1 h 67"/>
                  <a:gd name="T28" fmla="*/ 0 w 32"/>
                  <a:gd name="T29" fmla="*/ 1 h 67"/>
                  <a:gd name="T30" fmla="*/ 0 w 32"/>
                  <a:gd name="T31" fmla="*/ 0 h 67"/>
                  <a:gd name="T32" fmla="*/ 0 w 32"/>
                  <a:gd name="T33" fmla="*/ 1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67"/>
                  <a:gd name="T53" fmla="*/ 32 w 32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67">
                    <a:moveTo>
                      <a:pt x="19" y="4"/>
                    </a:moveTo>
                    <a:lnTo>
                      <a:pt x="18" y="9"/>
                    </a:lnTo>
                    <a:lnTo>
                      <a:pt x="18" y="13"/>
                    </a:lnTo>
                    <a:lnTo>
                      <a:pt x="26" y="25"/>
                    </a:lnTo>
                    <a:lnTo>
                      <a:pt x="32" y="32"/>
                    </a:lnTo>
                    <a:lnTo>
                      <a:pt x="32" y="41"/>
                    </a:lnTo>
                    <a:lnTo>
                      <a:pt x="26" y="54"/>
                    </a:lnTo>
                    <a:lnTo>
                      <a:pt x="15" y="67"/>
                    </a:lnTo>
                    <a:lnTo>
                      <a:pt x="0" y="60"/>
                    </a:lnTo>
                    <a:lnTo>
                      <a:pt x="10" y="48"/>
                    </a:lnTo>
                    <a:lnTo>
                      <a:pt x="15" y="40"/>
                    </a:lnTo>
                    <a:lnTo>
                      <a:pt x="15" y="34"/>
                    </a:lnTo>
                    <a:lnTo>
                      <a:pt x="10" y="30"/>
                    </a:lnTo>
                    <a:lnTo>
                      <a:pt x="1" y="19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Freeform 159"/>
              <p:cNvSpPr>
                <a:spLocks/>
              </p:cNvSpPr>
              <p:nvPr/>
            </p:nvSpPr>
            <p:spPr bwMode="auto">
              <a:xfrm>
                <a:off x="2336" y="2708"/>
                <a:ext cx="5" cy="3"/>
              </a:xfrm>
              <a:custGeom>
                <a:avLst/>
                <a:gdLst>
                  <a:gd name="T0" fmla="*/ 0 w 16"/>
                  <a:gd name="T1" fmla="*/ 0 h 7"/>
                  <a:gd name="T2" fmla="*/ 0 w 16"/>
                  <a:gd name="T3" fmla="*/ 0 h 7"/>
                  <a:gd name="T4" fmla="*/ 0 w 16"/>
                  <a:gd name="T5" fmla="*/ 0 h 7"/>
                  <a:gd name="T6" fmla="*/ 0 w 16"/>
                  <a:gd name="T7" fmla="*/ 0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1" y="0"/>
                    </a:moveTo>
                    <a:lnTo>
                      <a:pt x="0" y="1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Freeform 160"/>
              <p:cNvSpPr>
                <a:spLocks/>
              </p:cNvSpPr>
              <p:nvPr/>
            </p:nvSpPr>
            <p:spPr bwMode="auto">
              <a:xfrm>
                <a:off x="2324" y="2738"/>
                <a:ext cx="16" cy="24"/>
              </a:xfrm>
              <a:custGeom>
                <a:avLst/>
                <a:gdLst>
                  <a:gd name="T0" fmla="*/ 0 w 49"/>
                  <a:gd name="T1" fmla="*/ 1 h 47"/>
                  <a:gd name="T2" fmla="*/ 0 w 49"/>
                  <a:gd name="T3" fmla="*/ 0 h 47"/>
                  <a:gd name="T4" fmla="*/ 0 w 49"/>
                  <a:gd name="T5" fmla="*/ 1 h 47"/>
                  <a:gd name="T6" fmla="*/ 0 w 49"/>
                  <a:gd name="T7" fmla="*/ 1 h 47"/>
                  <a:gd name="T8" fmla="*/ 0 w 49"/>
                  <a:gd name="T9" fmla="*/ 1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47"/>
                  <a:gd name="T17" fmla="*/ 49 w 4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47">
                    <a:moveTo>
                      <a:pt x="49" y="5"/>
                    </a:moveTo>
                    <a:lnTo>
                      <a:pt x="32" y="0"/>
                    </a:lnTo>
                    <a:lnTo>
                      <a:pt x="0" y="42"/>
                    </a:lnTo>
                    <a:lnTo>
                      <a:pt x="16" y="47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Freeform 161"/>
              <p:cNvSpPr>
                <a:spLocks/>
              </p:cNvSpPr>
              <p:nvPr/>
            </p:nvSpPr>
            <p:spPr bwMode="auto">
              <a:xfrm>
                <a:off x="2334" y="2738"/>
                <a:ext cx="6" cy="4"/>
              </a:xfrm>
              <a:custGeom>
                <a:avLst/>
                <a:gdLst>
                  <a:gd name="T0" fmla="*/ 0 w 17"/>
                  <a:gd name="T1" fmla="*/ 0 h 7"/>
                  <a:gd name="T2" fmla="*/ 0 w 17"/>
                  <a:gd name="T3" fmla="*/ 1 h 7"/>
                  <a:gd name="T4" fmla="*/ 0 w 17"/>
                  <a:gd name="T5" fmla="*/ 1 h 7"/>
                  <a:gd name="T6" fmla="*/ 0 w 17"/>
                  <a:gd name="T7" fmla="*/ 1 h 7"/>
                  <a:gd name="T8" fmla="*/ 0 w 1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2" y="0"/>
                    </a:moveTo>
                    <a:lnTo>
                      <a:pt x="0" y="1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Freeform 162"/>
              <p:cNvSpPr>
                <a:spLocks/>
              </p:cNvSpPr>
              <p:nvPr/>
            </p:nvSpPr>
            <p:spPr bwMode="auto">
              <a:xfrm>
                <a:off x="2326" y="2757"/>
                <a:ext cx="29" cy="19"/>
              </a:xfrm>
              <a:custGeom>
                <a:avLst/>
                <a:gdLst>
                  <a:gd name="T0" fmla="*/ 0 w 86"/>
                  <a:gd name="T1" fmla="*/ 0 h 37"/>
                  <a:gd name="T2" fmla="*/ 0 w 86"/>
                  <a:gd name="T3" fmla="*/ 1 h 37"/>
                  <a:gd name="T4" fmla="*/ 0 w 86"/>
                  <a:gd name="T5" fmla="*/ 1 h 37"/>
                  <a:gd name="T6" fmla="*/ 0 w 86"/>
                  <a:gd name="T7" fmla="*/ 1 h 37"/>
                  <a:gd name="T8" fmla="*/ 0 w 86"/>
                  <a:gd name="T9" fmla="*/ 1 h 37"/>
                  <a:gd name="T10" fmla="*/ 0 w 86"/>
                  <a:gd name="T11" fmla="*/ 1 h 37"/>
                  <a:gd name="T12" fmla="*/ 0 w 86"/>
                  <a:gd name="T13" fmla="*/ 1 h 37"/>
                  <a:gd name="T14" fmla="*/ 0 w 86"/>
                  <a:gd name="T15" fmla="*/ 1 h 37"/>
                  <a:gd name="T16" fmla="*/ 0 w 86"/>
                  <a:gd name="T17" fmla="*/ 1 h 37"/>
                  <a:gd name="T18" fmla="*/ 0 w 86"/>
                  <a:gd name="T19" fmla="*/ 1 h 37"/>
                  <a:gd name="T20" fmla="*/ 0 w 86"/>
                  <a:gd name="T21" fmla="*/ 1 h 37"/>
                  <a:gd name="T22" fmla="*/ 0 w 86"/>
                  <a:gd name="T23" fmla="*/ 1 h 37"/>
                  <a:gd name="T24" fmla="*/ 0 w 86"/>
                  <a:gd name="T25" fmla="*/ 1 h 37"/>
                  <a:gd name="T26" fmla="*/ 0 w 86"/>
                  <a:gd name="T27" fmla="*/ 1 h 37"/>
                  <a:gd name="T28" fmla="*/ 0 w 86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6"/>
                  <a:gd name="T46" fmla="*/ 0 h 37"/>
                  <a:gd name="T47" fmla="*/ 86 w 8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6" h="37">
                    <a:moveTo>
                      <a:pt x="2" y="0"/>
                    </a:moveTo>
                    <a:lnTo>
                      <a:pt x="30" y="1"/>
                    </a:lnTo>
                    <a:lnTo>
                      <a:pt x="55" y="7"/>
                    </a:lnTo>
                    <a:lnTo>
                      <a:pt x="68" y="12"/>
                    </a:lnTo>
                    <a:lnTo>
                      <a:pt x="77" y="19"/>
                    </a:lnTo>
                    <a:lnTo>
                      <a:pt x="83" y="27"/>
                    </a:lnTo>
                    <a:lnTo>
                      <a:pt x="86" y="35"/>
                    </a:lnTo>
                    <a:lnTo>
                      <a:pt x="68" y="37"/>
                    </a:lnTo>
                    <a:lnTo>
                      <a:pt x="67" y="32"/>
                    </a:lnTo>
                    <a:lnTo>
                      <a:pt x="62" y="26"/>
                    </a:lnTo>
                    <a:lnTo>
                      <a:pt x="56" y="22"/>
                    </a:lnTo>
                    <a:lnTo>
                      <a:pt x="48" y="19"/>
                    </a:lnTo>
                    <a:lnTo>
                      <a:pt x="27" y="13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Freeform 163"/>
              <p:cNvSpPr>
                <a:spLocks/>
              </p:cNvSpPr>
              <p:nvPr/>
            </p:nvSpPr>
            <p:spPr bwMode="auto">
              <a:xfrm>
                <a:off x="2322" y="2757"/>
                <a:ext cx="7" cy="7"/>
              </a:xfrm>
              <a:custGeom>
                <a:avLst/>
                <a:gdLst>
                  <a:gd name="T0" fmla="*/ 0 w 22"/>
                  <a:gd name="T1" fmla="*/ 1 h 12"/>
                  <a:gd name="T2" fmla="*/ 0 w 22"/>
                  <a:gd name="T3" fmla="*/ 1 h 12"/>
                  <a:gd name="T4" fmla="*/ 0 w 22"/>
                  <a:gd name="T5" fmla="*/ 1 h 12"/>
                  <a:gd name="T6" fmla="*/ 0 w 22"/>
                  <a:gd name="T7" fmla="*/ 0 h 12"/>
                  <a:gd name="T8" fmla="*/ 0 w 22"/>
                  <a:gd name="T9" fmla="*/ 1 h 12"/>
                  <a:gd name="T10" fmla="*/ 0 w 22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2"/>
                  <a:gd name="T20" fmla="*/ 22 w 2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2">
                    <a:moveTo>
                      <a:pt x="6" y="4"/>
                    </a:moveTo>
                    <a:lnTo>
                      <a:pt x="0" y="11"/>
                    </a:lnTo>
                    <a:lnTo>
                      <a:pt x="13" y="12"/>
                    </a:lnTo>
                    <a:lnTo>
                      <a:pt x="15" y="0"/>
                    </a:lnTo>
                    <a:lnTo>
                      <a:pt x="22" y="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Freeform 164"/>
              <p:cNvSpPr>
                <a:spLocks/>
              </p:cNvSpPr>
              <p:nvPr/>
            </p:nvSpPr>
            <p:spPr bwMode="auto">
              <a:xfrm>
                <a:off x="2324" y="2775"/>
                <a:ext cx="31" cy="39"/>
              </a:xfrm>
              <a:custGeom>
                <a:avLst/>
                <a:gdLst>
                  <a:gd name="T0" fmla="*/ 0 w 93"/>
                  <a:gd name="T1" fmla="*/ 1 h 77"/>
                  <a:gd name="T2" fmla="*/ 0 w 93"/>
                  <a:gd name="T3" fmla="*/ 1 h 77"/>
                  <a:gd name="T4" fmla="*/ 0 w 93"/>
                  <a:gd name="T5" fmla="*/ 1 h 77"/>
                  <a:gd name="T6" fmla="*/ 0 w 93"/>
                  <a:gd name="T7" fmla="*/ 1 h 77"/>
                  <a:gd name="T8" fmla="*/ 0 w 93"/>
                  <a:gd name="T9" fmla="*/ 1 h 77"/>
                  <a:gd name="T10" fmla="*/ 0 w 93"/>
                  <a:gd name="T11" fmla="*/ 1 h 77"/>
                  <a:gd name="T12" fmla="*/ 0 w 93"/>
                  <a:gd name="T13" fmla="*/ 1 h 77"/>
                  <a:gd name="T14" fmla="*/ 0 w 93"/>
                  <a:gd name="T15" fmla="*/ 1 h 77"/>
                  <a:gd name="T16" fmla="*/ 0 w 93"/>
                  <a:gd name="T17" fmla="*/ 1 h 77"/>
                  <a:gd name="T18" fmla="*/ 0 w 93"/>
                  <a:gd name="T19" fmla="*/ 1 h 77"/>
                  <a:gd name="T20" fmla="*/ 0 w 93"/>
                  <a:gd name="T21" fmla="*/ 1 h 77"/>
                  <a:gd name="T22" fmla="*/ 0 w 93"/>
                  <a:gd name="T23" fmla="*/ 1 h 77"/>
                  <a:gd name="T24" fmla="*/ 0 w 93"/>
                  <a:gd name="T25" fmla="*/ 1 h 77"/>
                  <a:gd name="T26" fmla="*/ 0 w 93"/>
                  <a:gd name="T27" fmla="*/ 1 h 77"/>
                  <a:gd name="T28" fmla="*/ 0 w 93"/>
                  <a:gd name="T29" fmla="*/ 1 h 77"/>
                  <a:gd name="T30" fmla="*/ 0 w 93"/>
                  <a:gd name="T31" fmla="*/ 1 h 77"/>
                  <a:gd name="T32" fmla="*/ 0 w 93"/>
                  <a:gd name="T33" fmla="*/ 1 h 77"/>
                  <a:gd name="T34" fmla="*/ 0 w 93"/>
                  <a:gd name="T35" fmla="*/ 0 h 77"/>
                  <a:gd name="T36" fmla="*/ 0 w 9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77"/>
                  <a:gd name="T59" fmla="*/ 93 w 9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77">
                    <a:moveTo>
                      <a:pt x="93" y="2"/>
                    </a:moveTo>
                    <a:lnTo>
                      <a:pt x="90" y="14"/>
                    </a:lnTo>
                    <a:lnTo>
                      <a:pt x="84" y="23"/>
                    </a:lnTo>
                    <a:lnTo>
                      <a:pt x="78" y="27"/>
                    </a:lnTo>
                    <a:lnTo>
                      <a:pt x="66" y="36"/>
                    </a:lnTo>
                    <a:lnTo>
                      <a:pt x="52" y="44"/>
                    </a:lnTo>
                    <a:lnTo>
                      <a:pt x="27" y="59"/>
                    </a:lnTo>
                    <a:lnTo>
                      <a:pt x="19" y="66"/>
                    </a:lnTo>
                    <a:lnTo>
                      <a:pt x="18" y="77"/>
                    </a:lnTo>
                    <a:lnTo>
                      <a:pt x="0" y="75"/>
                    </a:lnTo>
                    <a:lnTo>
                      <a:pt x="3" y="62"/>
                    </a:lnTo>
                    <a:lnTo>
                      <a:pt x="13" y="50"/>
                    </a:lnTo>
                    <a:lnTo>
                      <a:pt x="40" y="35"/>
                    </a:lnTo>
                    <a:lnTo>
                      <a:pt x="55" y="27"/>
                    </a:lnTo>
                    <a:lnTo>
                      <a:pt x="65" y="19"/>
                    </a:lnTo>
                    <a:lnTo>
                      <a:pt x="69" y="15"/>
                    </a:lnTo>
                    <a:lnTo>
                      <a:pt x="72" y="12"/>
                    </a:lnTo>
                    <a:lnTo>
                      <a:pt x="75" y="0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Freeform 165"/>
              <p:cNvSpPr>
                <a:spLocks/>
              </p:cNvSpPr>
              <p:nvPr/>
            </p:nvSpPr>
            <p:spPr bwMode="auto">
              <a:xfrm>
                <a:off x="2349" y="2775"/>
                <a:ext cx="6" cy="1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1 h 2"/>
                  <a:gd name="T4" fmla="*/ 0 w 18"/>
                  <a:gd name="T5" fmla="*/ 1 h 2"/>
                  <a:gd name="T6" fmla="*/ 0 w 18"/>
                  <a:gd name="T7" fmla="*/ 0 h 2"/>
                  <a:gd name="T8" fmla="*/ 0 w 18"/>
                  <a:gd name="T9" fmla="*/ 1 h 2"/>
                  <a:gd name="T10" fmla="*/ 0 w 1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"/>
                  <a:gd name="T20" fmla="*/ 18 w 1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">
                    <a:moveTo>
                      <a:pt x="18" y="0"/>
                    </a:moveTo>
                    <a:lnTo>
                      <a:pt x="18" y="1"/>
                    </a:lnTo>
                    <a:lnTo>
                      <a:pt x="18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Freeform 166"/>
              <p:cNvSpPr>
                <a:spLocks/>
              </p:cNvSpPr>
              <p:nvPr/>
            </p:nvSpPr>
            <p:spPr bwMode="auto">
              <a:xfrm>
                <a:off x="2324" y="2813"/>
                <a:ext cx="18" cy="31"/>
              </a:xfrm>
              <a:custGeom>
                <a:avLst/>
                <a:gdLst>
                  <a:gd name="T0" fmla="*/ 0 w 55"/>
                  <a:gd name="T1" fmla="*/ 0 h 62"/>
                  <a:gd name="T2" fmla="*/ 0 w 55"/>
                  <a:gd name="T3" fmla="*/ 1 h 62"/>
                  <a:gd name="T4" fmla="*/ 0 w 55"/>
                  <a:gd name="T5" fmla="*/ 1 h 62"/>
                  <a:gd name="T6" fmla="*/ 0 w 55"/>
                  <a:gd name="T7" fmla="*/ 1 h 62"/>
                  <a:gd name="T8" fmla="*/ 0 w 55"/>
                  <a:gd name="T9" fmla="*/ 1 h 62"/>
                  <a:gd name="T10" fmla="*/ 0 w 55"/>
                  <a:gd name="T11" fmla="*/ 1 h 62"/>
                  <a:gd name="T12" fmla="*/ 0 w 55"/>
                  <a:gd name="T13" fmla="*/ 1 h 62"/>
                  <a:gd name="T14" fmla="*/ 0 w 55"/>
                  <a:gd name="T15" fmla="*/ 1 h 62"/>
                  <a:gd name="T16" fmla="*/ 0 w 55"/>
                  <a:gd name="T17" fmla="*/ 1 h 62"/>
                  <a:gd name="T18" fmla="*/ 0 w 55"/>
                  <a:gd name="T19" fmla="*/ 1 h 62"/>
                  <a:gd name="T20" fmla="*/ 0 w 55"/>
                  <a:gd name="T21" fmla="*/ 1 h 62"/>
                  <a:gd name="T22" fmla="*/ 0 w 55"/>
                  <a:gd name="T23" fmla="*/ 1 h 62"/>
                  <a:gd name="T24" fmla="*/ 0 w 55"/>
                  <a:gd name="T25" fmla="*/ 1 h 62"/>
                  <a:gd name="T26" fmla="*/ 0 w 55"/>
                  <a:gd name="T27" fmla="*/ 1 h 62"/>
                  <a:gd name="T28" fmla="*/ 0 w 55"/>
                  <a:gd name="T29" fmla="*/ 0 h 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62"/>
                  <a:gd name="T47" fmla="*/ 55 w 55"/>
                  <a:gd name="T48" fmla="*/ 62 h 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62">
                    <a:moveTo>
                      <a:pt x="18" y="0"/>
                    </a:moveTo>
                    <a:lnTo>
                      <a:pt x="19" y="8"/>
                    </a:lnTo>
                    <a:lnTo>
                      <a:pt x="22" y="14"/>
                    </a:lnTo>
                    <a:lnTo>
                      <a:pt x="34" y="27"/>
                    </a:lnTo>
                    <a:lnTo>
                      <a:pt x="47" y="42"/>
                    </a:lnTo>
                    <a:lnTo>
                      <a:pt x="53" y="51"/>
                    </a:lnTo>
                    <a:lnTo>
                      <a:pt x="55" y="61"/>
                    </a:lnTo>
                    <a:lnTo>
                      <a:pt x="37" y="62"/>
                    </a:lnTo>
                    <a:lnTo>
                      <a:pt x="35" y="53"/>
                    </a:lnTo>
                    <a:lnTo>
                      <a:pt x="31" y="48"/>
                    </a:lnTo>
                    <a:lnTo>
                      <a:pt x="19" y="34"/>
                    </a:lnTo>
                    <a:lnTo>
                      <a:pt x="7" y="21"/>
                    </a:lnTo>
                    <a:lnTo>
                      <a:pt x="2" y="11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Freeform 167"/>
              <p:cNvSpPr>
                <a:spLocks/>
              </p:cNvSpPr>
              <p:nvPr/>
            </p:nvSpPr>
            <p:spPr bwMode="auto">
              <a:xfrm>
                <a:off x="2324" y="2813"/>
                <a:ext cx="6" cy="1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1 h 2"/>
                  <a:gd name="T4" fmla="*/ 0 w 18"/>
                  <a:gd name="T5" fmla="*/ 1 h 2"/>
                  <a:gd name="T6" fmla="*/ 0 w 18"/>
                  <a:gd name="T7" fmla="*/ 1 h 2"/>
                  <a:gd name="T8" fmla="*/ 0 w 18"/>
                  <a:gd name="T9" fmla="*/ 1 h 2"/>
                  <a:gd name="T10" fmla="*/ 0 w 1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"/>
                  <a:gd name="T20" fmla="*/ 18 w 1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Freeform 168"/>
              <p:cNvSpPr>
                <a:spLocks/>
              </p:cNvSpPr>
              <p:nvPr/>
            </p:nvSpPr>
            <p:spPr bwMode="auto">
              <a:xfrm>
                <a:off x="2305" y="2843"/>
                <a:ext cx="37" cy="45"/>
              </a:xfrm>
              <a:custGeom>
                <a:avLst/>
                <a:gdLst>
                  <a:gd name="T0" fmla="*/ 0 w 112"/>
                  <a:gd name="T1" fmla="*/ 0 h 91"/>
                  <a:gd name="T2" fmla="*/ 0 w 112"/>
                  <a:gd name="T3" fmla="*/ 0 h 91"/>
                  <a:gd name="T4" fmla="*/ 0 w 112"/>
                  <a:gd name="T5" fmla="*/ 0 h 91"/>
                  <a:gd name="T6" fmla="*/ 0 w 112"/>
                  <a:gd name="T7" fmla="*/ 0 h 91"/>
                  <a:gd name="T8" fmla="*/ 0 w 112"/>
                  <a:gd name="T9" fmla="*/ 0 h 91"/>
                  <a:gd name="T10" fmla="*/ 0 w 112"/>
                  <a:gd name="T11" fmla="*/ 0 h 91"/>
                  <a:gd name="T12" fmla="*/ 0 w 112"/>
                  <a:gd name="T13" fmla="*/ 0 h 91"/>
                  <a:gd name="T14" fmla="*/ 0 w 112"/>
                  <a:gd name="T15" fmla="*/ 0 h 91"/>
                  <a:gd name="T16" fmla="*/ 0 w 112"/>
                  <a:gd name="T17" fmla="*/ 0 h 91"/>
                  <a:gd name="T18" fmla="*/ 0 w 112"/>
                  <a:gd name="T19" fmla="*/ 0 h 91"/>
                  <a:gd name="T20" fmla="*/ 0 w 112"/>
                  <a:gd name="T21" fmla="*/ 0 h 91"/>
                  <a:gd name="T22" fmla="*/ 0 w 112"/>
                  <a:gd name="T23" fmla="*/ 0 h 91"/>
                  <a:gd name="T24" fmla="*/ 0 w 112"/>
                  <a:gd name="T25" fmla="*/ 0 h 91"/>
                  <a:gd name="T26" fmla="*/ 0 w 112"/>
                  <a:gd name="T27" fmla="*/ 0 h 91"/>
                  <a:gd name="T28" fmla="*/ 0 w 112"/>
                  <a:gd name="T29" fmla="*/ 0 h 91"/>
                  <a:gd name="T30" fmla="*/ 0 w 112"/>
                  <a:gd name="T31" fmla="*/ 0 h 91"/>
                  <a:gd name="T32" fmla="*/ 0 w 112"/>
                  <a:gd name="T33" fmla="*/ 0 h 91"/>
                  <a:gd name="T34" fmla="*/ 0 w 112"/>
                  <a:gd name="T35" fmla="*/ 0 h 91"/>
                  <a:gd name="T36" fmla="*/ 0 w 112"/>
                  <a:gd name="T37" fmla="*/ 0 h 91"/>
                  <a:gd name="T38" fmla="*/ 0 w 112"/>
                  <a:gd name="T39" fmla="*/ 0 h 91"/>
                  <a:gd name="T40" fmla="*/ 0 w 112"/>
                  <a:gd name="T41" fmla="*/ 0 h 91"/>
                  <a:gd name="T42" fmla="*/ 0 w 112"/>
                  <a:gd name="T43" fmla="*/ 0 h 91"/>
                  <a:gd name="T44" fmla="*/ 0 w 112"/>
                  <a:gd name="T45" fmla="*/ 0 h 9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2"/>
                  <a:gd name="T70" fmla="*/ 0 h 91"/>
                  <a:gd name="T71" fmla="*/ 112 w 112"/>
                  <a:gd name="T72" fmla="*/ 91 h 9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2" h="91">
                    <a:moveTo>
                      <a:pt x="112" y="1"/>
                    </a:moveTo>
                    <a:lnTo>
                      <a:pt x="110" y="9"/>
                    </a:lnTo>
                    <a:lnTo>
                      <a:pt x="106" y="19"/>
                    </a:lnTo>
                    <a:lnTo>
                      <a:pt x="94" y="31"/>
                    </a:lnTo>
                    <a:lnTo>
                      <a:pt x="79" y="42"/>
                    </a:lnTo>
                    <a:lnTo>
                      <a:pt x="61" y="50"/>
                    </a:lnTo>
                    <a:lnTo>
                      <a:pt x="44" y="60"/>
                    </a:lnTo>
                    <a:lnTo>
                      <a:pt x="29" y="68"/>
                    </a:lnTo>
                    <a:lnTo>
                      <a:pt x="20" y="79"/>
                    </a:lnTo>
                    <a:lnTo>
                      <a:pt x="19" y="82"/>
                    </a:lnTo>
                    <a:lnTo>
                      <a:pt x="17" y="91"/>
                    </a:lnTo>
                    <a:lnTo>
                      <a:pt x="0" y="90"/>
                    </a:lnTo>
                    <a:lnTo>
                      <a:pt x="1" y="81"/>
                    </a:lnTo>
                    <a:lnTo>
                      <a:pt x="4" y="74"/>
                    </a:lnTo>
                    <a:lnTo>
                      <a:pt x="16" y="60"/>
                    </a:lnTo>
                    <a:lnTo>
                      <a:pt x="32" y="50"/>
                    </a:lnTo>
                    <a:lnTo>
                      <a:pt x="50" y="41"/>
                    </a:lnTo>
                    <a:lnTo>
                      <a:pt x="67" y="33"/>
                    </a:lnTo>
                    <a:lnTo>
                      <a:pt x="81" y="23"/>
                    </a:lnTo>
                    <a:lnTo>
                      <a:pt x="89" y="13"/>
                    </a:lnTo>
                    <a:lnTo>
                      <a:pt x="92" y="7"/>
                    </a:lnTo>
                    <a:lnTo>
                      <a:pt x="94" y="0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Freeform 169"/>
              <p:cNvSpPr>
                <a:spLocks/>
              </p:cNvSpPr>
              <p:nvPr/>
            </p:nvSpPr>
            <p:spPr bwMode="auto">
              <a:xfrm>
                <a:off x="2336" y="2843"/>
                <a:ext cx="6" cy="1"/>
              </a:xfrm>
              <a:custGeom>
                <a:avLst/>
                <a:gdLst>
                  <a:gd name="T0" fmla="*/ 0 w 18"/>
                  <a:gd name="T1" fmla="*/ 1 h 2"/>
                  <a:gd name="T2" fmla="*/ 0 w 18"/>
                  <a:gd name="T3" fmla="*/ 0 h 2"/>
                  <a:gd name="T4" fmla="*/ 0 w 18"/>
                  <a:gd name="T5" fmla="*/ 1 h 2"/>
                  <a:gd name="T6" fmla="*/ 0 w 1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"/>
                  <a:gd name="T14" fmla="*/ 18 w 1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">
                    <a:moveTo>
                      <a:pt x="18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6" name="Freeform 170"/>
              <p:cNvSpPr>
                <a:spLocks/>
              </p:cNvSpPr>
              <p:nvPr/>
            </p:nvSpPr>
            <p:spPr bwMode="auto">
              <a:xfrm>
                <a:off x="2305" y="2888"/>
                <a:ext cx="23" cy="12"/>
              </a:xfrm>
              <a:custGeom>
                <a:avLst/>
                <a:gdLst>
                  <a:gd name="T0" fmla="*/ 0 w 70"/>
                  <a:gd name="T1" fmla="*/ 0 h 23"/>
                  <a:gd name="T2" fmla="*/ 0 w 70"/>
                  <a:gd name="T3" fmla="*/ 1 h 23"/>
                  <a:gd name="T4" fmla="*/ 0 w 70"/>
                  <a:gd name="T5" fmla="*/ 1 h 23"/>
                  <a:gd name="T6" fmla="*/ 0 w 70"/>
                  <a:gd name="T7" fmla="*/ 1 h 23"/>
                  <a:gd name="T8" fmla="*/ 0 w 70"/>
                  <a:gd name="T9" fmla="*/ 1 h 23"/>
                  <a:gd name="T10" fmla="*/ 0 w 70"/>
                  <a:gd name="T11" fmla="*/ 1 h 23"/>
                  <a:gd name="T12" fmla="*/ 0 w 70"/>
                  <a:gd name="T13" fmla="*/ 1 h 23"/>
                  <a:gd name="T14" fmla="*/ 0 w 70"/>
                  <a:gd name="T15" fmla="*/ 1 h 23"/>
                  <a:gd name="T16" fmla="*/ 0 w 70"/>
                  <a:gd name="T17" fmla="*/ 1 h 23"/>
                  <a:gd name="T18" fmla="*/ 0 w 70"/>
                  <a:gd name="T19" fmla="*/ 1 h 23"/>
                  <a:gd name="T20" fmla="*/ 0 w 70"/>
                  <a:gd name="T21" fmla="*/ 1 h 23"/>
                  <a:gd name="T22" fmla="*/ 0 w 70"/>
                  <a:gd name="T23" fmla="*/ 1 h 23"/>
                  <a:gd name="T24" fmla="*/ 0 w 70"/>
                  <a:gd name="T25" fmla="*/ 1 h 23"/>
                  <a:gd name="T26" fmla="*/ 0 w 70"/>
                  <a:gd name="T27" fmla="*/ 1 h 23"/>
                  <a:gd name="T28" fmla="*/ 0 w 70"/>
                  <a:gd name="T29" fmla="*/ 0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0"/>
                  <a:gd name="T46" fmla="*/ 0 h 23"/>
                  <a:gd name="T47" fmla="*/ 70 w 70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0" h="23">
                    <a:moveTo>
                      <a:pt x="17" y="0"/>
                    </a:moveTo>
                    <a:lnTo>
                      <a:pt x="19" y="4"/>
                    </a:lnTo>
                    <a:lnTo>
                      <a:pt x="35" y="5"/>
                    </a:lnTo>
                    <a:lnTo>
                      <a:pt x="56" y="7"/>
                    </a:lnTo>
                    <a:lnTo>
                      <a:pt x="67" y="14"/>
                    </a:lnTo>
                    <a:lnTo>
                      <a:pt x="70" y="21"/>
                    </a:lnTo>
                    <a:lnTo>
                      <a:pt x="53" y="23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33" y="17"/>
                    </a:lnTo>
                    <a:lnTo>
                      <a:pt x="16" y="16"/>
                    </a:lnTo>
                    <a:lnTo>
                      <a:pt x="4" y="11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Freeform 171"/>
              <p:cNvSpPr>
                <a:spLocks/>
              </p:cNvSpPr>
              <p:nvPr/>
            </p:nvSpPr>
            <p:spPr bwMode="auto">
              <a:xfrm>
                <a:off x="2305" y="2888"/>
                <a:ext cx="5" cy="1"/>
              </a:xfrm>
              <a:custGeom>
                <a:avLst/>
                <a:gdLst>
                  <a:gd name="T0" fmla="*/ 0 w 17"/>
                  <a:gd name="T1" fmla="*/ 0 h 2"/>
                  <a:gd name="T2" fmla="*/ 0 w 17"/>
                  <a:gd name="T3" fmla="*/ 1 h 2"/>
                  <a:gd name="T4" fmla="*/ 0 w 17"/>
                  <a:gd name="T5" fmla="*/ 1 h 2"/>
                  <a:gd name="T6" fmla="*/ 0 w 17"/>
                  <a:gd name="T7" fmla="*/ 0 h 2"/>
                  <a:gd name="T8" fmla="*/ 0 w 17"/>
                  <a:gd name="T9" fmla="*/ 1 h 2"/>
                  <a:gd name="T10" fmla="*/ 0 w 17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"/>
                  <a:gd name="T20" fmla="*/ 17 w 1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Freeform 172"/>
              <p:cNvSpPr>
                <a:spLocks/>
              </p:cNvSpPr>
              <p:nvPr/>
            </p:nvSpPr>
            <p:spPr bwMode="auto">
              <a:xfrm>
                <a:off x="2303" y="2899"/>
                <a:ext cx="25" cy="25"/>
              </a:xfrm>
              <a:custGeom>
                <a:avLst/>
                <a:gdLst>
                  <a:gd name="T0" fmla="*/ 0 w 75"/>
                  <a:gd name="T1" fmla="*/ 0 h 51"/>
                  <a:gd name="T2" fmla="*/ 0 w 75"/>
                  <a:gd name="T3" fmla="*/ 0 h 51"/>
                  <a:gd name="T4" fmla="*/ 0 w 75"/>
                  <a:gd name="T5" fmla="*/ 0 h 51"/>
                  <a:gd name="T6" fmla="*/ 0 w 75"/>
                  <a:gd name="T7" fmla="*/ 0 h 51"/>
                  <a:gd name="T8" fmla="*/ 0 w 75"/>
                  <a:gd name="T9" fmla="*/ 0 h 51"/>
                  <a:gd name="T10" fmla="*/ 0 w 75"/>
                  <a:gd name="T11" fmla="*/ 0 h 51"/>
                  <a:gd name="T12" fmla="*/ 0 w 75"/>
                  <a:gd name="T13" fmla="*/ 0 h 51"/>
                  <a:gd name="T14" fmla="*/ 0 w 75"/>
                  <a:gd name="T15" fmla="*/ 0 h 51"/>
                  <a:gd name="T16" fmla="*/ 0 w 75"/>
                  <a:gd name="T17" fmla="*/ 0 h 51"/>
                  <a:gd name="T18" fmla="*/ 0 w 75"/>
                  <a:gd name="T19" fmla="*/ 0 h 51"/>
                  <a:gd name="T20" fmla="*/ 0 w 75"/>
                  <a:gd name="T21" fmla="*/ 0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51"/>
                  <a:gd name="T35" fmla="*/ 75 w 75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51">
                    <a:moveTo>
                      <a:pt x="75" y="2"/>
                    </a:moveTo>
                    <a:lnTo>
                      <a:pt x="72" y="12"/>
                    </a:lnTo>
                    <a:lnTo>
                      <a:pt x="66" y="19"/>
                    </a:lnTo>
                    <a:lnTo>
                      <a:pt x="50" y="32"/>
                    </a:lnTo>
                    <a:lnTo>
                      <a:pt x="12" y="51"/>
                    </a:lnTo>
                    <a:lnTo>
                      <a:pt x="0" y="41"/>
                    </a:lnTo>
                    <a:lnTo>
                      <a:pt x="38" y="23"/>
                    </a:lnTo>
                    <a:lnTo>
                      <a:pt x="53" y="11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Freeform 173"/>
              <p:cNvSpPr>
                <a:spLocks/>
              </p:cNvSpPr>
              <p:nvPr/>
            </p:nvSpPr>
            <p:spPr bwMode="auto">
              <a:xfrm>
                <a:off x="2322" y="2899"/>
                <a:ext cx="6" cy="1"/>
              </a:xfrm>
              <a:custGeom>
                <a:avLst/>
                <a:gdLst>
                  <a:gd name="T0" fmla="*/ 0 w 17"/>
                  <a:gd name="T1" fmla="*/ 0 h 2"/>
                  <a:gd name="T2" fmla="*/ 0 w 17"/>
                  <a:gd name="T3" fmla="*/ 1 h 2"/>
                  <a:gd name="T4" fmla="*/ 0 w 17"/>
                  <a:gd name="T5" fmla="*/ 1 h 2"/>
                  <a:gd name="T6" fmla="*/ 0 w 17"/>
                  <a:gd name="T7" fmla="*/ 0 h 2"/>
                  <a:gd name="T8" fmla="*/ 0 w 17"/>
                  <a:gd name="T9" fmla="*/ 1 h 2"/>
                  <a:gd name="T10" fmla="*/ 0 w 17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"/>
                  <a:gd name="T20" fmla="*/ 17 w 1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">
                    <a:moveTo>
                      <a:pt x="17" y="0"/>
                    </a:moveTo>
                    <a:lnTo>
                      <a:pt x="17" y="1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Freeform 174"/>
              <p:cNvSpPr>
                <a:spLocks/>
              </p:cNvSpPr>
              <p:nvPr/>
            </p:nvSpPr>
            <p:spPr bwMode="auto">
              <a:xfrm>
                <a:off x="2282" y="2919"/>
                <a:ext cx="25" cy="37"/>
              </a:xfrm>
              <a:custGeom>
                <a:avLst/>
                <a:gdLst>
                  <a:gd name="T0" fmla="*/ 0 w 75"/>
                  <a:gd name="T1" fmla="*/ 1 h 74"/>
                  <a:gd name="T2" fmla="*/ 0 w 75"/>
                  <a:gd name="T3" fmla="*/ 1 h 74"/>
                  <a:gd name="T4" fmla="*/ 0 w 75"/>
                  <a:gd name="T5" fmla="*/ 1 h 74"/>
                  <a:gd name="T6" fmla="*/ 0 w 75"/>
                  <a:gd name="T7" fmla="*/ 1 h 74"/>
                  <a:gd name="T8" fmla="*/ 0 w 75"/>
                  <a:gd name="T9" fmla="*/ 1 h 74"/>
                  <a:gd name="T10" fmla="*/ 0 w 75"/>
                  <a:gd name="T11" fmla="*/ 1 h 74"/>
                  <a:gd name="T12" fmla="*/ 0 w 75"/>
                  <a:gd name="T13" fmla="*/ 1 h 74"/>
                  <a:gd name="T14" fmla="*/ 0 w 75"/>
                  <a:gd name="T15" fmla="*/ 1 h 74"/>
                  <a:gd name="T16" fmla="*/ 0 w 75"/>
                  <a:gd name="T17" fmla="*/ 1 h 74"/>
                  <a:gd name="T18" fmla="*/ 0 w 75"/>
                  <a:gd name="T19" fmla="*/ 1 h 74"/>
                  <a:gd name="T20" fmla="*/ 0 w 75"/>
                  <a:gd name="T21" fmla="*/ 1 h 74"/>
                  <a:gd name="T22" fmla="*/ 0 w 75"/>
                  <a:gd name="T23" fmla="*/ 1 h 74"/>
                  <a:gd name="T24" fmla="*/ 0 w 75"/>
                  <a:gd name="T25" fmla="*/ 1 h 74"/>
                  <a:gd name="T26" fmla="*/ 0 w 75"/>
                  <a:gd name="T27" fmla="*/ 0 h 74"/>
                  <a:gd name="T28" fmla="*/ 0 w 75"/>
                  <a:gd name="T29" fmla="*/ 1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5"/>
                  <a:gd name="T46" fmla="*/ 0 h 74"/>
                  <a:gd name="T47" fmla="*/ 75 w 75"/>
                  <a:gd name="T48" fmla="*/ 74 h 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5" h="74">
                    <a:moveTo>
                      <a:pt x="75" y="10"/>
                    </a:moveTo>
                    <a:lnTo>
                      <a:pt x="50" y="23"/>
                    </a:lnTo>
                    <a:lnTo>
                      <a:pt x="32" y="38"/>
                    </a:lnTo>
                    <a:lnTo>
                      <a:pt x="25" y="46"/>
                    </a:lnTo>
                    <a:lnTo>
                      <a:pt x="22" y="53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0" y="74"/>
                    </a:lnTo>
                    <a:lnTo>
                      <a:pt x="0" y="61"/>
                    </a:lnTo>
                    <a:lnTo>
                      <a:pt x="4" y="51"/>
                    </a:lnTo>
                    <a:lnTo>
                      <a:pt x="9" y="41"/>
                    </a:lnTo>
                    <a:lnTo>
                      <a:pt x="17" y="30"/>
                    </a:lnTo>
                    <a:lnTo>
                      <a:pt x="38" y="14"/>
                    </a:lnTo>
                    <a:lnTo>
                      <a:pt x="63" y="0"/>
                    </a:lnTo>
                    <a:lnTo>
                      <a:pt x="75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Freeform 175"/>
              <p:cNvSpPr>
                <a:spLocks/>
              </p:cNvSpPr>
              <p:nvPr/>
            </p:nvSpPr>
            <p:spPr bwMode="auto">
              <a:xfrm>
                <a:off x="2303" y="2919"/>
                <a:ext cx="4" cy="5"/>
              </a:xfrm>
              <a:custGeom>
                <a:avLst/>
                <a:gdLst>
                  <a:gd name="T0" fmla="*/ 0 w 12"/>
                  <a:gd name="T1" fmla="*/ 0 h 10"/>
                  <a:gd name="T2" fmla="*/ 0 w 12"/>
                  <a:gd name="T3" fmla="*/ 1 h 10"/>
                  <a:gd name="T4" fmla="*/ 0 w 12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0"/>
                  <a:gd name="T11" fmla="*/ 12 w 1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0">
                    <a:moveTo>
                      <a:pt x="0" y="0"/>
                    </a:moveTo>
                    <a:lnTo>
                      <a:pt x="1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2" name="Freeform 176"/>
              <p:cNvSpPr>
                <a:spLocks/>
              </p:cNvSpPr>
              <p:nvPr/>
            </p:nvSpPr>
            <p:spPr bwMode="auto">
              <a:xfrm>
                <a:off x="2282" y="2956"/>
                <a:ext cx="7" cy="27"/>
              </a:xfrm>
              <a:custGeom>
                <a:avLst/>
                <a:gdLst>
                  <a:gd name="T0" fmla="*/ 0 w 20"/>
                  <a:gd name="T1" fmla="*/ 0 h 54"/>
                  <a:gd name="T2" fmla="*/ 0 w 20"/>
                  <a:gd name="T3" fmla="*/ 1 h 54"/>
                  <a:gd name="T4" fmla="*/ 0 w 20"/>
                  <a:gd name="T5" fmla="*/ 1 h 54"/>
                  <a:gd name="T6" fmla="*/ 0 w 20"/>
                  <a:gd name="T7" fmla="*/ 1 h 54"/>
                  <a:gd name="T8" fmla="*/ 0 w 20"/>
                  <a:gd name="T9" fmla="*/ 1 h 54"/>
                  <a:gd name="T10" fmla="*/ 0 w 20"/>
                  <a:gd name="T11" fmla="*/ 1 h 54"/>
                  <a:gd name="T12" fmla="*/ 0 w 20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4"/>
                  <a:gd name="T23" fmla="*/ 20 w 20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4">
                    <a:moveTo>
                      <a:pt x="17" y="0"/>
                    </a:moveTo>
                    <a:lnTo>
                      <a:pt x="19" y="26"/>
                    </a:lnTo>
                    <a:lnTo>
                      <a:pt x="20" y="53"/>
                    </a:lnTo>
                    <a:lnTo>
                      <a:pt x="3" y="54"/>
                    </a:lnTo>
                    <a:lnTo>
                      <a:pt x="1" y="27"/>
                    </a:lnTo>
                    <a:lnTo>
                      <a:pt x="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3" name="Freeform 177"/>
              <p:cNvSpPr>
                <a:spLocks/>
              </p:cNvSpPr>
              <p:nvPr/>
            </p:nvSpPr>
            <p:spPr bwMode="auto">
              <a:xfrm>
                <a:off x="2282" y="2956"/>
                <a:ext cx="6" cy="0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0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"/>
                  <a:gd name="T14" fmla="*/ 17 w 17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">
                    <a:moveTo>
                      <a:pt x="0" y="0"/>
                    </a:moveTo>
                    <a:lnTo>
                      <a:pt x="0" y="1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4" name="Freeform 178"/>
              <p:cNvSpPr>
                <a:spLocks/>
              </p:cNvSpPr>
              <p:nvPr/>
            </p:nvSpPr>
            <p:spPr bwMode="auto">
              <a:xfrm>
                <a:off x="2270" y="2982"/>
                <a:ext cx="19" cy="27"/>
              </a:xfrm>
              <a:custGeom>
                <a:avLst/>
                <a:gdLst>
                  <a:gd name="T0" fmla="*/ 0 w 56"/>
                  <a:gd name="T1" fmla="*/ 0 h 55"/>
                  <a:gd name="T2" fmla="*/ 0 w 56"/>
                  <a:gd name="T3" fmla="*/ 0 h 55"/>
                  <a:gd name="T4" fmla="*/ 0 w 56"/>
                  <a:gd name="T5" fmla="*/ 0 h 55"/>
                  <a:gd name="T6" fmla="*/ 0 w 56"/>
                  <a:gd name="T7" fmla="*/ 0 h 55"/>
                  <a:gd name="T8" fmla="*/ 0 w 56"/>
                  <a:gd name="T9" fmla="*/ 0 h 55"/>
                  <a:gd name="T10" fmla="*/ 0 w 56"/>
                  <a:gd name="T11" fmla="*/ 0 h 55"/>
                  <a:gd name="T12" fmla="*/ 0 w 56"/>
                  <a:gd name="T13" fmla="*/ 0 h 55"/>
                  <a:gd name="T14" fmla="*/ 0 w 56"/>
                  <a:gd name="T15" fmla="*/ 0 h 55"/>
                  <a:gd name="T16" fmla="*/ 0 w 56"/>
                  <a:gd name="T17" fmla="*/ 0 h 55"/>
                  <a:gd name="T18" fmla="*/ 0 w 56"/>
                  <a:gd name="T19" fmla="*/ 0 h 55"/>
                  <a:gd name="T20" fmla="*/ 0 w 56"/>
                  <a:gd name="T21" fmla="*/ 0 h 55"/>
                  <a:gd name="T22" fmla="*/ 0 w 56"/>
                  <a:gd name="T23" fmla="*/ 0 h 55"/>
                  <a:gd name="T24" fmla="*/ 0 w 56"/>
                  <a:gd name="T25" fmla="*/ 0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55"/>
                  <a:gd name="T41" fmla="*/ 56 w 56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55">
                    <a:moveTo>
                      <a:pt x="56" y="1"/>
                    </a:moveTo>
                    <a:lnTo>
                      <a:pt x="55" y="19"/>
                    </a:lnTo>
                    <a:lnTo>
                      <a:pt x="45" y="37"/>
                    </a:lnTo>
                    <a:lnTo>
                      <a:pt x="30" y="50"/>
                    </a:lnTo>
                    <a:lnTo>
                      <a:pt x="18" y="54"/>
                    </a:lnTo>
                    <a:lnTo>
                      <a:pt x="5" y="55"/>
                    </a:lnTo>
                    <a:lnTo>
                      <a:pt x="0" y="43"/>
                    </a:lnTo>
                    <a:lnTo>
                      <a:pt x="12" y="42"/>
                    </a:lnTo>
                    <a:lnTo>
                      <a:pt x="18" y="40"/>
                    </a:lnTo>
                    <a:lnTo>
                      <a:pt x="30" y="30"/>
                    </a:lnTo>
                    <a:lnTo>
                      <a:pt x="37" y="17"/>
                    </a:lnTo>
                    <a:lnTo>
                      <a:pt x="39" y="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5" name="Freeform 179"/>
              <p:cNvSpPr>
                <a:spLocks/>
              </p:cNvSpPr>
              <p:nvPr/>
            </p:nvSpPr>
            <p:spPr bwMode="auto">
              <a:xfrm>
                <a:off x="2283" y="2982"/>
                <a:ext cx="6" cy="1"/>
              </a:xfrm>
              <a:custGeom>
                <a:avLst/>
                <a:gdLst>
                  <a:gd name="T0" fmla="*/ 0 w 17"/>
                  <a:gd name="T1" fmla="*/ 1 h 2"/>
                  <a:gd name="T2" fmla="*/ 0 w 17"/>
                  <a:gd name="T3" fmla="*/ 0 h 2"/>
                  <a:gd name="T4" fmla="*/ 0 w 17"/>
                  <a:gd name="T5" fmla="*/ 1 h 2"/>
                  <a:gd name="T6" fmla="*/ 0 w 1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2"/>
                  <a:gd name="T14" fmla="*/ 17 w 1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2">
                    <a:moveTo>
                      <a:pt x="17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6" name="Freeform 180"/>
              <p:cNvSpPr>
                <a:spLocks/>
              </p:cNvSpPr>
              <p:nvPr/>
            </p:nvSpPr>
            <p:spPr bwMode="auto">
              <a:xfrm>
                <a:off x="2233" y="2965"/>
                <a:ext cx="39" cy="44"/>
              </a:xfrm>
              <a:custGeom>
                <a:avLst/>
                <a:gdLst>
                  <a:gd name="T0" fmla="*/ 0 w 117"/>
                  <a:gd name="T1" fmla="*/ 0 h 90"/>
                  <a:gd name="T2" fmla="*/ 0 w 117"/>
                  <a:gd name="T3" fmla="*/ 0 h 90"/>
                  <a:gd name="T4" fmla="*/ 0 w 117"/>
                  <a:gd name="T5" fmla="*/ 0 h 90"/>
                  <a:gd name="T6" fmla="*/ 0 w 117"/>
                  <a:gd name="T7" fmla="*/ 0 h 90"/>
                  <a:gd name="T8" fmla="*/ 0 w 117"/>
                  <a:gd name="T9" fmla="*/ 0 h 90"/>
                  <a:gd name="T10" fmla="*/ 0 w 117"/>
                  <a:gd name="T11" fmla="*/ 0 h 90"/>
                  <a:gd name="T12" fmla="*/ 0 w 117"/>
                  <a:gd name="T13" fmla="*/ 0 h 90"/>
                  <a:gd name="T14" fmla="*/ 0 w 117"/>
                  <a:gd name="T15" fmla="*/ 0 h 90"/>
                  <a:gd name="T16" fmla="*/ 0 w 117"/>
                  <a:gd name="T17" fmla="*/ 0 h 90"/>
                  <a:gd name="T18" fmla="*/ 0 w 117"/>
                  <a:gd name="T19" fmla="*/ 0 h 90"/>
                  <a:gd name="T20" fmla="*/ 0 w 117"/>
                  <a:gd name="T21" fmla="*/ 0 h 90"/>
                  <a:gd name="T22" fmla="*/ 0 w 117"/>
                  <a:gd name="T23" fmla="*/ 0 h 90"/>
                  <a:gd name="T24" fmla="*/ 0 w 117"/>
                  <a:gd name="T25" fmla="*/ 0 h 90"/>
                  <a:gd name="T26" fmla="*/ 0 w 117"/>
                  <a:gd name="T27" fmla="*/ 0 h 90"/>
                  <a:gd name="T28" fmla="*/ 0 w 117"/>
                  <a:gd name="T29" fmla="*/ 0 h 90"/>
                  <a:gd name="T30" fmla="*/ 0 w 117"/>
                  <a:gd name="T31" fmla="*/ 0 h 90"/>
                  <a:gd name="T32" fmla="*/ 0 w 117"/>
                  <a:gd name="T33" fmla="*/ 0 h 90"/>
                  <a:gd name="T34" fmla="*/ 0 w 117"/>
                  <a:gd name="T35" fmla="*/ 0 h 90"/>
                  <a:gd name="T36" fmla="*/ 0 w 117"/>
                  <a:gd name="T37" fmla="*/ 0 h 90"/>
                  <a:gd name="T38" fmla="*/ 0 w 117"/>
                  <a:gd name="T39" fmla="*/ 0 h 90"/>
                  <a:gd name="T40" fmla="*/ 0 w 117"/>
                  <a:gd name="T41" fmla="*/ 0 h 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"/>
                  <a:gd name="T64" fmla="*/ 0 h 90"/>
                  <a:gd name="T65" fmla="*/ 117 w 117"/>
                  <a:gd name="T66" fmla="*/ 90 h 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" h="90">
                    <a:moveTo>
                      <a:pt x="112" y="90"/>
                    </a:moveTo>
                    <a:lnTo>
                      <a:pt x="92" y="86"/>
                    </a:lnTo>
                    <a:lnTo>
                      <a:pt x="76" y="77"/>
                    </a:lnTo>
                    <a:lnTo>
                      <a:pt x="62" y="63"/>
                    </a:lnTo>
                    <a:lnTo>
                      <a:pt x="52" y="50"/>
                    </a:lnTo>
                    <a:lnTo>
                      <a:pt x="31" y="24"/>
                    </a:lnTo>
                    <a:lnTo>
                      <a:pt x="26" y="20"/>
                    </a:lnTo>
                    <a:lnTo>
                      <a:pt x="18" y="16"/>
                    </a:lnTo>
                    <a:lnTo>
                      <a:pt x="12" y="14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8" y="2"/>
                    </a:lnTo>
                    <a:lnTo>
                      <a:pt x="28" y="5"/>
                    </a:lnTo>
                    <a:lnTo>
                      <a:pt x="37" y="10"/>
                    </a:lnTo>
                    <a:lnTo>
                      <a:pt x="46" y="17"/>
                    </a:lnTo>
                    <a:lnTo>
                      <a:pt x="67" y="43"/>
                    </a:lnTo>
                    <a:lnTo>
                      <a:pt x="77" y="57"/>
                    </a:lnTo>
                    <a:lnTo>
                      <a:pt x="87" y="68"/>
                    </a:lnTo>
                    <a:lnTo>
                      <a:pt x="101" y="75"/>
                    </a:lnTo>
                    <a:lnTo>
                      <a:pt x="117" y="78"/>
                    </a:lnTo>
                    <a:lnTo>
                      <a:pt x="112" y="9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7" name="Freeform 181"/>
              <p:cNvSpPr>
                <a:spLocks/>
              </p:cNvSpPr>
              <p:nvPr/>
            </p:nvSpPr>
            <p:spPr bwMode="auto">
              <a:xfrm>
                <a:off x="2270" y="3004"/>
                <a:ext cx="2" cy="5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0 h 12"/>
                  <a:gd name="T4" fmla="*/ 0 w 5"/>
                  <a:gd name="T5" fmla="*/ 0 h 12"/>
                  <a:gd name="T6" fmla="*/ 0 w 5"/>
                  <a:gd name="T7" fmla="*/ 0 h 12"/>
                  <a:gd name="T8" fmla="*/ 0 w 5"/>
                  <a:gd name="T9" fmla="*/ 0 h 12"/>
                  <a:gd name="T10" fmla="*/ 0 w 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2"/>
                  <a:gd name="T20" fmla="*/ 5 w 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2">
                    <a:moveTo>
                      <a:pt x="5" y="12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8" name="Freeform 182"/>
              <p:cNvSpPr>
                <a:spLocks/>
              </p:cNvSpPr>
              <p:nvPr/>
            </p:nvSpPr>
            <p:spPr bwMode="auto">
              <a:xfrm>
                <a:off x="2223" y="2967"/>
                <a:ext cx="14" cy="51"/>
              </a:xfrm>
              <a:custGeom>
                <a:avLst/>
                <a:gdLst>
                  <a:gd name="T0" fmla="*/ 0 w 41"/>
                  <a:gd name="T1" fmla="*/ 0 h 103"/>
                  <a:gd name="T2" fmla="*/ 0 w 41"/>
                  <a:gd name="T3" fmla="*/ 0 h 103"/>
                  <a:gd name="T4" fmla="*/ 0 w 41"/>
                  <a:gd name="T5" fmla="*/ 0 h 103"/>
                  <a:gd name="T6" fmla="*/ 0 w 41"/>
                  <a:gd name="T7" fmla="*/ 0 h 103"/>
                  <a:gd name="T8" fmla="*/ 0 w 41"/>
                  <a:gd name="T9" fmla="*/ 0 h 103"/>
                  <a:gd name="T10" fmla="*/ 0 w 41"/>
                  <a:gd name="T11" fmla="*/ 0 h 103"/>
                  <a:gd name="T12" fmla="*/ 0 w 41"/>
                  <a:gd name="T13" fmla="*/ 0 h 103"/>
                  <a:gd name="T14" fmla="*/ 0 w 41"/>
                  <a:gd name="T15" fmla="*/ 0 h 103"/>
                  <a:gd name="T16" fmla="*/ 0 w 41"/>
                  <a:gd name="T17" fmla="*/ 0 h 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103"/>
                  <a:gd name="T29" fmla="*/ 41 w 41"/>
                  <a:gd name="T30" fmla="*/ 103 h 1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103">
                    <a:moveTo>
                      <a:pt x="41" y="2"/>
                    </a:moveTo>
                    <a:lnTo>
                      <a:pt x="24" y="53"/>
                    </a:lnTo>
                    <a:lnTo>
                      <a:pt x="19" y="75"/>
                    </a:lnTo>
                    <a:lnTo>
                      <a:pt x="18" y="103"/>
                    </a:lnTo>
                    <a:lnTo>
                      <a:pt x="0" y="103"/>
                    </a:lnTo>
                    <a:lnTo>
                      <a:pt x="1" y="75"/>
                    </a:lnTo>
                    <a:lnTo>
                      <a:pt x="6" y="51"/>
                    </a:lnTo>
                    <a:lnTo>
                      <a:pt x="24" y="0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9" name="Freeform 183"/>
              <p:cNvSpPr>
                <a:spLocks/>
              </p:cNvSpPr>
              <p:nvPr/>
            </p:nvSpPr>
            <p:spPr bwMode="auto">
              <a:xfrm>
                <a:off x="2231" y="2964"/>
                <a:ext cx="6" cy="6"/>
              </a:xfrm>
              <a:custGeom>
                <a:avLst/>
                <a:gdLst>
                  <a:gd name="T0" fmla="*/ 0 w 17"/>
                  <a:gd name="T1" fmla="*/ 1 h 12"/>
                  <a:gd name="T2" fmla="*/ 0 w 17"/>
                  <a:gd name="T3" fmla="*/ 0 h 12"/>
                  <a:gd name="T4" fmla="*/ 0 w 17"/>
                  <a:gd name="T5" fmla="*/ 1 h 12"/>
                  <a:gd name="T6" fmla="*/ 0 w 17"/>
                  <a:gd name="T7" fmla="*/ 1 h 12"/>
                  <a:gd name="T8" fmla="*/ 0 w 17"/>
                  <a:gd name="T9" fmla="*/ 1 h 12"/>
                  <a:gd name="T10" fmla="*/ 0 w 17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2"/>
                  <a:gd name="T20" fmla="*/ 17 w 1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2">
                    <a:moveTo>
                      <a:pt x="10" y="1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17" y="7"/>
                    </a:lnTo>
                    <a:lnTo>
                      <a:pt x="5" y="1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0" name="Freeform 184"/>
              <p:cNvSpPr>
                <a:spLocks/>
              </p:cNvSpPr>
              <p:nvPr/>
            </p:nvSpPr>
            <p:spPr bwMode="auto">
              <a:xfrm>
                <a:off x="2223" y="3018"/>
                <a:ext cx="24" cy="54"/>
              </a:xfrm>
              <a:custGeom>
                <a:avLst/>
                <a:gdLst>
                  <a:gd name="T0" fmla="*/ 0 w 71"/>
                  <a:gd name="T1" fmla="*/ 0 h 107"/>
                  <a:gd name="T2" fmla="*/ 0 w 71"/>
                  <a:gd name="T3" fmla="*/ 1 h 107"/>
                  <a:gd name="T4" fmla="*/ 0 w 71"/>
                  <a:gd name="T5" fmla="*/ 1 h 107"/>
                  <a:gd name="T6" fmla="*/ 0 w 71"/>
                  <a:gd name="T7" fmla="*/ 1 h 107"/>
                  <a:gd name="T8" fmla="*/ 0 w 71"/>
                  <a:gd name="T9" fmla="*/ 1 h 107"/>
                  <a:gd name="T10" fmla="*/ 0 w 71"/>
                  <a:gd name="T11" fmla="*/ 1 h 107"/>
                  <a:gd name="T12" fmla="*/ 0 w 71"/>
                  <a:gd name="T13" fmla="*/ 1 h 107"/>
                  <a:gd name="T14" fmla="*/ 0 w 71"/>
                  <a:gd name="T15" fmla="*/ 1 h 107"/>
                  <a:gd name="T16" fmla="*/ 0 w 71"/>
                  <a:gd name="T17" fmla="*/ 1 h 107"/>
                  <a:gd name="T18" fmla="*/ 0 w 71"/>
                  <a:gd name="T19" fmla="*/ 1 h 107"/>
                  <a:gd name="T20" fmla="*/ 0 w 71"/>
                  <a:gd name="T21" fmla="*/ 1 h 107"/>
                  <a:gd name="T22" fmla="*/ 0 w 71"/>
                  <a:gd name="T23" fmla="*/ 1 h 107"/>
                  <a:gd name="T24" fmla="*/ 0 w 71"/>
                  <a:gd name="T25" fmla="*/ 1 h 107"/>
                  <a:gd name="T26" fmla="*/ 0 w 71"/>
                  <a:gd name="T27" fmla="*/ 1 h 107"/>
                  <a:gd name="T28" fmla="*/ 0 w 71"/>
                  <a:gd name="T29" fmla="*/ 0 h 1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07"/>
                  <a:gd name="T47" fmla="*/ 71 w 71"/>
                  <a:gd name="T48" fmla="*/ 107 h 10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07">
                    <a:moveTo>
                      <a:pt x="18" y="0"/>
                    </a:moveTo>
                    <a:lnTo>
                      <a:pt x="19" y="30"/>
                    </a:lnTo>
                    <a:lnTo>
                      <a:pt x="28" y="57"/>
                    </a:lnTo>
                    <a:lnTo>
                      <a:pt x="34" y="68"/>
                    </a:lnTo>
                    <a:lnTo>
                      <a:pt x="43" y="79"/>
                    </a:lnTo>
                    <a:lnTo>
                      <a:pt x="55" y="88"/>
                    </a:lnTo>
                    <a:lnTo>
                      <a:pt x="71" y="98"/>
                    </a:lnTo>
                    <a:lnTo>
                      <a:pt x="59" y="107"/>
                    </a:lnTo>
                    <a:lnTo>
                      <a:pt x="41" y="96"/>
                    </a:lnTo>
                    <a:lnTo>
                      <a:pt x="28" y="86"/>
                    </a:lnTo>
                    <a:lnTo>
                      <a:pt x="18" y="73"/>
                    </a:lnTo>
                    <a:lnTo>
                      <a:pt x="10" y="59"/>
                    </a:lnTo>
                    <a:lnTo>
                      <a:pt x="1" y="31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1" name="Freeform 185"/>
              <p:cNvSpPr>
                <a:spLocks/>
              </p:cNvSpPr>
              <p:nvPr/>
            </p:nvSpPr>
            <p:spPr bwMode="auto">
              <a:xfrm>
                <a:off x="2223" y="3018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1 h 1"/>
                  <a:gd name="T4" fmla="*/ 0 w 18"/>
                  <a:gd name="T5" fmla="*/ 0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0" y="0"/>
                    </a:moveTo>
                    <a:lnTo>
                      <a:pt x="0" y="1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2" name="Freeform 186"/>
              <p:cNvSpPr>
                <a:spLocks/>
              </p:cNvSpPr>
              <p:nvPr/>
            </p:nvSpPr>
            <p:spPr bwMode="auto">
              <a:xfrm>
                <a:off x="2243" y="3067"/>
                <a:ext cx="26" cy="8"/>
              </a:xfrm>
              <a:custGeom>
                <a:avLst/>
                <a:gdLst>
                  <a:gd name="T0" fmla="*/ 0 w 79"/>
                  <a:gd name="T1" fmla="*/ 0 h 18"/>
                  <a:gd name="T2" fmla="*/ 0 w 79"/>
                  <a:gd name="T3" fmla="*/ 0 h 18"/>
                  <a:gd name="T4" fmla="*/ 0 w 79"/>
                  <a:gd name="T5" fmla="*/ 0 h 18"/>
                  <a:gd name="T6" fmla="*/ 0 w 79"/>
                  <a:gd name="T7" fmla="*/ 0 h 18"/>
                  <a:gd name="T8" fmla="*/ 0 w 79"/>
                  <a:gd name="T9" fmla="*/ 0 h 18"/>
                  <a:gd name="T10" fmla="*/ 0 w 79"/>
                  <a:gd name="T11" fmla="*/ 0 h 18"/>
                  <a:gd name="T12" fmla="*/ 0 w 79"/>
                  <a:gd name="T13" fmla="*/ 0 h 18"/>
                  <a:gd name="T14" fmla="*/ 0 w 79"/>
                  <a:gd name="T15" fmla="*/ 0 h 18"/>
                  <a:gd name="T16" fmla="*/ 0 w 79"/>
                  <a:gd name="T17" fmla="*/ 0 h 18"/>
                  <a:gd name="T18" fmla="*/ 0 w 79"/>
                  <a:gd name="T19" fmla="*/ 0 h 18"/>
                  <a:gd name="T20" fmla="*/ 0 w 79"/>
                  <a:gd name="T21" fmla="*/ 0 h 18"/>
                  <a:gd name="T22" fmla="*/ 0 w 79"/>
                  <a:gd name="T23" fmla="*/ 0 h 18"/>
                  <a:gd name="T24" fmla="*/ 0 w 79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9"/>
                  <a:gd name="T40" fmla="*/ 0 h 18"/>
                  <a:gd name="T41" fmla="*/ 79 w 7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9" h="18">
                    <a:moveTo>
                      <a:pt x="10" y="0"/>
                    </a:moveTo>
                    <a:lnTo>
                      <a:pt x="18" y="3"/>
                    </a:lnTo>
                    <a:lnTo>
                      <a:pt x="25" y="4"/>
                    </a:lnTo>
                    <a:lnTo>
                      <a:pt x="41" y="5"/>
                    </a:lnTo>
                    <a:lnTo>
                      <a:pt x="60" y="4"/>
                    </a:lnTo>
                    <a:lnTo>
                      <a:pt x="79" y="5"/>
                    </a:lnTo>
                    <a:lnTo>
                      <a:pt x="78" y="18"/>
                    </a:lnTo>
                    <a:lnTo>
                      <a:pt x="60" y="17"/>
                    </a:lnTo>
                    <a:lnTo>
                      <a:pt x="41" y="18"/>
                    </a:lnTo>
                    <a:lnTo>
                      <a:pt x="22" y="17"/>
                    </a:lnTo>
                    <a:lnTo>
                      <a:pt x="10" y="15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Freeform 187"/>
              <p:cNvSpPr>
                <a:spLocks/>
              </p:cNvSpPr>
              <p:nvPr/>
            </p:nvSpPr>
            <p:spPr bwMode="auto">
              <a:xfrm>
                <a:off x="2243" y="3067"/>
                <a:ext cx="4" cy="5"/>
              </a:xfrm>
              <a:custGeom>
                <a:avLst/>
                <a:gdLst>
                  <a:gd name="T0" fmla="*/ 0 w 12"/>
                  <a:gd name="T1" fmla="*/ 1 h 10"/>
                  <a:gd name="T2" fmla="*/ 0 w 12"/>
                  <a:gd name="T3" fmla="*/ 0 h 10"/>
                  <a:gd name="T4" fmla="*/ 0 w 12"/>
                  <a:gd name="T5" fmla="*/ 1 h 10"/>
                  <a:gd name="T6" fmla="*/ 0 w 12"/>
                  <a:gd name="T7" fmla="*/ 1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0"/>
                  <a:gd name="T14" fmla="*/ 12 w 12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0">
                    <a:moveTo>
                      <a:pt x="0" y="10"/>
                    </a:moveTo>
                    <a:lnTo>
                      <a:pt x="10" y="0"/>
                    </a:lnTo>
                    <a:lnTo>
                      <a:pt x="12" y="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4" name="Freeform 188"/>
              <p:cNvSpPr>
                <a:spLocks/>
              </p:cNvSpPr>
              <p:nvPr/>
            </p:nvSpPr>
            <p:spPr bwMode="auto">
              <a:xfrm>
                <a:off x="2269" y="3069"/>
                <a:ext cx="20" cy="36"/>
              </a:xfrm>
              <a:custGeom>
                <a:avLst/>
                <a:gdLst>
                  <a:gd name="T0" fmla="*/ 0 w 60"/>
                  <a:gd name="T1" fmla="*/ 0 h 72"/>
                  <a:gd name="T2" fmla="*/ 0 w 60"/>
                  <a:gd name="T3" fmla="*/ 1 h 72"/>
                  <a:gd name="T4" fmla="*/ 0 w 60"/>
                  <a:gd name="T5" fmla="*/ 1 h 72"/>
                  <a:gd name="T6" fmla="*/ 0 w 60"/>
                  <a:gd name="T7" fmla="*/ 1 h 72"/>
                  <a:gd name="T8" fmla="*/ 0 w 60"/>
                  <a:gd name="T9" fmla="*/ 1 h 72"/>
                  <a:gd name="T10" fmla="*/ 0 w 60"/>
                  <a:gd name="T11" fmla="*/ 1 h 72"/>
                  <a:gd name="T12" fmla="*/ 0 w 60"/>
                  <a:gd name="T13" fmla="*/ 1 h 72"/>
                  <a:gd name="T14" fmla="*/ 0 w 60"/>
                  <a:gd name="T15" fmla="*/ 1 h 72"/>
                  <a:gd name="T16" fmla="*/ 0 w 60"/>
                  <a:gd name="T17" fmla="*/ 1 h 72"/>
                  <a:gd name="T18" fmla="*/ 0 w 60"/>
                  <a:gd name="T19" fmla="*/ 1 h 72"/>
                  <a:gd name="T20" fmla="*/ 0 w 60"/>
                  <a:gd name="T21" fmla="*/ 1 h 72"/>
                  <a:gd name="T22" fmla="*/ 0 w 60"/>
                  <a:gd name="T23" fmla="*/ 1 h 72"/>
                  <a:gd name="T24" fmla="*/ 0 w 60"/>
                  <a:gd name="T25" fmla="*/ 1 h 72"/>
                  <a:gd name="T26" fmla="*/ 0 w 60"/>
                  <a:gd name="T27" fmla="*/ 1 h 72"/>
                  <a:gd name="T28" fmla="*/ 0 w 60"/>
                  <a:gd name="T29" fmla="*/ 1 h 72"/>
                  <a:gd name="T30" fmla="*/ 0 w 60"/>
                  <a:gd name="T31" fmla="*/ 1 h 72"/>
                  <a:gd name="T32" fmla="*/ 0 w 60"/>
                  <a:gd name="T33" fmla="*/ 1 h 72"/>
                  <a:gd name="T34" fmla="*/ 0 w 60"/>
                  <a:gd name="T35" fmla="*/ 1 h 72"/>
                  <a:gd name="T36" fmla="*/ 0 w 60"/>
                  <a:gd name="T37" fmla="*/ 0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"/>
                  <a:gd name="T58" fmla="*/ 0 h 72"/>
                  <a:gd name="T59" fmla="*/ 60 w 60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" h="72">
                    <a:moveTo>
                      <a:pt x="3" y="0"/>
                    </a:moveTo>
                    <a:lnTo>
                      <a:pt x="18" y="2"/>
                    </a:lnTo>
                    <a:lnTo>
                      <a:pt x="32" y="5"/>
                    </a:lnTo>
                    <a:lnTo>
                      <a:pt x="50" y="13"/>
                    </a:lnTo>
                    <a:lnTo>
                      <a:pt x="60" y="23"/>
                    </a:lnTo>
                    <a:lnTo>
                      <a:pt x="60" y="33"/>
                    </a:lnTo>
                    <a:lnTo>
                      <a:pt x="53" y="52"/>
                    </a:lnTo>
                    <a:lnTo>
                      <a:pt x="50" y="61"/>
                    </a:lnTo>
                    <a:lnTo>
                      <a:pt x="52" y="70"/>
                    </a:lnTo>
                    <a:lnTo>
                      <a:pt x="34" y="72"/>
                    </a:lnTo>
                    <a:lnTo>
                      <a:pt x="32" y="61"/>
                    </a:lnTo>
                    <a:lnTo>
                      <a:pt x="35" y="50"/>
                    </a:lnTo>
                    <a:lnTo>
                      <a:pt x="43" y="31"/>
                    </a:lnTo>
                    <a:lnTo>
                      <a:pt x="43" y="25"/>
                    </a:lnTo>
                    <a:lnTo>
                      <a:pt x="38" y="22"/>
                    </a:lnTo>
                    <a:lnTo>
                      <a:pt x="25" y="17"/>
                    </a:lnTo>
                    <a:lnTo>
                      <a:pt x="15" y="1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Freeform 189"/>
              <p:cNvSpPr>
                <a:spLocks/>
              </p:cNvSpPr>
              <p:nvPr/>
            </p:nvSpPr>
            <p:spPr bwMode="auto">
              <a:xfrm>
                <a:off x="2269" y="3069"/>
                <a:ext cx="1" cy="6"/>
              </a:xfrm>
              <a:custGeom>
                <a:avLst/>
                <a:gdLst>
                  <a:gd name="T0" fmla="*/ 0 w 3"/>
                  <a:gd name="T1" fmla="*/ 0 h 13"/>
                  <a:gd name="T2" fmla="*/ 0 w 3"/>
                  <a:gd name="T3" fmla="*/ 0 h 13"/>
                  <a:gd name="T4" fmla="*/ 0 w 3"/>
                  <a:gd name="T5" fmla="*/ 0 h 13"/>
                  <a:gd name="T6" fmla="*/ 0 w 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3"/>
                  <a:gd name="T14" fmla="*/ 3 w 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3">
                    <a:moveTo>
                      <a:pt x="1" y="0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6" name="Freeform 190"/>
              <p:cNvSpPr>
                <a:spLocks/>
              </p:cNvSpPr>
              <p:nvPr/>
            </p:nvSpPr>
            <p:spPr bwMode="auto">
              <a:xfrm>
                <a:off x="2280" y="3104"/>
                <a:ext cx="29" cy="29"/>
              </a:xfrm>
              <a:custGeom>
                <a:avLst/>
                <a:gdLst>
                  <a:gd name="T0" fmla="*/ 0 w 87"/>
                  <a:gd name="T1" fmla="*/ 0 h 59"/>
                  <a:gd name="T2" fmla="*/ 0 w 87"/>
                  <a:gd name="T3" fmla="*/ 0 h 59"/>
                  <a:gd name="T4" fmla="*/ 0 w 87"/>
                  <a:gd name="T5" fmla="*/ 0 h 59"/>
                  <a:gd name="T6" fmla="*/ 0 w 87"/>
                  <a:gd name="T7" fmla="*/ 0 h 59"/>
                  <a:gd name="T8" fmla="*/ 0 w 87"/>
                  <a:gd name="T9" fmla="*/ 0 h 59"/>
                  <a:gd name="T10" fmla="*/ 0 w 87"/>
                  <a:gd name="T11" fmla="*/ 0 h 59"/>
                  <a:gd name="T12" fmla="*/ 0 w 87"/>
                  <a:gd name="T13" fmla="*/ 0 h 59"/>
                  <a:gd name="T14" fmla="*/ 0 w 87"/>
                  <a:gd name="T15" fmla="*/ 0 h 59"/>
                  <a:gd name="T16" fmla="*/ 0 w 87"/>
                  <a:gd name="T17" fmla="*/ 0 h 59"/>
                  <a:gd name="T18" fmla="*/ 0 w 87"/>
                  <a:gd name="T19" fmla="*/ 0 h 59"/>
                  <a:gd name="T20" fmla="*/ 0 w 87"/>
                  <a:gd name="T21" fmla="*/ 0 h 59"/>
                  <a:gd name="T22" fmla="*/ 0 w 87"/>
                  <a:gd name="T23" fmla="*/ 0 h 59"/>
                  <a:gd name="T24" fmla="*/ 0 w 87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59"/>
                  <a:gd name="T41" fmla="*/ 87 w 87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59">
                    <a:moveTo>
                      <a:pt x="16" y="0"/>
                    </a:moveTo>
                    <a:lnTo>
                      <a:pt x="28" y="20"/>
                    </a:lnTo>
                    <a:lnTo>
                      <a:pt x="43" y="34"/>
                    </a:lnTo>
                    <a:lnTo>
                      <a:pt x="62" y="45"/>
                    </a:lnTo>
                    <a:lnTo>
                      <a:pt x="74" y="46"/>
                    </a:lnTo>
                    <a:lnTo>
                      <a:pt x="87" y="47"/>
                    </a:lnTo>
                    <a:lnTo>
                      <a:pt x="85" y="59"/>
                    </a:lnTo>
                    <a:lnTo>
                      <a:pt x="71" y="58"/>
                    </a:lnTo>
                    <a:lnTo>
                      <a:pt x="54" y="56"/>
                    </a:lnTo>
                    <a:lnTo>
                      <a:pt x="29" y="43"/>
                    </a:lnTo>
                    <a:lnTo>
                      <a:pt x="12" y="25"/>
                    </a:lnTo>
                    <a:lnTo>
                      <a:pt x="0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Freeform 191"/>
              <p:cNvSpPr>
                <a:spLocks/>
              </p:cNvSpPr>
              <p:nvPr/>
            </p:nvSpPr>
            <p:spPr bwMode="auto">
              <a:xfrm>
                <a:off x="2280" y="3104"/>
                <a:ext cx="6" cy="3"/>
              </a:xfrm>
              <a:custGeom>
                <a:avLst/>
                <a:gdLst>
                  <a:gd name="T0" fmla="*/ 0 w 18"/>
                  <a:gd name="T1" fmla="*/ 0 h 7"/>
                  <a:gd name="T2" fmla="*/ 0 w 18"/>
                  <a:gd name="T3" fmla="*/ 0 h 7"/>
                  <a:gd name="T4" fmla="*/ 0 w 18"/>
                  <a:gd name="T5" fmla="*/ 0 h 7"/>
                  <a:gd name="T6" fmla="*/ 0 w 18"/>
                  <a:gd name="T7" fmla="*/ 0 h 7"/>
                  <a:gd name="T8" fmla="*/ 0 w 18"/>
                  <a:gd name="T9" fmla="*/ 0 h 7"/>
                  <a:gd name="T10" fmla="*/ 0 w 1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7"/>
                  <a:gd name="T20" fmla="*/ 18 w 1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7">
                    <a:moveTo>
                      <a:pt x="0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8" name="Freeform 192"/>
              <p:cNvSpPr>
                <a:spLocks/>
              </p:cNvSpPr>
              <p:nvPr/>
            </p:nvSpPr>
            <p:spPr bwMode="auto">
              <a:xfrm>
                <a:off x="2309" y="3109"/>
                <a:ext cx="38" cy="24"/>
              </a:xfrm>
              <a:custGeom>
                <a:avLst/>
                <a:gdLst>
                  <a:gd name="T0" fmla="*/ 0 w 113"/>
                  <a:gd name="T1" fmla="*/ 1 h 48"/>
                  <a:gd name="T2" fmla="*/ 0 w 113"/>
                  <a:gd name="T3" fmla="*/ 1 h 48"/>
                  <a:gd name="T4" fmla="*/ 0 w 113"/>
                  <a:gd name="T5" fmla="*/ 1 h 48"/>
                  <a:gd name="T6" fmla="*/ 0 w 113"/>
                  <a:gd name="T7" fmla="*/ 1 h 48"/>
                  <a:gd name="T8" fmla="*/ 0 w 113"/>
                  <a:gd name="T9" fmla="*/ 1 h 48"/>
                  <a:gd name="T10" fmla="*/ 0 w 113"/>
                  <a:gd name="T11" fmla="*/ 1 h 48"/>
                  <a:gd name="T12" fmla="*/ 0 w 113"/>
                  <a:gd name="T13" fmla="*/ 0 h 48"/>
                  <a:gd name="T14" fmla="*/ 0 w 113"/>
                  <a:gd name="T15" fmla="*/ 1 h 48"/>
                  <a:gd name="T16" fmla="*/ 0 w 113"/>
                  <a:gd name="T17" fmla="*/ 1 h 48"/>
                  <a:gd name="T18" fmla="*/ 0 w 113"/>
                  <a:gd name="T19" fmla="*/ 1 h 48"/>
                  <a:gd name="T20" fmla="*/ 0 w 113"/>
                  <a:gd name="T21" fmla="*/ 1 h 48"/>
                  <a:gd name="T22" fmla="*/ 0 w 113"/>
                  <a:gd name="T23" fmla="*/ 1 h 48"/>
                  <a:gd name="T24" fmla="*/ 0 w 113"/>
                  <a:gd name="T25" fmla="*/ 1 h 48"/>
                  <a:gd name="T26" fmla="*/ 0 w 113"/>
                  <a:gd name="T27" fmla="*/ 1 h 48"/>
                  <a:gd name="T28" fmla="*/ 0 w 113"/>
                  <a:gd name="T29" fmla="*/ 1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3"/>
                  <a:gd name="T46" fmla="*/ 0 h 48"/>
                  <a:gd name="T47" fmla="*/ 113 w 113"/>
                  <a:gd name="T48" fmla="*/ 48 h 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3" h="48">
                    <a:moveTo>
                      <a:pt x="0" y="36"/>
                    </a:moveTo>
                    <a:lnTo>
                      <a:pt x="15" y="35"/>
                    </a:lnTo>
                    <a:lnTo>
                      <a:pt x="25" y="32"/>
                    </a:lnTo>
                    <a:lnTo>
                      <a:pt x="50" y="19"/>
                    </a:lnTo>
                    <a:lnTo>
                      <a:pt x="75" y="6"/>
                    </a:lnTo>
                    <a:lnTo>
                      <a:pt x="93" y="1"/>
                    </a:lnTo>
                    <a:lnTo>
                      <a:pt x="112" y="0"/>
                    </a:lnTo>
                    <a:lnTo>
                      <a:pt x="113" y="12"/>
                    </a:lnTo>
                    <a:lnTo>
                      <a:pt x="96" y="13"/>
                    </a:lnTo>
                    <a:lnTo>
                      <a:pt x="85" y="16"/>
                    </a:lnTo>
                    <a:lnTo>
                      <a:pt x="60" y="30"/>
                    </a:lnTo>
                    <a:lnTo>
                      <a:pt x="35" y="42"/>
                    </a:lnTo>
                    <a:lnTo>
                      <a:pt x="18" y="47"/>
                    </a:lnTo>
                    <a:lnTo>
                      <a:pt x="1" y="4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Freeform 193"/>
              <p:cNvSpPr>
                <a:spLocks/>
              </p:cNvSpPr>
              <p:nvPr/>
            </p:nvSpPr>
            <p:spPr bwMode="auto">
              <a:xfrm>
                <a:off x="2308" y="3127"/>
                <a:ext cx="1" cy="6"/>
              </a:xfrm>
              <a:custGeom>
                <a:avLst/>
                <a:gdLst>
                  <a:gd name="T0" fmla="*/ 0 w 3"/>
                  <a:gd name="T1" fmla="*/ 1 h 12"/>
                  <a:gd name="T2" fmla="*/ 0 w 3"/>
                  <a:gd name="T3" fmla="*/ 1 h 12"/>
                  <a:gd name="T4" fmla="*/ 0 w 3"/>
                  <a:gd name="T5" fmla="*/ 1 h 12"/>
                  <a:gd name="T6" fmla="*/ 0 w 3"/>
                  <a:gd name="T7" fmla="*/ 0 h 12"/>
                  <a:gd name="T8" fmla="*/ 0 w 3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2"/>
                  <a:gd name="T17" fmla="*/ 3 w 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2">
                    <a:moveTo>
                      <a:pt x="0" y="12"/>
                    </a:moveTo>
                    <a:lnTo>
                      <a:pt x="2" y="12"/>
                    </a:lnTo>
                    <a:lnTo>
                      <a:pt x="3" y="12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0" name="Freeform 194"/>
              <p:cNvSpPr>
                <a:spLocks/>
              </p:cNvSpPr>
              <p:nvPr/>
            </p:nvSpPr>
            <p:spPr bwMode="auto">
              <a:xfrm>
                <a:off x="2346" y="3109"/>
                <a:ext cx="21" cy="28"/>
              </a:xfrm>
              <a:custGeom>
                <a:avLst/>
                <a:gdLst>
                  <a:gd name="T0" fmla="*/ 0 w 65"/>
                  <a:gd name="T1" fmla="*/ 0 h 56"/>
                  <a:gd name="T2" fmla="*/ 0 w 65"/>
                  <a:gd name="T3" fmla="*/ 1 h 56"/>
                  <a:gd name="T4" fmla="*/ 0 w 65"/>
                  <a:gd name="T5" fmla="*/ 1 h 56"/>
                  <a:gd name="T6" fmla="*/ 0 w 65"/>
                  <a:gd name="T7" fmla="*/ 1 h 56"/>
                  <a:gd name="T8" fmla="*/ 0 w 65"/>
                  <a:gd name="T9" fmla="*/ 1 h 56"/>
                  <a:gd name="T10" fmla="*/ 0 w 65"/>
                  <a:gd name="T11" fmla="*/ 1 h 56"/>
                  <a:gd name="T12" fmla="*/ 0 w 65"/>
                  <a:gd name="T13" fmla="*/ 1 h 56"/>
                  <a:gd name="T14" fmla="*/ 0 w 65"/>
                  <a:gd name="T15" fmla="*/ 1 h 56"/>
                  <a:gd name="T16" fmla="*/ 0 w 65"/>
                  <a:gd name="T17" fmla="*/ 1 h 56"/>
                  <a:gd name="T18" fmla="*/ 0 w 65"/>
                  <a:gd name="T19" fmla="*/ 1 h 56"/>
                  <a:gd name="T20" fmla="*/ 0 w 65"/>
                  <a:gd name="T21" fmla="*/ 1 h 56"/>
                  <a:gd name="T22" fmla="*/ 0 w 65"/>
                  <a:gd name="T23" fmla="*/ 1 h 56"/>
                  <a:gd name="T24" fmla="*/ 0 w 65"/>
                  <a:gd name="T25" fmla="*/ 1 h 56"/>
                  <a:gd name="T26" fmla="*/ 0 w 65"/>
                  <a:gd name="T27" fmla="*/ 1 h 56"/>
                  <a:gd name="T28" fmla="*/ 0 w 65"/>
                  <a:gd name="T29" fmla="*/ 0 h 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56"/>
                  <a:gd name="T47" fmla="*/ 65 w 65"/>
                  <a:gd name="T48" fmla="*/ 56 h 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56">
                    <a:moveTo>
                      <a:pt x="3" y="0"/>
                    </a:moveTo>
                    <a:lnTo>
                      <a:pt x="17" y="2"/>
                    </a:lnTo>
                    <a:lnTo>
                      <a:pt x="28" y="6"/>
                    </a:lnTo>
                    <a:lnTo>
                      <a:pt x="36" y="12"/>
                    </a:lnTo>
                    <a:lnTo>
                      <a:pt x="42" y="20"/>
                    </a:lnTo>
                    <a:lnTo>
                      <a:pt x="52" y="35"/>
                    </a:lnTo>
                    <a:lnTo>
                      <a:pt x="65" y="49"/>
                    </a:lnTo>
                    <a:lnTo>
                      <a:pt x="50" y="56"/>
                    </a:lnTo>
                    <a:lnTo>
                      <a:pt x="36" y="40"/>
                    </a:lnTo>
                    <a:lnTo>
                      <a:pt x="25" y="25"/>
                    </a:lnTo>
                    <a:lnTo>
                      <a:pt x="21" y="19"/>
                    </a:lnTo>
                    <a:lnTo>
                      <a:pt x="17" y="15"/>
                    </a:lnTo>
                    <a:lnTo>
                      <a:pt x="9" y="13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Freeform 195"/>
              <p:cNvSpPr>
                <a:spLocks/>
              </p:cNvSpPr>
              <p:nvPr/>
            </p:nvSpPr>
            <p:spPr bwMode="auto">
              <a:xfrm>
                <a:off x="2346" y="3109"/>
                <a:ext cx="1" cy="6"/>
              </a:xfrm>
              <a:custGeom>
                <a:avLst/>
                <a:gdLst>
                  <a:gd name="T0" fmla="*/ 0 w 3"/>
                  <a:gd name="T1" fmla="*/ 0 h 12"/>
                  <a:gd name="T2" fmla="*/ 0 w 3"/>
                  <a:gd name="T3" fmla="*/ 0 h 12"/>
                  <a:gd name="T4" fmla="*/ 0 w 3"/>
                  <a:gd name="T5" fmla="*/ 1 h 12"/>
                  <a:gd name="T6" fmla="*/ 0 w 3"/>
                  <a:gd name="T7" fmla="*/ 1 h 12"/>
                  <a:gd name="T8" fmla="*/ 0 w 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2"/>
                  <a:gd name="T17" fmla="*/ 3 w 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2">
                    <a:moveTo>
                      <a:pt x="2" y="0"/>
                    </a:moveTo>
                    <a:lnTo>
                      <a:pt x="3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2" name="Freeform 196"/>
              <p:cNvSpPr>
                <a:spLocks/>
              </p:cNvSpPr>
              <p:nvPr/>
            </p:nvSpPr>
            <p:spPr bwMode="auto">
              <a:xfrm>
                <a:off x="2362" y="3133"/>
                <a:ext cx="31" cy="46"/>
              </a:xfrm>
              <a:custGeom>
                <a:avLst/>
                <a:gdLst>
                  <a:gd name="T0" fmla="*/ 0 w 92"/>
                  <a:gd name="T1" fmla="*/ 0 h 93"/>
                  <a:gd name="T2" fmla="*/ 0 w 92"/>
                  <a:gd name="T3" fmla="*/ 0 h 93"/>
                  <a:gd name="T4" fmla="*/ 0 w 92"/>
                  <a:gd name="T5" fmla="*/ 0 h 93"/>
                  <a:gd name="T6" fmla="*/ 0 w 92"/>
                  <a:gd name="T7" fmla="*/ 0 h 93"/>
                  <a:gd name="T8" fmla="*/ 0 w 92"/>
                  <a:gd name="T9" fmla="*/ 0 h 93"/>
                  <a:gd name="T10" fmla="*/ 0 w 92"/>
                  <a:gd name="T11" fmla="*/ 0 h 93"/>
                  <a:gd name="T12" fmla="*/ 0 w 92"/>
                  <a:gd name="T13" fmla="*/ 0 h 93"/>
                  <a:gd name="T14" fmla="*/ 0 w 92"/>
                  <a:gd name="T15" fmla="*/ 0 h 93"/>
                  <a:gd name="T16" fmla="*/ 0 w 92"/>
                  <a:gd name="T17" fmla="*/ 0 h 93"/>
                  <a:gd name="T18" fmla="*/ 0 w 92"/>
                  <a:gd name="T19" fmla="*/ 0 h 93"/>
                  <a:gd name="T20" fmla="*/ 0 w 92"/>
                  <a:gd name="T21" fmla="*/ 0 h 93"/>
                  <a:gd name="T22" fmla="*/ 0 w 92"/>
                  <a:gd name="T23" fmla="*/ 0 h 93"/>
                  <a:gd name="T24" fmla="*/ 0 w 92"/>
                  <a:gd name="T25" fmla="*/ 0 h 93"/>
                  <a:gd name="T26" fmla="*/ 0 w 92"/>
                  <a:gd name="T27" fmla="*/ 0 h 93"/>
                  <a:gd name="T28" fmla="*/ 0 w 92"/>
                  <a:gd name="T29" fmla="*/ 0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93"/>
                  <a:gd name="T47" fmla="*/ 92 w 92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93">
                    <a:moveTo>
                      <a:pt x="14" y="0"/>
                    </a:moveTo>
                    <a:lnTo>
                      <a:pt x="65" y="40"/>
                    </a:lnTo>
                    <a:lnTo>
                      <a:pt x="71" y="46"/>
                    </a:lnTo>
                    <a:lnTo>
                      <a:pt x="76" y="53"/>
                    </a:lnTo>
                    <a:lnTo>
                      <a:pt x="83" y="64"/>
                    </a:lnTo>
                    <a:lnTo>
                      <a:pt x="90" y="77"/>
                    </a:lnTo>
                    <a:lnTo>
                      <a:pt x="92" y="92"/>
                    </a:lnTo>
                    <a:lnTo>
                      <a:pt x="74" y="93"/>
                    </a:lnTo>
                    <a:lnTo>
                      <a:pt x="73" y="79"/>
                    </a:lnTo>
                    <a:lnTo>
                      <a:pt x="67" y="69"/>
                    </a:lnTo>
                    <a:lnTo>
                      <a:pt x="59" y="58"/>
                    </a:lnTo>
                    <a:lnTo>
                      <a:pt x="56" y="54"/>
                    </a:lnTo>
                    <a:lnTo>
                      <a:pt x="52" y="48"/>
                    </a:lnTo>
                    <a:lnTo>
                      <a:pt x="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Freeform 197"/>
              <p:cNvSpPr>
                <a:spLocks/>
              </p:cNvSpPr>
              <p:nvPr/>
            </p:nvSpPr>
            <p:spPr bwMode="auto">
              <a:xfrm>
                <a:off x="2362" y="3133"/>
                <a:ext cx="5" cy="4"/>
              </a:xfrm>
              <a:custGeom>
                <a:avLst/>
                <a:gdLst>
                  <a:gd name="T0" fmla="*/ 0 w 15"/>
                  <a:gd name="T1" fmla="*/ 1 h 8"/>
                  <a:gd name="T2" fmla="*/ 0 w 15"/>
                  <a:gd name="T3" fmla="*/ 0 h 8"/>
                  <a:gd name="T4" fmla="*/ 0 w 15"/>
                  <a:gd name="T5" fmla="*/ 1 h 8"/>
                  <a:gd name="T6" fmla="*/ 0 w 15"/>
                  <a:gd name="T7" fmla="*/ 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8"/>
                  <a:gd name="T14" fmla="*/ 15 w 15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8">
                    <a:moveTo>
                      <a:pt x="0" y="8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4" name="Freeform 198"/>
              <p:cNvSpPr>
                <a:spLocks/>
              </p:cNvSpPr>
              <p:nvPr/>
            </p:nvSpPr>
            <p:spPr bwMode="auto">
              <a:xfrm>
                <a:off x="2349" y="3178"/>
                <a:ext cx="44" cy="43"/>
              </a:xfrm>
              <a:custGeom>
                <a:avLst/>
                <a:gdLst>
                  <a:gd name="T0" fmla="*/ 0 w 131"/>
                  <a:gd name="T1" fmla="*/ 1 h 85"/>
                  <a:gd name="T2" fmla="*/ 0 w 131"/>
                  <a:gd name="T3" fmla="*/ 1 h 85"/>
                  <a:gd name="T4" fmla="*/ 0 w 131"/>
                  <a:gd name="T5" fmla="*/ 1 h 85"/>
                  <a:gd name="T6" fmla="*/ 0 w 131"/>
                  <a:gd name="T7" fmla="*/ 1 h 85"/>
                  <a:gd name="T8" fmla="*/ 0 w 131"/>
                  <a:gd name="T9" fmla="*/ 1 h 85"/>
                  <a:gd name="T10" fmla="*/ 0 w 131"/>
                  <a:gd name="T11" fmla="*/ 1 h 85"/>
                  <a:gd name="T12" fmla="*/ 0 w 131"/>
                  <a:gd name="T13" fmla="*/ 1 h 85"/>
                  <a:gd name="T14" fmla="*/ 0 w 131"/>
                  <a:gd name="T15" fmla="*/ 1 h 85"/>
                  <a:gd name="T16" fmla="*/ 0 w 131"/>
                  <a:gd name="T17" fmla="*/ 1 h 85"/>
                  <a:gd name="T18" fmla="*/ 0 w 131"/>
                  <a:gd name="T19" fmla="*/ 1 h 85"/>
                  <a:gd name="T20" fmla="*/ 0 w 131"/>
                  <a:gd name="T21" fmla="*/ 1 h 85"/>
                  <a:gd name="T22" fmla="*/ 0 w 131"/>
                  <a:gd name="T23" fmla="*/ 1 h 85"/>
                  <a:gd name="T24" fmla="*/ 0 w 131"/>
                  <a:gd name="T25" fmla="*/ 1 h 85"/>
                  <a:gd name="T26" fmla="*/ 0 w 131"/>
                  <a:gd name="T27" fmla="*/ 1 h 85"/>
                  <a:gd name="T28" fmla="*/ 0 w 131"/>
                  <a:gd name="T29" fmla="*/ 1 h 85"/>
                  <a:gd name="T30" fmla="*/ 0 w 131"/>
                  <a:gd name="T31" fmla="*/ 1 h 85"/>
                  <a:gd name="T32" fmla="*/ 0 w 131"/>
                  <a:gd name="T33" fmla="*/ 1 h 85"/>
                  <a:gd name="T34" fmla="*/ 0 w 131"/>
                  <a:gd name="T35" fmla="*/ 1 h 85"/>
                  <a:gd name="T36" fmla="*/ 0 w 131"/>
                  <a:gd name="T37" fmla="*/ 1 h 85"/>
                  <a:gd name="T38" fmla="*/ 0 w 131"/>
                  <a:gd name="T39" fmla="*/ 1 h 85"/>
                  <a:gd name="T40" fmla="*/ 0 w 131"/>
                  <a:gd name="T41" fmla="*/ 1 h 85"/>
                  <a:gd name="T42" fmla="*/ 0 w 131"/>
                  <a:gd name="T43" fmla="*/ 1 h 85"/>
                  <a:gd name="T44" fmla="*/ 0 w 131"/>
                  <a:gd name="T45" fmla="*/ 1 h 85"/>
                  <a:gd name="T46" fmla="*/ 0 w 131"/>
                  <a:gd name="T47" fmla="*/ 1 h 85"/>
                  <a:gd name="T48" fmla="*/ 0 w 131"/>
                  <a:gd name="T49" fmla="*/ 1 h 85"/>
                  <a:gd name="T50" fmla="*/ 0 w 131"/>
                  <a:gd name="T51" fmla="*/ 0 h 85"/>
                  <a:gd name="T52" fmla="*/ 0 w 131"/>
                  <a:gd name="T53" fmla="*/ 1 h 8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1"/>
                  <a:gd name="T82" fmla="*/ 0 h 85"/>
                  <a:gd name="T83" fmla="*/ 131 w 131"/>
                  <a:gd name="T84" fmla="*/ 85 h 8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1" h="85">
                    <a:moveTo>
                      <a:pt x="131" y="1"/>
                    </a:moveTo>
                    <a:lnTo>
                      <a:pt x="128" y="11"/>
                    </a:lnTo>
                    <a:lnTo>
                      <a:pt x="123" y="19"/>
                    </a:lnTo>
                    <a:lnTo>
                      <a:pt x="115" y="25"/>
                    </a:lnTo>
                    <a:lnTo>
                      <a:pt x="106" y="32"/>
                    </a:lnTo>
                    <a:lnTo>
                      <a:pt x="82" y="41"/>
                    </a:lnTo>
                    <a:lnTo>
                      <a:pt x="59" y="49"/>
                    </a:lnTo>
                    <a:lnTo>
                      <a:pt x="36" y="57"/>
                    </a:lnTo>
                    <a:lnTo>
                      <a:pt x="22" y="66"/>
                    </a:lnTo>
                    <a:lnTo>
                      <a:pt x="19" y="68"/>
                    </a:lnTo>
                    <a:lnTo>
                      <a:pt x="17" y="70"/>
                    </a:lnTo>
                    <a:lnTo>
                      <a:pt x="17" y="73"/>
                    </a:lnTo>
                    <a:lnTo>
                      <a:pt x="22" y="78"/>
                    </a:lnTo>
                    <a:lnTo>
                      <a:pt x="7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3" y="63"/>
                    </a:lnTo>
                    <a:lnTo>
                      <a:pt x="10" y="56"/>
                    </a:lnTo>
                    <a:lnTo>
                      <a:pt x="26" y="47"/>
                    </a:lnTo>
                    <a:lnTo>
                      <a:pt x="50" y="39"/>
                    </a:lnTo>
                    <a:lnTo>
                      <a:pt x="72" y="31"/>
                    </a:lnTo>
                    <a:lnTo>
                      <a:pt x="94" y="22"/>
                    </a:lnTo>
                    <a:lnTo>
                      <a:pt x="101" y="17"/>
                    </a:lnTo>
                    <a:lnTo>
                      <a:pt x="109" y="12"/>
                    </a:lnTo>
                    <a:lnTo>
                      <a:pt x="112" y="7"/>
                    </a:lnTo>
                    <a:lnTo>
                      <a:pt x="113" y="0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Freeform 199"/>
              <p:cNvSpPr>
                <a:spLocks/>
              </p:cNvSpPr>
              <p:nvPr/>
            </p:nvSpPr>
            <p:spPr bwMode="auto">
              <a:xfrm>
                <a:off x="2387" y="3178"/>
                <a:ext cx="6" cy="1"/>
              </a:xfrm>
              <a:custGeom>
                <a:avLst/>
                <a:gdLst>
                  <a:gd name="T0" fmla="*/ 0 w 18"/>
                  <a:gd name="T1" fmla="*/ 1 h 2"/>
                  <a:gd name="T2" fmla="*/ 0 w 18"/>
                  <a:gd name="T3" fmla="*/ 0 h 2"/>
                  <a:gd name="T4" fmla="*/ 0 w 18"/>
                  <a:gd name="T5" fmla="*/ 1 h 2"/>
                  <a:gd name="T6" fmla="*/ 0 w 1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"/>
                  <a:gd name="T14" fmla="*/ 18 w 1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">
                    <a:moveTo>
                      <a:pt x="18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6" name="Freeform 200"/>
              <p:cNvSpPr>
                <a:spLocks/>
              </p:cNvSpPr>
              <p:nvPr/>
            </p:nvSpPr>
            <p:spPr bwMode="auto">
              <a:xfrm>
                <a:off x="2352" y="3217"/>
                <a:ext cx="43" cy="17"/>
              </a:xfrm>
              <a:custGeom>
                <a:avLst/>
                <a:gdLst>
                  <a:gd name="T0" fmla="*/ 0 w 131"/>
                  <a:gd name="T1" fmla="*/ 0 h 34"/>
                  <a:gd name="T2" fmla="*/ 0 w 131"/>
                  <a:gd name="T3" fmla="*/ 1 h 34"/>
                  <a:gd name="T4" fmla="*/ 0 w 131"/>
                  <a:gd name="T5" fmla="*/ 1 h 34"/>
                  <a:gd name="T6" fmla="*/ 0 w 131"/>
                  <a:gd name="T7" fmla="*/ 1 h 34"/>
                  <a:gd name="T8" fmla="*/ 0 w 131"/>
                  <a:gd name="T9" fmla="*/ 1 h 34"/>
                  <a:gd name="T10" fmla="*/ 0 w 131"/>
                  <a:gd name="T11" fmla="*/ 1 h 34"/>
                  <a:gd name="T12" fmla="*/ 0 w 131"/>
                  <a:gd name="T13" fmla="*/ 1 h 34"/>
                  <a:gd name="T14" fmla="*/ 0 w 131"/>
                  <a:gd name="T15" fmla="*/ 1 h 34"/>
                  <a:gd name="T16" fmla="*/ 0 w 131"/>
                  <a:gd name="T17" fmla="*/ 1 h 34"/>
                  <a:gd name="T18" fmla="*/ 0 w 131"/>
                  <a:gd name="T19" fmla="*/ 1 h 34"/>
                  <a:gd name="T20" fmla="*/ 0 w 131"/>
                  <a:gd name="T21" fmla="*/ 1 h 34"/>
                  <a:gd name="T22" fmla="*/ 0 w 131"/>
                  <a:gd name="T23" fmla="*/ 1 h 34"/>
                  <a:gd name="T24" fmla="*/ 0 w 131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1"/>
                  <a:gd name="T40" fmla="*/ 0 h 34"/>
                  <a:gd name="T41" fmla="*/ 131 w 131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1" h="34">
                    <a:moveTo>
                      <a:pt x="13" y="0"/>
                    </a:moveTo>
                    <a:lnTo>
                      <a:pt x="24" y="7"/>
                    </a:lnTo>
                    <a:lnTo>
                      <a:pt x="32" y="11"/>
                    </a:lnTo>
                    <a:lnTo>
                      <a:pt x="60" y="18"/>
                    </a:lnTo>
                    <a:lnTo>
                      <a:pt x="94" y="21"/>
                    </a:lnTo>
                    <a:lnTo>
                      <a:pt x="131" y="22"/>
                    </a:lnTo>
                    <a:lnTo>
                      <a:pt x="131" y="34"/>
                    </a:lnTo>
                    <a:lnTo>
                      <a:pt x="93" y="33"/>
                    </a:lnTo>
                    <a:lnTo>
                      <a:pt x="57" y="30"/>
                    </a:lnTo>
                    <a:lnTo>
                      <a:pt x="25" y="23"/>
                    </a:lnTo>
                    <a:lnTo>
                      <a:pt x="12" y="16"/>
                    </a:lnTo>
                    <a:lnTo>
                      <a:pt x="0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Freeform 201"/>
              <p:cNvSpPr>
                <a:spLocks/>
              </p:cNvSpPr>
              <p:nvPr/>
            </p:nvSpPr>
            <p:spPr bwMode="auto">
              <a:xfrm>
                <a:off x="2352" y="3217"/>
                <a:ext cx="5" cy="4"/>
              </a:xfrm>
              <a:custGeom>
                <a:avLst/>
                <a:gdLst>
                  <a:gd name="T0" fmla="*/ 0 w 15"/>
                  <a:gd name="T1" fmla="*/ 1 h 8"/>
                  <a:gd name="T2" fmla="*/ 0 w 15"/>
                  <a:gd name="T3" fmla="*/ 0 h 8"/>
                  <a:gd name="T4" fmla="*/ 0 w 15"/>
                  <a:gd name="T5" fmla="*/ 1 h 8"/>
                  <a:gd name="T6" fmla="*/ 0 w 15"/>
                  <a:gd name="T7" fmla="*/ 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8"/>
                  <a:gd name="T14" fmla="*/ 15 w 15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8">
                    <a:moveTo>
                      <a:pt x="0" y="8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8" name="Freeform 202"/>
              <p:cNvSpPr>
                <a:spLocks/>
              </p:cNvSpPr>
              <p:nvPr/>
            </p:nvSpPr>
            <p:spPr bwMode="auto">
              <a:xfrm>
                <a:off x="2395" y="3191"/>
                <a:ext cx="62" cy="43"/>
              </a:xfrm>
              <a:custGeom>
                <a:avLst/>
                <a:gdLst>
                  <a:gd name="T0" fmla="*/ 0 w 186"/>
                  <a:gd name="T1" fmla="*/ 1 h 86"/>
                  <a:gd name="T2" fmla="*/ 0 w 186"/>
                  <a:gd name="T3" fmla="*/ 1 h 86"/>
                  <a:gd name="T4" fmla="*/ 0 w 186"/>
                  <a:gd name="T5" fmla="*/ 1 h 86"/>
                  <a:gd name="T6" fmla="*/ 0 w 186"/>
                  <a:gd name="T7" fmla="*/ 1 h 86"/>
                  <a:gd name="T8" fmla="*/ 0 w 186"/>
                  <a:gd name="T9" fmla="*/ 1 h 86"/>
                  <a:gd name="T10" fmla="*/ 0 w 186"/>
                  <a:gd name="T11" fmla="*/ 1 h 86"/>
                  <a:gd name="T12" fmla="*/ 0 w 186"/>
                  <a:gd name="T13" fmla="*/ 0 h 86"/>
                  <a:gd name="T14" fmla="*/ 0 w 186"/>
                  <a:gd name="T15" fmla="*/ 1 h 86"/>
                  <a:gd name="T16" fmla="*/ 0 w 186"/>
                  <a:gd name="T17" fmla="*/ 1 h 86"/>
                  <a:gd name="T18" fmla="*/ 0 w 186"/>
                  <a:gd name="T19" fmla="*/ 1 h 86"/>
                  <a:gd name="T20" fmla="*/ 0 w 186"/>
                  <a:gd name="T21" fmla="*/ 1 h 86"/>
                  <a:gd name="T22" fmla="*/ 0 w 186"/>
                  <a:gd name="T23" fmla="*/ 1 h 86"/>
                  <a:gd name="T24" fmla="*/ 0 w 186"/>
                  <a:gd name="T25" fmla="*/ 1 h 86"/>
                  <a:gd name="T26" fmla="*/ 0 w 186"/>
                  <a:gd name="T27" fmla="*/ 1 h 86"/>
                  <a:gd name="T28" fmla="*/ 0 w 186"/>
                  <a:gd name="T29" fmla="*/ 1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86"/>
                  <a:gd name="T47" fmla="*/ 186 w 186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86">
                    <a:moveTo>
                      <a:pt x="0" y="74"/>
                    </a:moveTo>
                    <a:lnTo>
                      <a:pt x="27" y="72"/>
                    </a:lnTo>
                    <a:lnTo>
                      <a:pt x="49" y="68"/>
                    </a:lnTo>
                    <a:lnTo>
                      <a:pt x="71" y="61"/>
                    </a:lnTo>
                    <a:lnTo>
                      <a:pt x="91" y="52"/>
                    </a:lnTo>
                    <a:lnTo>
                      <a:pt x="131" y="28"/>
                    </a:lnTo>
                    <a:lnTo>
                      <a:pt x="174" y="0"/>
                    </a:lnTo>
                    <a:lnTo>
                      <a:pt x="186" y="10"/>
                    </a:lnTo>
                    <a:lnTo>
                      <a:pt x="143" y="38"/>
                    </a:lnTo>
                    <a:lnTo>
                      <a:pt x="103" y="61"/>
                    </a:lnTo>
                    <a:lnTo>
                      <a:pt x="81" y="72"/>
                    </a:lnTo>
                    <a:lnTo>
                      <a:pt x="56" y="80"/>
                    </a:lnTo>
                    <a:lnTo>
                      <a:pt x="30" y="84"/>
                    </a:lnTo>
                    <a:lnTo>
                      <a:pt x="2" y="86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Freeform 203"/>
              <p:cNvSpPr>
                <a:spLocks/>
              </p:cNvSpPr>
              <p:nvPr/>
            </p:nvSpPr>
            <p:spPr bwMode="auto">
              <a:xfrm>
                <a:off x="2395" y="3228"/>
                <a:ext cx="1" cy="6"/>
              </a:xfrm>
              <a:custGeom>
                <a:avLst/>
                <a:gdLst>
                  <a:gd name="T0" fmla="*/ 0 w 2"/>
                  <a:gd name="T1" fmla="*/ 1 h 12"/>
                  <a:gd name="T2" fmla="*/ 1 w 2"/>
                  <a:gd name="T3" fmla="*/ 1 h 12"/>
                  <a:gd name="T4" fmla="*/ 0 w 2"/>
                  <a:gd name="T5" fmla="*/ 0 h 12"/>
                  <a:gd name="T6" fmla="*/ 0 w 2"/>
                  <a:gd name="T7" fmla="*/ 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2"/>
                  <a:gd name="T14" fmla="*/ 2 w 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2">
                    <a:moveTo>
                      <a:pt x="0" y="12"/>
                    </a:moveTo>
                    <a:lnTo>
                      <a:pt x="2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0" name="Freeform 204"/>
              <p:cNvSpPr>
                <a:spLocks/>
              </p:cNvSpPr>
              <p:nvPr/>
            </p:nvSpPr>
            <p:spPr bwMode="auto">
              <a:xfrm>
                <a:off x="2453" y="3182"/>
                <a:ext cx="37" cy="14"/>
              </a:xfrm>
              <a:custGeom>
                <a:avLst/>
                <a:gdLst>
                  <a:gd name="T0" fmla="*/ 0 w 109"/>
                  <a:gd name="T1" fmla="*/ 1 h 27"/>
                  <a:gd name="T2" fmla="*/ 0 w 109"/>
                  <a:gd name="T3" fmla="*/ 1 h 27"/>
                  <a:gd name="T4" fmla="*/ 0 w 109"/>
                  <a:gd name="T5" fmla="*/ 1 h 27"/>
                  <a:gd name="T6" fmla="*/ 0 w 109"/>
                  <a:gd name="T7" fmla="*/ 1 h 27"/>
                  <a:gd name="T8" fmla="*/ 0 w 109"/>
                  <a:gd name="T9" fmla="*/ 1 h 27"/>
                  <a:gd name="T10" fmla="*/ 0 w 109"/>
                  <a:gd name="T11" fmla="*/ 1 h 27"/>
                  <a:gd name="T12" fmla="*/ 0 w 109"/>
                  <a:gd name="T13" fmla="*/ 1 h 27"/>
                  <a:gd name="T14" fmla="*/ 0 w 109"/>
                  <a:gd name="T15" fmla="*/ 0 h 27"/>
                  <a:gd name="T16" fmla="*/ 0 w 109"/>
                  <a:gd name="T17" fmla="*/ 1 h 27"/>
                  <a:gd name="T18" fmla="*/ 0 w 109"/>
                  <a:gd name="T19" fmla="*/ 1 h 27"/>
                  <a:gd name="T20" fmla="*/ 0 w 109"/>
                  <a:gd name="T21" fmla="*/ 1 h 27"/>
                  <a:gd name="T22" fmla="*/ 0 w 109"/>
                  <a:gd name="T23" fmla="*/ 1 h 27"/>
                  <a:gd name="T24" fmla="*/ 0 w 109"/>
                  <a:gd name="T25" fmla="*/ 1 h 27"/>
                  <a:gd name="T26" fmla="*/ 0 w 109"/>
                  <a:gd name="T27" fmla="*/ 1 h 27"/>
                  <a:gd name="T28" fmla="*/ 0 w 109"/>
                  <a:gd name="T29" fmla="*/ 1 h 27"/>
                  <a:gd name="T30" fmla="*/ 0 w 109"/>
                  <a:gd name="T31" fmla="*/ 1 h 27"/>
                  <a:gd name="T32" fmla="*/ 0 w 109"/>
                  <a:gd name="T33" fmla="*/ 1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27"/>
                  <a:gd name="T53" fmla="*/ 109 w 109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27">
                    <a:moveTo>
                      <a:pt x="0" y="16"/>
                    </a:moveTo>
                    <a:lnTo>
                      <a:pt x="13" y="11"/>
                    </a:lnTo>
                    <a:lnTo>
                      <a:pt x="31" y="8"/>
                    </a:lnTo>
                    <a:lnTo>
                      <a:pt x="57" y="8"/>
                    </a:lnTo>
                    <a:lnTo>
                      <a:pt x="71" y="8"/>
                    </a:lnTo>
                    <a:lnTo>
                      <a:pt x="81" y="7"/>
                    </a:lnTo>
                    <a:lnTo>
                      <a:pt x="88" y="5"/>
                    </a:lnTo>
                    <a:lnTo>
                      <a:pt x="97" y="0"/>
                    </a:lnTo>
                    <a:lnTo>
                      <a:pt x="109" y="9"/>
                    </a:lnTo>
                    <a:lnTo>
                      <a:pt x="99" y="15"/>
                    </a:lnTo>
                    <a:lnTo>
                      <a:pt x="84" y="20"/>
                    </a:lnTo>
                    <a:lnTo>
                      <a:pt x="71" y="21"/>
                    </a:lnTo>
                    <a:lnTo>
                      <a:pt x="57" y="21"/>
                    </a:lnTo>
                    <a:lnTo>
                      <a:pt x="31" y="21"/>
                    </a:lnTo>
                    <a:lnTo>
                      <a:pt x="21" y="23"/>
                    </a:lnTo>
                    <a:lnTo>
                      <a:pt x="10" y="2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Freeform 205"/>
              <p:cNvSpPr>
                <a:spLocks/>
              </p:cNvSpPr>
              <p:nvPr/>
            </p:nvSpPr>
            <p:spPr bwMode="auto">
              <a:xfrm>
                <a:off x="2453" y="3191"/>
                <a:ext cx="4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1"/>
                  <a:gd name="T17" fmla="*/ 12 w 1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1">
                    <a:moveTo>
                      <a:pt x="0" y="1"/>
                    </a:moveTo>
                    <a:lnTo>
                      <a:pt x="0" y="0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2" name="Freeform 206"/>
              <p:cNvSpPr>
                <a:spLocks/>
              </p:cNvSpPr>
              <p:nvPr/>
            </p:nvSpPr>
            <p:spPr bwMode="auto">
              <a:xfrm>
                <a:off x="2485" y="3142"/>
                <a:ext cx="22" cy="45"/>
              </a:xfrm>
              <a:custGeom>
                <a:avLst/>
                <a:gdLst>
                  <a:gd name="T0" fmla="*/ 0 w 65"/>
                  <a:gd name="T1" fmla="*/ 1 h 88"/>
                  <a:gd name="T2" fmla="*/ 0 w 65"/>
                  <a:gd name="T3" fmla="*/ 1 h 88"/>
                  <a:gd name="T4" fmla="*/ 0 w 65"/>
                  <a:gd name="T5" fmla="*/ 1 h 88"/>
                  <a:gd name="T6" fmla="*/ 0 w 65"/>
                  <a:gd name="T7" fmla="*/ 1 h 88"/>
                  <a:gd name="T8" fmla="*/ 0 w 65"/>
                  <a:gd name="T9" fmla="*/ 1 h 88"/>
                  <a:gd name="T10" fmla="*/ 0 w 65"/>
                  <a:gd name="T11" fmla="*/ 1 h 88"/>
                  <a:gd name="T12" fmla="*/ 0 w 65"/>
                  <a:gd name="T13" fmla="*/ 1 h 88"/>
                  <a:gd name="T14" fmla="*/ 0 w 65"/>
                  <a:gd name="T15" fmla="*/ 1 h 88"/>
                  <a:gd name="T16" fmla="*/ 0 w 65"/>
                  <a:gd name="T17" fmla="*/ 0 h 88"/>
                  <a:gd name="T18" fmla="*/ 0 w 65"/>
                  <a:gd name="T19" fmla="*/ 1 h 88"/>
                  <a:gd name="T20" fmla="*/ 0 w 65"/>
                  <a:gd name="T21" fmla="*/ 1 h 88"/>
                  <a:gd name="T22" fmla="*/ 0 w 65"/>
                  <a:gd name="T23" fmla="*/ 1 h 88"/>
                  <a:gd name="T24" fmla="*/ 0 w 65"/>
                  <a:gd name="T25" fmla="*/ 1 h 88"/>
                  <a:gd name="T26" fmla="*/ 0 w 65"/>
                  <a:gd name="T27" fmla="*/ 1 h 88"/>
                  <a:gd name="T28" fmla="*/ 0 w 65"/>
                  <a:gd name="T29" fmla="*/ 1 h 88"/>
                  <a:gd name="T30" fmla="*/ 0 w 65"/>
                  <a:gd name="T31" fmla="*/ 1 h 88"/>
                  <a:gd name="T32" fmla="*/ 0 w 65"/>
                  <a:gd name="T33" fmla="*/ 1 h 88"/>
                  <a:gd name="T34" fmla="*/ 0 w 65"/>
                  <a:gd name="T35" fmla="*/ 1 h 88"/>
                  <a:gd name="T36" fmla="*/ 0 w 65"/>
                  <a:gd name="T37" fmla="*/ 1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88"/>
                  <a:gd name="T59" fmla="*/ 65 w 65"/>
                  <a:gd name="T60" fmla="*/ 88 h 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88">
                    <a:moveTo>
                      <a:pt x="0" y="80"/>
                    </a:moveTo>
                    <a:lnTo>
                      <a:pt x="6" y="76"/>
                    </a:lnTo>
                    <a:lnTo>
                      <a:pt x="9" y="72"/>
                    </a:lnTo>
                    <a:lnTo>
                      <a:pt x="13" y="59"/>
                    </a:lnTo>
                    <a:lnTo>
                      <a:pt x="19" y="36"/>
                    </a:lnTo>
                    <a:lnTo>
                      <a:pt x="23" y="23"/>
                    </a:lnTo>
                    <a:lnTo>
                      <a:pt x="31" y="13"/>
                    </a:lnTo>
                    <a:lnTo>
                      <a:pt x="43" y="4"/>
                    </a:lnTo>
                    <a:lnTo>
                      <a:pt x="57" y="0"/>
                    </a:lnTo>
                    <a:lnTo>
                      <a:pt x="65" y="11"/>
                    </a:lnTo>
                    <a:lnTo>
                      <a:pt x="50" y="15"/>
                    </a:lnTo>
                    <a:lnTo>
                      <a:pt x="45" y="20"/>
                    </a:lnTo>
                    <a:lnTo>
                      <a:pt x="40" y="28"/>
                    </a:lnTo>
                    <a:lnTo>
                      <a:pt x="35" y="39"/>
                    </a:lnTo>
                    <a:lnTo>
                      <a:pt x="29" y="63"/>
                    </a:lnTo>
                    <a:lnTo>
                      <a:pt x="25" y="77"/>
                    </a:lnTo>
                    <a:lnTo>
                      <a:pt x="20" y="83"/>
                    </a:lnTo>
                    <a:lnTo>
                      <a:pt x="13" y="8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Freeform 207"/>
              <p:cNvSpPr>
                <a:spLocks/>
              </p:cNvSpPr>
              <p:nvPr/>
            </p:nvSpPr>
            <p:spPr bwMode="auto">
              <a:xfrm>
                <a:off x="2485" y="3182"/>
                <a:ext cx="5" cy="5"/>
              </a:xfrm>
              <a:custGeom>
                <a:avLst/>
                <a:gdLst>
                  <a:gd name="T0" fmla="*/ 0 w 13"/>
                  <a:gd name="T1" fmla="*/ 1 h 9"/>
                  <a:gd name="T2" fmla="*/ 0 w 13"/>
                  <a:gd name="T3" fmla="*/ 1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9"/>
                  <a:gd name="T17" fmla="*/ 13 w 1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9">
                    <a:moveTo>
                      <a:pt x="13" y="9"/>
                    </a:moveTo>
                    <a:lnTo>
                      <a:pt x="1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4" name="Freeform 208"/>
              <p:cNvSpPr>
                <a:spLocks/>
              </p:cNvSpPr>
              <p:nvPr/>
            </p:nvSpPr>
            <p:spPr bwMode="auto">
              <a:xfrm>
                <a:off x="2506" y="3141"/>
                <a:ext cx="32" cy="32"/>
              </a:xfrm>
              <a:custGeom>
                <a:avLst/>
                <a:gdLst>
                  <a:gd name="T0" fmla="*/ 0 w 97"/>
                  <a:gd name="T1" fmla="*/ 1 h 62"/>
                  <a:gd name="T2" fmla="*/ 0 w 97"/>
                  <a:gd name="T3" fmla="*/ 0 h 62"/>
                  <a:gd name="T4" fmla="*/ 0 w 97"/>
                  <a:gd name="T5" fmla="*/ 0 h 62"/>
                  <a:gd name="T6" fmla="*/ 0 w 97"/>
                  <a:gd name="T7" fmla="*/ 1 h 62"/>
                  <a:gd name="T8" fmla="*/ 0 w 97"/>
                  <a:gd name="T9" fmla="*/ 1 h 62"/>
                  <a:gd name="T10" fmla="*/ 0 w 97"/>
                  <a:gd name="T11" fmla="*/ 1 h 62"/>
                  <a:gd name="T12" fmla="*/ 0 w 97"/>
                  <a:gd name="T13" fmla="*/ 1 h 62"/>
                  <a:gd name="T14" fmla="*/ 0 w 97"/>
                  <a:gd name="T15" fmla="*/ 1 h 62"/>
                  <a:gd name="T16" fmla="*/ 0 w 97"/>
                  <a:gd name="T17" fmla="*/ 1 h 62"/>
                  <a:gd name="T18" fmla="*/ 0 w 97"/>
                  <a:gd name="T19" fmla="*/ 1 h 62"/>
                  <a:gd name="T20" fmla="*/ 0 w 97"/>
                  <a:gd name="T21" fmla="*/ 1 h 62"/>
                  <a:gd name="T22" fmla="*/ 0 w 97"/>
                  <a:gd name="T23" fmla="*/ 1 h 62"/>
                  <a:gd name="T24" fmla="*/ 0 w 97"/>
                  <a:gd name="T25" fmla="*/ 1 h 62"/>
                  <a:gd name="T26" fmla="*/ 0 w 97"/>
                  <a:gd name="T27" fmla="*/ 1 h 62"/>
                  <a:gd name="T28" fmla="*/ 0 w 97"/>
                  <a:gd name="T29" fmla="*/ 1 h 62"/>
                  <a:gd name="T30" fmla="*/ 0 w 97"/>
                  <a:gd name="T31" fmla="*/ 1 h 62"/>
                  <a:gd name="T32" fmla="*/ 0 w 97"/>
                  <a:gd name="T33" fmla="*/ 1 h 62"/>
                  <a:gd name="T34" fmla="*/ 0 w 97"/>
                  <a:gd name="T35" fmla="*/ 1 h 62"/>
                  <a:gd name="T36" fmla="*/ 0 w 97"/>
                  <a:gd name="T37" fmla="*/ 1 h 62"/>
                  <a:gd name="T38" fmla="*/ 0 w 97"/>
                  <a:gd name="T39" fmla="*/ 1 h 62"/>
                  <a:gd name="T40" fmla="*/ 0 w 97"/>
                  <a:gd name="T41" fmla="*/ 1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62"/>
                  <a:gd name="T65" fmla="*/ 97 w 97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62">
                    <a:moveTo>
                      <a:pt x="0" y="1"/>
                    </a:moveTo>
                    <a:lnTo>
                      <a:pt x="17" y="0"/>
                    </a:lnTo>
                    <a:lnTo>
                      <a:pt x="32" y="0"/>
                    </a:lnTo>
                    <a:lnTo>
                      <a:pt x="53" y="5"/>
                    </a:lnTo>
                    <a:lnTo>
                      <a:pt x="69" y="14"/>
                    </a:lnTo>
                    <a:lnTo>
                      <a:pt x="75" y="25"/>
                    </a:lnTo>
                    <a:lnTo>
                      <a:pt x="82" y="45"/>
                    </a:lnTo>
                    <a:lnTo>
                      <a:pt x="87" y="48"/>
                    </a:lnTo>
                    <a:lnTo>
                      <a:pt x="90" y="49"/>
                    </a:lnTo>
                    <a:lnTo>
                      <a:pt x="97" y="50"/>
                    </a:lnTo>
                    <a:lnTo>
                      <a:pt x="94" y="62"/>
                    </a:lnTo>
                    <a:lnTo>
                      <a:pt x="87" y="61"/>
                    </a:lnTo>
                    <a:lnTo>
                      <a:pt x="76" y="58"/>
                    </a:lnTo>
                    <a:lnTo>
                      <a:pt x="66" y="50"/>
                    </a:lnTo>
                    <a:lnTo>
                      <a:pt x="59" y="30"/>
                    </a:lnTo>
                    <a:lnTo>
                      <a:pt x="54" y="21"/>
                    </a:lnTo>
                    <a:lnTo>
                      <a:pt x="45" y="16"/>
                    </a:lnTo>
                    <a:lnTo>
                      <a:pt x="29" y="12"/>
                    </a:lnTo>
                    <a:lnTo>
                      <a:pt x="17" y="12"/>
                    </a:lnTo>
                    <a:lnTo>
                      <a:pt x="1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Freeform 209"/>
              <p:cNvSpPr>
                <a:spLocks/>
              </p:cNvSpPr>
              <p:nvPr/>
            </p:nvSpPr>
            <p:spPr bwMode="auto">
              <a:xfrm>
                <a:off x="2504" y="3142"/>
                <a:ext cx="3" cy="6"/>
              </a:xfrm>
              <a:custGeom>
                <a:avLst/>
                <a:gdLst>
                  <a:gd name="T0" fmla="*/ 0 w 8"/>
                  <a:gd name="T1" fmla="*/ 1 h 12"/>
                  <a:gd name="T2" fmla="*/ 0 w 8"/>
                  <a:gd name="T3" fmla="*/ 0 h 12"/>
                  <a:gd name="T4" fmla="*/ 0 w 8"/>
                  <a:gd name="T5" fmla="*/ 0 h 12"/>
                  <a:gd name="T6" fmla="*/ 0 w 8"/>
                  <a:gd name="T7" fmla="*/ 1 h 12"/>
                  <a:gd name="T8" fmla="*/ 0 w 8"/>
                  <a:gd name="T9" fmla="*/ 1 h 12"/>
                  <a:gd name="T10" fmla="*/ 0 w 8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2"/>
                  <a:gd name="T20" fmla="*/ 8 w 8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2">
                    <a:moveTo>
                      <a:pt x="0" y="1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6" name="Freeform 210"/>
              <p:cNvSpPr>
                <a:spLocks/>
              </p:cNvSpPr>
              <p:nvPr/>
            </p:nvSpPr>
            <p:spPr bwMode="auto">
              <a:xfrm>
                <a:off x="2537" y="3164"/>
                <a:ext cx="9" cy="9"/>
              </a:xfrm>
              <a:custGeom>
                <a:avLst/>
                <a:gdLst>
                  <a:gd name="T0" fmla="*/ 0 w 26"/>
                  <a:gd name="T1" fmla="*/ 1 h 17"/>
                  <a:gd name="T2" fmla="*/ 0 w 26"/>
                  <a:gd name="T3" fmla="*/ 1 h 17"/>
                  <a:gd name="T4" fmla="*/ 0 w 26"/>
                  <a:gd name="T5" fmla="*/ 0 h 17"/>
                  <a:gd name="T6" fmla="*/ 0 w 26"/>
                  <a:gd name="T7" fmla="*/ 1 h 17"/>
                  <a:gd name="T8" fmla="*/ 0 w 26"/>
                  <a:gd name="T9" fmla="*/ 1 h 17"/>
                  <a:gd name="T10" fmla="*/ 0 w 26"/>
                  <a:gd name="T11" fmla="*/ 1 h 17"/>
                  <a:gd name="T12" fmla="*/ 0 w 26"/>
                  <a:gd name="T13" fmla="*/ 1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7"/>
                  <a:gd name="T23" fmla="*/ 26 w 2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7">
                    <a:moveTo>
                      <a:pt x="0" y="5"/>
                    </a:moveTo>
                    <a:lnTo>
                      <a:pt x="9" y="4"/>
                    </a:lnTo>
                    <a:lnTo>
                      <a:pt x="19" y="0"/>
                    </a:lnTo>
                    <a:lnTo>
                      <a:pt x="26" y="11"/>
                    </a:lnTo>
                    <a:lnTo>
                      <a:pt x="16" y="15"/>
                    </a:lnTo>
                    <a:lnTo>
                      <a:pt x="3" y="1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Freeform 211"/>
              <p:cNvSpPr>
                <a:spLocks/>
              </p:cNvSpPr>
              <p:nvPr/>
            </p:nvSpPr>
            <p:spPr bwMode="auto">
              <a:xfrm>
                <a:off x="2537" y="3167"/>
                <a:ext cx="1" cy="6"/>
              </a:xfrm>
              <a:custGeom>
                <a:avLst/>
                <a:gdLst>
                  <a:gd name="T0" fmla="*/ 0 w 3"/>
                  <a:gd name="T1" fmla="*/ 1 h 12"/>
                  <a:gd name="T2" fmla="*/ 0 w 3"/>
                  <a:gd name="T3" fmla="*/ 1 h 12"/>
                  <a:gd name="T4" fmla="*/ 0 w 3"/>
                  <a:gd name="T5" fmla="*/ 1 h 12"/>
                  <a:gd name="T6" fmla="*/ 0 w 3"/>
                  <a:gd name="T7" fmla="*/ 0 h 12"/>
                  <a:gd name="T8" fmla="*/ 0 w 3"/>
                  <a:gd name="T9" fmla="*/ 0 h 12"/>
                  <a:gd name="T10" fmla="*/ 0 w 3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2"/>
                  <a:gd name="T20" fmla="*/ 3 w 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2">
                    <a:moveTo>
                      <a:pt x="0" y="12"/>
                    </a:moveTo>
                    <a:lnTo>
                      <a:pt x="1" y="12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8" name="Freeform 212"/>
              <p:cNvSpPr>
                <a:spLocks/>
              </p:cNvSpPr>
              <p:nvPr/>
            </p:nvSpPr>
            <p:spPr bwMode="auto">
              <a:xfrm>
                <a:off x="2540" y="3165"/>
                <a:ext cx="8" cy="9"/>
              </a:xfrm>
              <a:custGeom>
                <a:avLst/>
                <a:gdLst>
                  <a:gd name="T0" fmla="*/ 0 w 24"/>
                  <a:gd name="T1" fmla="*/ 1 h 16"/>
                  <a:gd name="T2" fmla="*/ 0 w 24"/>
                  <a:gd name="T3" fmla="*/ 0 h 16"/>
                  <a:gd name="T4" fmla="*/ 0 w 24"/>
                  <a:gd name="T5" fmla="*/ 1 h 16"/>
                  <a:gd name="T6" fmla="*/ 0 w 24"/>
                  <a:gd name="T7" fmla="*/ 1 h 16"/>
                  <a:gd name="T8" fmla="*/ 0 w 24"/>
                  <a:gd name="T9" fmla="*/ 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6"/>
                  <a:gd name="T17" fmla="*/ 24 w 2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6">
                    <a:moveTo>
                      <a:pt x="24" y="5"/>
                    </a:moveTo>
                    <a:lnTo>
                      <a:pt x="8" y="0"/>
                    </a:lnTo>
                    <a:lnTo>
                      <a:pt x="0" y="11"/>
                    </a:lnTo>
                    <a:lnTo>
                      <a:pt x="17" y="16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Freeform 213"/>
              <p:cNvSpPr>
                <a:spLocks/>
              </p:cNvSpPr>
              <p:nvPr/>
            </p:nvSpPr>
            <p:spPr bwMode="auto">
              <a:xfrm>
                <a:off x="2542" y="3161"/>
                <a:ext cx="9" cy="9"/>
              </a:xfrm>
              <a:custGeom>
                <a:avLst/>
                <a:gdLst>
                  <a:gd name="T0" fmla="*/ 0 w 26"/>
                  <a:gd name="T1" fmla="*/ 1 h 17"/>
                  <a:gd name="T2" fmla="*/ 0 w 26"/>
                  <a:gd name="T3" fmla="*/ 0 h 17"/>
                  <a:gd name="T4" fmla="*/ 0 w 26"/>
                  <a:gd name="T5" fmla="*/ 1 h 17"/>
                  <a:gd name="T6" fmla="*/ 0 w 26"/>
                  <a:gd name="T7" fmla="*/ 1 h 17"/>
                  <a:gd name="T8" fmla="*/ 0 w 26"/>
                  <a:gd name="T9" fmla="*/ 1 h 17"/>
                  <a:gd name="T10" fmla="*/ 0 w 26"/>
                  <a:gd name="T11" fmla="*/ 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7"/>
                  <a:gd name="T20" fmla="*/ 26 w 26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7">
                    <a:moveTo>
                      <a:pt x="4" y="6"/>
                    </a:moveTo>
                    <a:lnTo>
                      <a:pt x="26" y="0"/>
                    </a:lnTo>
                    <a:lnTo>
                      <a:pt x="16" y="14"/>
                    </a:lnTo>
                    <a:lnTo>
                      <a:pt x="0" y="9"/>
                    </a:lnTo>
                    <a:lnTo>
                      <a:pt x="11" y="17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0" name="Freeform 214"/>
              <p:cNvSpPr>
                <a:spLocks/>
              </p:cNvSpPr>
              <p:nvPr/>
            </p:nvSpPr>
            <p:spPr bwMode="auto">
              <a:xfrm>
                <a:off x="2540" y="3171"/>
                <a:ext cx="5" cy="3"/>
              </a:xfrm>
              <a:custGeom>
                <a:avLst/>
                <a:gdLst>
                  <a:gd name="T0" fmla="*/ 0 w 17"/>
                  <a:gd name="T1" fmla="*/ 1 h 5"/>
                  <a:gd name="T2" fmla="*/ 0 w 17"/>
                  <a:gd name="T3" fmla="*/ 1 h 5"/>
                  <a:gd name="T4" fmla="*/ 0 w 17"/>
                  <a:gd name="T5" fmla="*/ 1 h 5"/>
                  <a:gd name="T6" fmla="*/ 0 w 17"/>
                  <a:gd name="T7" fmla="*/ 0 h 5"/>
                  <a:gd name="T8" fmla="*/ 0 w 17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17" y="5"/>
                    </a:moveTo>
                    <a:lnTo>
                      <a:pt x="0" y="1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38" name="Group 216"/>
            <p:cNvGrpSpPr>
              <a:grpSpLocks noChangeAspect="1"/>
            </p:cNvGrpSpPr>
            <p:nvPr/>
          </p:nvGrpSpPr>
          <p:grpSpPr bwMode="auto">
            <a:xfrm>
              <a:off x="2032" y="2693"/>
              <a:ext cx="366" cy="675"/>
              <a:chOff x="2032" y="2693"/>
              <a:chExt cx="366" cy="675"/>
            </a:xfrm>
          </p:grpSpPr>
          <p:sp>
            <p:nvSpPr>
              <p:cNvPr id="26467" name="AutoShape 215"/>
              <p:cNvSpPr>
                <a:spLocks noChangeAspect="1" noChangeArrowheads="1" noTextEdit="1"/>
              </p:cNvSpPr>
              <p:nvPr/>
            </p:nvSpPr>
            <p:spPr bwMode="auto">
              <a:xfrm>
                <a:off x="2032" y="2693"/>
                <a:ext cx="366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8" name="Freeform 217"/>
              <p:cNvSpPr>
                <a:spLocks/>
              </p:cNvSpPr>
              <p:nvPr/>
            </p:nvSpPr>
            <p:spPr bwMode="auto">
              <a:xfrm>
                <a:off x="2036" y="2698"/>
                <a:ext cx="358" cy="663"/>
              </a:xfrm>
              <a:custGeom>
                <a:avLst/>
                <a:gdLst>
                  <a:gd name="T0" fmla="*/ 0 w 1072"/>
                  <a:gd name="T1" fmla="*/ 1 h 1326"/>
                  <a:gd name="T2" fmla="*/ 0 w 1072"/>
                  <a:gd name="T3" fmla="*/ 1 h 1326"/>
                  <a:gd name="T4" fmla="*/ 0 w 1072"/>
                  <a:gd name="T5" fmla="*/ 1 h 1326"/>
                  <a:gd name="T6" fmla="*/ 0 w 1072"/>
                  <a:gd name="T7" fmla="*/ 1 h 1326"/>
                  <a:gd name="T8" fmla="*/ 0 w 1072"/>
                  <a:gd name="T9" fmla="*/ 1 h 1326"/>
                  <a:gd name="T10" fmla="*/ 0 w 1072"/>
                  <a:gd name="T11" fmla="*/ 1 h 1326"/>
                  <a:gd name="T12" fmla="*/ 0 w 1072"/>
                  <a:gd name="T13" fmla="*/ 1 h 1326"/>
                  <a:gd name="T14" fmla="*/ 0 w 1072"/>
                  <a:gd name="T15" fmla="*/ 1 h 1326"/>
                  <a:gd name="T16" fmla="*/ 0 w 1072"/>
                  <a:gd name="T17" fmla="*/ 1 h 1326"/>
                  <a:gd name="T18" fmla="*/ 0 w 1072"/>
                  <a:gd name="T19" fmla="*/ 1 h 1326"/>
                  <a:gd name="T20" fmla="*/ 0 w 1072"/>
                  <a:gd name="T21" fmla="*/ 1 h 1326"/>
                  <a:gd name="T22" fmla="*/ 0 w 1072"/>
                  <a:gd name="T23" fmla="*/ 1 h 1326"/>
                  <a:gd name="T24" fmla="*/ 0 w 1072"/>
                  <a:gd name="T25" fmla="*/ 1 h 1326"/>
                  <a:gd name="T26" fmla="*/ 0 w 1072"/>
                  <a:gd name="T27" fmla="*/ 1 h 1326"/>
                  <a:gd name="T28" fmla="*/ 0 w 1072"/>
                  <a:gd name="T29" fmla="*/ 1 h 1326"/>
                  <a:gd name="T30" fmla="*/ 0 w 1072"/>
                  <a:gd name="T31" fmla="*/ 1 h 1326"/>
                  <a:gd name="T32" fmla="*/ 0 w 1072"/>
                  <a:gd name="T33" fmla="*/ 1 h 1326"/>
                  <a:gd name="T34" fmla="*/ 0 w 1072"/>
                  <a:gd name="T35" fmla="*/ 1 h 1326"/>
                  <a:gd name="T36" fmla="*/ 0 w 1072"/>
                  <a:gd name="T37" fmla="*/ 1 h 1326"/>
                  <a:gd name="T38" fmla="*/ 0 w 1072"/>
                  <a:gd name="T39" fmla="*/ 1 h 1326"/>
                  <a:gd name="T40" fmla="*/ 0 w 1072"/>
                  <a:gd name="T41" fmla="*/ 1 h 1326"/>
                  <a:gd name="T42" fmla="*/ 0 w 1072"/>
                  <a:gd name="T43" fmla="*/ 1 h 1326"/>
                  <a:gd name="T44" fmla="*/ 0 w 1072"/>
                  <a:gd name="T45" fmla="*/ 1 h 1326"/>
                  <a:gd name="T46" fmla="*/ 0 w 1072"/>
                  <a:gd name="T47" fmla="*/ 1 h 1326"/>
                  <a:gd name="T48" fmla="*/ 0 w 1072"/>
                  <a:gd name="T49" fmla="*/ 1 h 1326"/>
                  <a:gd name="T50" fmla="*/ 0 w 1072"/>
                  <a:gd name="T51" fmla="*/ 1 h 1326"/>
                  <a:gd name="T52" fmla="*/ 0 w 1072"/>
                  <a:gd name="T53" fmla="*/ 1 h 1326"/>
                  <a:gd name="T54" fmla="*/ 0 w 1072"/>
                  <a:gd name="T55" fmla="*/ 1 h 1326"/>
                  <a:gd name="T56" fmla="*/ 0 w 1072"/>
                  <a:gd name="T57" fmla="*/ 1 h 1326"/>
                  <a:gd name="T58" fmla="*/ 0 w 1072"/>
                  <a:gd name="T59" fmla="*/ 1 h 1326"/>
                  <a:gd name="T60" fmla="*/ 0 w 1072"/>
                  <a:gd name="T61" fmla="*/ 1 h 1326"/>
                  <a:gd name="T62" fmla="*/ 0 w 1072"/>
                  <a:gd name="T63" fmla="*/ 1 h 1326"/>
                  <a:gd name="T64" fmla="*/ 0 w 1072"/>
                  <a:gd name="T65" fmla="*/ 1 h 1326"/>
                  <a:gd name="T66" fmla="*/ 0 w 1072"/>
                  <a:gd name="T67" fmla="*/ 1 h 1326"/>
                  <a:gd name="T68" fmla="*/ 0 w 1072"/>
                  <a:gd name="T69" fmla="*/ 1 h 1326"/>
                  <a:gd name="T70" fmla="*/ 0 w 1072"/>
                  <a:gd name="T71" fmla="*/ 1 h 1326"/>
                  <a:gd name="T72" fmla="*/ 0 w 1072"/>
                  <a:gd name="T73" fmla="*/ 1 h 1326"/>
                  <a:gd name="T74" fmla="*/ 0 w 1072"/>
                  <a:gd name="T75" fmla="*/ 1 h 1326"/>
                  <a:gd name="T76" fmla="*/ 0 w 1072"/>
                  <a:gd name="T77" fmla="*/ 1 h 1326"/>
                  <a:gd name="T78" fmla="*/ 0 w 1072"/>
                  <a:gd name="T79" fmla="*/ 1 h 1326"/>
                  <a:gd name="T80" fmla="*/ 0 w 1072"/>
                  <a:gd name="T81" fmla="*/ 1 h 1326"/>
                  <a:gd name="T82" fmla="*/ 0 w 1072"/>
                  <a:gd name="T83" fmla="*/ 1 h 1326"/>
                  <a:gd name="T84" fmla="*/ 0 w 1072"/>
                  <a:gd name="T85" fmla="*/ 1 h 1326"/>
                  <a:gd name="T86" fmla="*/ 0 w 1072"/>
                  <a:gd name="T87" fmla="*/ 1 h 1326"/>
                  <a:gd name="T88" fmla="*/ 0 w 1072"/>
                  <a:gd name="T89" fmla="*/ 1 h 1326"/>
                  <a:gd name="T90" fmla="*/ 0 w 1072"/>
                  <a:gd name="T91" fmla="*/ 1 h 1326"/>
                  <a:gd name="T92" fmla="*/ 0 w 1072"/>
                  <a:gd name="T93" fmla="*/ 1 h 1326"/>
                  <a:gd name="T94" fmla="*/ 0 w 1072"/>
                  <a:gd name="T95" fmla="*/ 1 h 1326"/>
                  <a:gd name="T96" fmla="*/ 0 w 1072"/>
                  <a:gd name="T97" fmla="*/ 1 h 1326"/>
                  <a:gd name="T98" fmla="*/ 0 w 1072"/>
                  <a:gd name="T99" fmla="*/ 1 h 1326"/>
                  <a:gd name="T100" fmla="*/ 0 w 1072"/>
                  <a:gd name="T101" fmla="*/ 1 h 1326"/>
                  <a:gd name="T102" fmla="*/ 0 w 1072"/>
                  <a:gd name="T103" fmla="*/ 1 h 1326"/>
                  <a:gd name="T104" fmla="*/ 0 w 1072"/>
                  <a:gd name="T105" fmla="*/ 1 h 1326"/>
                  <a:gd name="T106" fmla="*/ 0 w 1072"/>
                  <a:gd name="T107" fmla="*/ 1 h 1326"/>
                  <a:gd name="T108" fmla="*/ 0 w 1072"/>
                  <a:gd name="T109" fmla="*/ 1 h 1326"/>
                  <a:gd name="T110" fmla="*/ 0 w 1072"/>
                  <a:gd name="T111" fmla="*/ 1 h 1326"/>
                  <a:gd name="T112" fmla="*/ 0 w 1072"/>
                  <a:gd name="T113" fmla="*/ 1 h 1326"/>
                  <a:gd name="T114" fmla="*/ 0 w 1072"/>
                  <a:gd name="T115" fmla="*/ 1 h 1326"/>
                  <a:gd name="T116" fmla="*/ 0 w 1072"/>
                  <a:gd name="T117" fmla="*/ 1 h 1326"/>
                  <a:gd name="T118" fmla="*/ 0 w 1072"/>
                  <a:gd name="T119" fmla="*/ 1 h 1326"/>
                  <a:gd name="T120" fmla="*/ 0 w 1072"/>
                  <a:gd name="T121" fmla="*/ 1 h 1326"/>
                  <a:gd name="T122" fmla="*/ 0 w 1072"/>
                  <a:gd name="T123" fmla="*/ 1 h 13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72"/>
                  <a:gd name="T187" fmla="*/ 0 h 1326"/>
                  <a:gd name="T188" fmla="*/ 1072 w 1072"/>
                  <a:gd name="T189" fmla="*/ 1326 h 13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72" h="1326">
                    <a:moveTo>
                      <a:pt x="42" y="530"/>
                    </a:moveTo>
                    <a:lnTo>
                      <a:pt x="45" y="542"/>
                    </a:lnTo>
                    <a:lnTo>
                      <a:pt x="49" y="551"/>
                    </a:lnTo>
                    <a:lnTo>
                      <a:pt x="50" y="560"/>
                    </a:lnTo>
                    <a:lnTo>
                      <a:pt x="52" y="566"/>
                    </a:lnTo>
                    <a:lnTo>
                      <a:pt x="52" y="571"/>
                    </a:lnTo>
                    <a:lnTo>
                      <a:pt x="52" y="577"/>
                    </a:lnTo>
                    <a:lnTo>
                      <a:pt x="50" y="582"/>
                    </a:lnTo>
                    <a:lnTo>
                      <a:pt x="48" y="586"/>
                    </a:lnTo>
                    <a:lnTo>
                      <a:pt x="45" y="590"/>
                    </a:lnTo>
                    <a:lnTo>
                      <a:pt x="42" y="593"/>
                    </a:lnTo>
                    <a:lnTo>
                      <a:pt x="37" y="597"/>
                    </a:lnTo>
                    <a:lnTo>
                      <a:pt x="28" y="603"/>
                    </a:lnTo>
                    <a:lnTo>
                      <a:pt x="19" y="610"/>
                    </a:lnTo>
                    <a:lnTo>
                      <a:pt x="15" y="614"/>
                    </a:lnTo>
                    <a:lnTo>
                      <a:pt x="12" y="618"/>
                    </a:lnTo>
                    <a:lnTo>
                      <a:pt x="9" y="622"/>
                    </a:lnTo>
                    <a:lnTo>
                      <a:pt x="6" y="626"/>
                    </a:lnTo>
                    <a:lnTo>
                      <a:pt x="5" y="630"/>
                    </a:lnTo>
                    <a:lnTo>
                      <a:pt x="5" y="635"/>
                    </a:lnTo>
                    <a:lnTo>
                      <a:pt x="5" y="653"/>
                    </a:lnTo>
                    <a:lnTo>
                      <a:pt x="6" y="669"/>
                    </a:lnTo>
                    <a:lnTo>
                      <a:pt x="9" y="686"/>
                    </a:lnTo>
                    <a:lnTo>
                      <a:pt x="14" y="700"/>
                    </a:lnTo>
                    <a:lnTo>
                      <a:pt x="18" y="714"/>
                    </a:lnTo>
                    <a:lnTo>
                      <a:pt x="24" y="729"/>
                    </a:lnTo>
                    <a:lnTo>
                      <a:pt x="30" y="742"/>
                    </a:lnTo>
                    <a:lnTo>
                      <a:pt x="37" y="756"/>
                    </a:lnTo>
                    <a:lnTo>
                      <a:pt x="53" y="782"/>
                    </a:lnTo>
                    <a:lnTo>
                      <a:pt x="64" y="797"/>
                    </a:lnTo>
                    <a:lnTo>
                      <a:pt x="73" y="810"/>
                    </a:lnTo>
                    <a:lnTo>
                      <a:pt x="117" y="870"/>
                    </a:lnTo>
                    <a:lnTo>
                      <a:pt x="124" y="882"/>
                    </a:lnTo>
                    <a:lnTo>
                      <a:pt x="132" y="895"/>
                    </a:lnTo>
                    <a:lnTo>
                      <a:pt x="139" y="908"/>
                    </a:lnTo>
                    <a:lnTo>
                      <a:pt x="143" y="920"/>
                    </a:lnTo>
                    <a:lnTo>
                      <a:pt x="152" y="946"/>
                    </a:lnTo>
                    <a:lnTo>
                      <a:pt x="161" y="970"/>
                    </a:lnTo>
                    <a:lnTo>
                      <a:pt x="170" y="994"/>
                    </a:lnTo>
                    <a:lnTo>
                      <a:pt x="176" y="1006"/>
                    </a:lnTo>
                    <a:lnTo>
                      <a:pt x="182" y="1017"/>
                    </a:lnTo>
                    <a:lnTo>
                      <a:pt x="191" y="1029"/>
                    </a:lnTo>
                    <a:lnTo>
                      <a:pt x="200" y="1041"/>
                    </a:lnTo>
                    <a:lnTo>
                      <a:pt x="210" y="1051"/>
                    </a:lnTo>
                    <a:lnTo>
                      <a:pt x="223" y="1062"/>
                    </a:lnTo>
                    <a:lnTo>
                      <a:pt x="294" y="1118"/>
                    </a:lnTo>
                    <a:lnTo>
                      <a:pt x="326" y="1141"/>
                    </a:lnTo>
                    <a:lnTo>
                      <a:pt x="343" y="1153"/>
                    </a:lnTo>
                    <a:lnTo>
                      <a:pt x="359" y="1164"/>
                    </a:lnTo>
                    <a:lnTo>
                      <a:pt x="375" y="1174"/>
                    </a:lnTo>
                    <a:lnTo>
                      <a:pt x="393" y="1184"/>
                    </a:lnTo>
                    <a:lnTo>
                      <a:pt x="428" y="1204"/>
                    </a:lnTo>
                    <a:lnTo>
                      <a:pt x="447" y="1213"/>
                    </a:lnTo>
                    <a:lnTo>
                      <a:pt x="468" y="1224"/>
                    </a:lnTo>
                    <a:lnTo>
                      <a:pt x="490" y="1233"/>
                    </a:lnTo>
                    <a:lnTo>
                      <a:pt x="512" y="1243"/>
                    </a:lnTo>
                    <a:lnTo>
                      <a:pt x="520" y="1247"/>
                    </a:lnTo>
                    <a:lnTo>
                      <a:pt x="526" y="1252"/>
                    </a:lnTo>
                    <a:lnTo>
                      <a:pt x="530" y="1256"/>
                    </a:lnTo>
                    <a:lnTo>
                      <a:pt x="535" y="1260"/>
                    </a:lnTo>
                    <a:lnTo>
                      <a:pt x="537" y="1265"/>
                    </a:lnTo>
                    <a:lnTo>
                      <a:pt x="540" y="1270"/>
                    </a:lnTo>
                    <a:lnTo>
                      <a:pt x="542" y="1275"/>
                    </a:lnTo>
                    <a:lnTo>
                      <a:pt x="543" y="1280"/>
                    </a:lnTo>
                    <a:lnTo>
                      <a:pt x="546" y="1292"/>
                    </a:lnTo>
                    <a:lnTo>
                      <a:pt x="548" y="1297"/>
                    </a:lnTo>
                    <a:lnTo>
                      <a:pt x="549" y="1303"/>
                    </a:lnTo>
                    <a:lnTo>
                      <a:pt x="551" y="1309"/>
                    </a:lnTo>
                    <a:lnTo>
                      <a:pt x="554" y="1314"/>
                    </a:lnTo>
                    <a:lnTo>
                      <a:pt x="558" y="1320"/>
                    </a:lnTo>
                    <a:lnTo>
                      <a:pt x="563" y="1326"/>
                    </a:lnTo>
                    <a:lnTo>
                      <a:pt x="570" y="1308"/>
                    </a:lnTo>
                    <a:lnTo>
                      <a:pt x="577" y="1291"/>
                    </a:lnTo>
                    <a:lnTo>
                      <a:pt x="586" y="1273"/>
                    </a:lnTo>
                    <a:lnTo>
                      <a:pt x="591" y="1266"/>
                    </a:lnTo>
                    <a:lnTo>
                      <a:pt x="595" y="1258"/>
                    </a:lnTo>
                    <a:lnTo>
                      <a:pt x="601" y="1250"/>
                    </a:lnTo>
                    <a:lnTo>
                      <a:pt x="607" y="1244"/>
                    </a:lnTo>
                    <a:lnTo>
                      <a:pt x="613" y="1239"/>
                    </a:lnTo>
                    <a:lnTo>
                      <a:pt x="622" y="1234"/>
                    </a:lnTo>
                    <a:lnTo>
                      <a:pt x="626" y="1232"/>
                    </a:lnTo>
                    <a:lnTo>
                      <a:pt x="630" y="1230"/>
                    </a:lnTo>
                    <a:lnTo>
                      <a:pt x="639" y="1228"/>
                    </a:lnTo>
                    <a:lnTo>
                      <a:pt x="651" y="1226"/>
                    </a:lnTo>
                    <a:lnTo>
                      <a:pt x="657" y="1225"/>
                    </a:lnTo>
                    <a:lnTo>
                      <a:pt x="663" y="1225"/>
                    </a:lnTo>
                    <a:lnTo>
                      <a:pt x="672" y="1226"/>
                    </a:lnTo>
                    <a:lnTo>
                      <a:pt x="681" y="1226"/>
                    </a:lnTo>
                    <a:lnTo>
                      <a:pt x="695" y="1228"/>
                    </a:lnTo>
                    <a:lnTo>
                      <a:pt x="710" y="1230"/>
                    </a:lnTo>
                    <a:lnTo>
                      <a:pt x="719" y="1230"/>
                    </a:lnTo>
                    <a:lnTo>
                      <a:pt x="728" y="1230"/>
                    </a:lnTo>
                    <a:lnTo>
                      <a:pt x="741" y="1230"/>
                    </a:lnTo>
                    <a:lnTo>
                      <a:pt x="747" y="1229"/>
                    </a:lnTo>
                    <a:lnTo>
                      <a:pt x="753" y="1228"/>
                    </a:lnTo>
                    <a:lnTo>
                      <a:pt x="763" y="1225"/>
                    </a:lnTo>
                    <a:lnTo>
                      <a:pt x="774" y="1221"/>
                    </a:lnTo>
                    <a:lnTo>
                      <a:pt x="778" y="1218"/>
                    </a:lnTo>
                    <a:lnTo>
                      <a:pt x="782" y="1214"/>
                    </a:lnTo>
                    <a:lnTo>
                      <a:pt x="787" y="1211"/>
                    </a:lnTo>
                    <a:lnTo>
                      <a:pt x="791" y="1208"/>
                    </a:lnTo>
                    <a:lnTo>
                      <a:pt x="799" y="1202"/>
                    </a:lnTo>
                    <a:lnTo>
                      <a:pt x="805" y="1194"/>
                    </a:lnTo>
                    <a:lnTo>
                      <a:pt x="811" y="1186"/>
                    </a:lnTo>
                    <a:lnTo>
                      <a:pt x="815" y="1177"/>
                    </a:lnTo>
                    <a:lnTo>
                      <a:pt x="818" y="1168"/>
                    </a:lnTo>
                    <a:lnTo>
                      <a:pt x="821" y="1158"/>
                    </a:lnTo>
                    <a:lnTo>
                      <a:pt x="824" y="1149"/>
                    </a:lnTo>
                    <a:lnTo>
                      <a:pt x="825" y="1139"/>
                    </a:lnTo>
                    <a:lnTo>
                      <a:pt x="827" y="1120"/>
                    </a:lnTo>
                    <a:lnTo>
                      <a:pt x="827" y="1115"/>
                    </a:lnTo>
                    <a:lnTo>
                      <a:pt x="825" y="1111"/>
                    </a:lnTo>
                    <a:lnTo>
                      <a:pt x="824" y="1107"/>
                    </a:lnTo>
                    <a:lnTo>
                      <a:pt x="822" y="1105"/>
                    </a:lnTo>
                    <a:lnTo>
                      <a:pt x="821" y="1101"/>
                    </a:lnTo>
                    <a:lnTo>
                      <a:pt x="813" y="1094"/>
                    </a:lnTo>
                    <a:lnTo>
                      <a:pt x="806" y="1087"/>
                    </a:lnTo>
                    <a:lnTo>
                      <a:pt x="799" y="1080"/>
                    </a:lnTo>
                    <a:lnTo>
                      <a:pt x="794" y="1076"/>
                    </a:lnTo>
                    <a:lnTo>
                      <a:pt x="791" y="1072"/>
                    </a:lnTo>
                    <a:lnTo>
                      <a:pt x="788" y="1068"/>
                    </a:lnTo>
                    <a:lnTo>
                      <a:pt x="787" y="1063"/>
                    </a:lnTo>
                    <a:lnTo>
                      <a:pt x="785" y="1059"/>
                    </a:lnTo>
                    <a:lnTo>
                      <a:pt x="785" y="1054"/>
                    </a:lnTo>
                    <a:lnTo>
                      <a:pt x="785" y="1050"/>
                    </a:lnTo>
                    <a:lnTo>
                      <a:pt x="788" y="1048"/>
                    </a:lnTo>
                    <a:lnTo>
                      <a:pt x="791" y="1045"/>
                    </a:lnTo>
                    <a:lnTo>
                      <a:pt x="796" y="1044"/>
                    </a:lnTo>
                    <a:lnTo>
                      <a:pt x="802" y="1042"/>
                    </a:lnTo>
                    <a:lnTo>
                      <a:pt x="808" y="1042"/>
                    </a:lnTo>
                    <a:lnTo>
                      <a:pt x="813" y="1041"/>
                    </a:lnTo>
                    <a:lnTo>
                      <a:pt x="819" y="1041"/>
                    </a:lnTo>
                    <a:lnTo>
                      <a:pt x="827" y="1041"/>
                    </a:lnTo>
                    <a:lnTo>
                      <a:pt x="834" y="1043"/>
                    </a:lnTo>
                    <a:lnTo>
                      <a:pt x="847" y="1046"/>
                    </a:lnTo>
                    <a:lnTo>
                      <a:pt x="861" y="1050"/>
                    </a:lnTo>
                    <a:lnTo>
                      <a:pt x="868" y="1051"/>
                    </a:lnTo>
                    <a:lnTo>
                      <a:pt x="875" y="1051"/>
                    </a:lnTo>
                    <a:lnTo>
                      <a:pt x="880" y="1051"/>
                    </a:lnTo>
                    <a:lnTo>
                      <a:pt x="884" y="1051"/>
                    </a:lnTo>
                    <a:lnTo>
                      <a:pt x="890" y="1049"/>
                    </a:lnTo>
                    <a:lnTo>
                      <a:pt x="896" y="1046"/>
                    </a:lnTo>
                    <a:lnTo>
                      <a:pt x="901" y="1042"/>
                    </a:lnTo>
                    <a:lnTo>
                      <a:pt x="906" y="1039"/>
                    </a:lnTo>
                    <a:lnTo>
                      <a:pt x="912" y="1034"/>
                    </a:lnTo>
                    <a:lnTo>
                      <a:pt x="918" y="1032"/>
                    </a:lnTo>
                    <a:lnTo>
                      <a:pt x="921" y="1030"/>
                    </a:lnTo>
                    <a:lnTo>
                      <a:pt x="926" y="1030"/>
                    </a:lnTo>
                    <a:lnTo>
                      <a:pt x="952" y="1025"/>
                    </a:lnTo>
                    <a:lnTo>
                      <a:pt x="964" y="1023"/>
                    </a:lnTo>
                    <a:lnTo>
                      <a:pt x="977" y="1020"/>
                    </a:lnTo>
                    <a:lnTo>
                      <a:pt x="991" y="1017"/>
                    </a:lnTo>
                    <a:lnTo>
                      <a:pt x="1002" y="1014"/>
                    </a:lnTo>
                    <a:lnTo>
                      <a:pt x="1014" y="1010"/>
                    </a:lnTo>
                    <a:lnTo>
                      <a:pt x="1024" y="1007"/>
                    </a:lnTo>
                    <a:lnTo>
                      <a:pt x="1035" y="1001"/>
                    </a:lnTo>
                    <a:lnTo>
                      <a:pt x="1044" y="996"/>
                    </a:lnTo>
                    <a:lnTo>
                      <a:pt x="1053" y="991"/>
                    </a:lnTo>
                    <a:lnTo>
                      <a:pt x="1055" y="988"/>
                    </a:lnTo>
                    <a:lnTo>
                      <a:pt x="1058" y="985"/>
                    </a:lnTo>
                    <a:lnTo>
                      <a:pt x="1061" y="982"/>
                    </a:lnTo>
                    <a:lnTo>
                      <a:pt x="1064" y="979"/>
                    </a:lnTo>
                    <a:lnTo>
                      <a:pt x="1069" y="971"/>
                    </a:lnTo>
                    <a:lnTo>
                      <a:pt x="1072" y="962"/>
                    </a:lnTo>
                    <a:lnTo>
                      <a:pt x="1072" y="958"/>
                    </a:lnTo>
                    <a:lnTo>
                      <a:pt x="1072" y="954"/>
                    </a:lnTo>
                    <a:lnTo>
                      <a:pt x="1072" y="947"/>
                    </a:lnTo>
                    <a:lnTo>
                      <a:pt x="1072" y="941"/>
                    </a:lnTo>
                    <a:lnTo>
                      <a:pt x="1069" y="936"/>
                    </a:lnTo>
                    <a:lnTo>
                      <a:pt x="1067" y="929"/>
                    </a:lnTo>
                    <a:lnTo>
                      <a:pt x="1064" y="924"/>
                    </a:lnTo>
                    <a:lnTo>
                      <a:pt x="1061" y="919"/>
                    </a:lnTo>
                    <a:lnTo>
                      <a:pt x="1053" y="910"/>
                    </a:lnTo>
                    <a:lnTo>
                      <a:pt x="1048" y="905"/>
                    </a:lnTo>
                    <a:lnTo>
                      <a:pt x="1042" y="901"/>
                    </a:lnTo>
                    <a:lnTo>
                      <a:pt x="1030" y="891"/>
                    </a:lnTo>
                    <a:lnTo>
                      <a:pt x="1019" y="883"/>
                    </a:lnTo>
                    <a:lnTo>
                      <a:pt x="1004" y="875"/>
                    </a:lnTo>
                    <a:lnTo>
                      <a:pt x="999" y="872"/>
                    </a:lnTo>
                    <a:lnTo>
                      <a:pt x="995" y="868"/>
                    </a:lnTo>
                    <a:lnTo>
                      <a:pt x="992" y="865"/>
                    </a:lnTo>
                    <a:lnTo>
                      <a:pt x="989" y="861"/>
                    </a:lnTo>
                    <a:lnTo>
                      <a:pt x="983" y="852"/>
                    </a:lnTo>
                    <a:lnTo>
                      <a:pt x="977" y="845"/>
                    </a:lnTo>
                    <a:lnTo>
                      <a:pt x="973" y="838"/>
                    </a:lnTo>
                    <a:lnTo>
                      <a:pt x="968" y="835"/>
                    </a:lnTo>
                    <a:lnTo>
                      <a:pt x="965" y="833"/>
                    </a:lnTo>
                    <a:lnTo>
                      <a:pt x="961" y="830"/>
                    </a:lnTo>
                    <a:lnTo>
                      <a:pt x="960" y="830"/>
                    </a:lnTo>
                    <a:lnTo>
                      <a:pt x="957" y="829"/>
                    </a:lnTo>
                    <a:lnTo>
                      <a:pt x="951" y="828"/>
                    </a:lnTo>
                    <a:lnTo>
                      <a:pt x="945" y="827"/>
                    </a:lnTo>
                    <a:lnTo>
                      <a:pt x="937" y="828"/>
                    </a:lnTo>
                    <a:lnTo>
                      <a:pt x="930" y="829"/>
                    </a:lnTo>
                    <a:lnTo>
                      <a:pt x="924" y="831"/>
                    </a:lnTo>
                    <a:lnTo>
                      <a:pt x="918" y="833"/>
                    </a:lnTo>
                    <a:lnTo>
                      <a:pt x="914" y="836"/>
                    </a:lnTo>
                    <a:lnTo>
                      <a:pt x="908" y="840"/>
                    </a:lnTo>
                    <a:lnTo>
                      <a:pt x="899" y="847"/>
                    </a:lnTo>
                    <a:lnTo>
                      <a:pt x="889" y="854"/>
                    </a:lnTo>
                    <a:lnTo>
                      <a:pt x="883" y="857"/>
                    </a:lnTo>
                    <a:lnTo>
                      <a:pt x="878" y="861"/>
                    </a:lnTo>
                    <a:lnTo>
                      <a:pt x="872" y="863"/>
                    </a:lnTo>
                    <a:lnTo>
                      <a:pt x="867" y="865"/>
                    </a:lnTo>
                    <a:lnTo>
                      <a:pt x="859" y="867"/>
                    </a:lnTo>
                    <a:lnTo>
                      <a:pt x="852" y="867"/>
                    </a:lnTo>
                    <a:lnTo>
                      <a:pt x="841" y="867"/>
                    </a:lnTo>
                    <a:lnTo>
                      <a:pt x="833" y="866"/>
                    </a:lnTo>
                    <a:lnTo>
                      <a:pt x="822" y="864"/>
                    </a:lnTo>
                    <a:lnTo>
                      <a:pt x="812" y="863"/>
                    </a:lnTo>
                    <a:lnTo>
                      <a:pt x="802" y="859"/>
                    </a:lnTo>
                    <a:lnTo>
                      <a:pt x="793" y="856"/>
                    </a:lnTo>
                    <a:lnTo>
                      <a:pt x="782" y="853"/>
                    </a:lnTo>
                    <a:lnTo>
                      <a:pt x="774" y="850"/>
                    </a:lnTo>
                    <a:lnTo>
                      <a:pt x="771" y="848"/>
                    </a:lnTo>
                    <a:lnTo>
                      <a:pt x="766" y="846"/>
                    </a:lnTo>
                    <a:lnTo>
                      <a:pt x="759" y="841"/>
                    </a:lnTo>
                    <a:lnTo>
                      <a:pt x="754" y="837"/>
                    </a:lnTo>
                    <a:lnTo>
                      <a:pt x="751" y="834"/>
                    </a:lnTo>
                    <a:lnTo>
                      <a:pt x="750" y="832"/>
                    </a:lnTo>
                    <a:lnTo>
                      <a:pt x="747" y="827"/>
                    </a:lnTo>
                    <a:lnTo>
                      <a:pt x="746" y="820"/>
                    </a:lnTo>
                    <a:lnTo>
                      <a:pt x="746" y="815"/>
                    </a:lnTo>
                    <a:lnTo>
                      <a:pt x="749" y="809"/>
                    </a:lnTo>
                    <a:lnTo>
                      <a:pt x="753" y="800"/>
                    </a:lnTo>
                    <a:lnTo>
                      <a:pt x="754" y="796"/>
                    </a:lnTo>
                    <a:lnTo>
                      <a:pt x="756" y="792"/>
                    </a:lnTo>
                    <a:lnTo>
                      <a:pt x="756" y="783"/>
                    </a:lnTo>
                    <a:lnTo>
                      <a:pt x="756" y="776"/>
                    </a:lnTo>
                    <a:lnTo>
                      <a:pt x="754" y="773"/>
                    </a:lnTo>
                    <a:lnTo>
                      <a:pt x="753" y="770"/>
                    </a:lnTo>
                    <a:lnTo>
                      <a:pt x="750" y="765"/>
                    </a:lnTo>
                    <a:lnTo>
                      <a:pt x="746" y="760"/>
                    </a:lnTo>
                    <a:lnTo>
                      <a:pt x="740" y="756"/>
                    </a:lnTo>
                    <a:lnTo>
                      <a:pt x="732" y="752"/>
                    </a:lnTo>
                    <a:lnTo>
                      <a:pt x="725" y="749"/>
                    </a:lnTo>
                    <a:lnTo>
                      <a:pt x="716" y="746"/>
                    </a:lnTo>
                    <a:lnTo>
                      <a:pt x="707" y="744"/>
                    </a:lnTo>
                    <a:lnTo>
                      <a:pt x="698" y="743"/>
                    </a:lnTo>
                    <a:lnTo>
                      <a:pt x="688" y="742"/>
                    </a:lnTo>
                    <a:lnTo>
                      <a:pt x="678" y="741"/>
                    </a:lnTo>
                    <a:lnTo>
                      <a:pt x="669" y="740"/>
                    </a:lnTo>
                    <a:lnTo>
                      <a:pt x="661" y="740"/>
                    </a:lnTo>
                    <a:lnTo>
                      <a:pt x="654" y="739"/>
                    </a:lnTo>
                    <a:lnTo>
                      <a:pt x="648" y="738"/>
                    </a:lnTo>
                    <a:lnTo>
                      <a:pt x="642" y="736"/>
                    </a:lnTo>
                    <a:lnTo>
                      <a:pt x="632" y="732"/>
                    </a:lnTo>
                    <a:lnTo>
                      <a:pt x="628" y="730"/>
                    </a:lnTo>
                    <a:lnTo>
                      <a:pt x="623" y="727"/>
                    </a:lnTo>
                    <a:lnTo>
                      <a:pt x="619" y="724"/>
                    </a:lnTo>
                    <a:lnTo>
                      <a:pt x="616" y="721"/>
                    </a:lnTo>
                    <a:lnTo>
                      <a:pt x="608" y="712"/>
                    </a:lnTo>
                    <a:lnTo>
                      <a:pt x="604" y="704"/>
                    </a:lnTo>
                    <a:lnTo>
                      <a:pt x="599" y="695"/>
                    </a:lnTo>
                    <a:lnTo>
                      <a:pt x="595" y="685"/>
                    </a:lnTo>
                    <a:lnTo>
                      <a:pt x="594" y="675"/>
                    </a:lnTo>
                    <a:lnTo>
                      <a:pt x="591" y="664"/>
                    </a:lnTo>
                    <a:lnTo>
                      <a:pt x="591" y="654"/>
                    </a:lnTo>
                    <a:lnTo>
                      <a:pt x="589" y="631"/>
                    </a:lnTo>
                    <a:lnTo>
                      <a:pt x="589" y="610"/>
                    </a:lnTo>
                    <a:lnTo>
                      <a:pt x="589" y="587"/>
                    </a:lnTo>
                    <a:lnTo>
                      <a:pt x="589" y="575"/>
                    </a:lnTo>
                    <a:lnTo>
                      <a:pt x="591" y="565"/>
                    </a:lnTo>
                    <a:lnTo>
                      <a:pt x="592" y="560"/>
                    </a:lnTo>
                    <a:lnTo>
                      <a:pt x="595" y="556"/>
                    </a:lnTo>
                    <a:lnTo>
                      <a:pt x="598" y="551"/>
                    </a:lnTo>
                    <a:lnTo>
                      <a:pt x="601" y="547"/>
                    </a:lnTo>
                    <a:lnTo>
                      <a:pt x="605" y="543"/>
                    </a:lnTo>
                    <a:lnTo>
                      <a:pt x="610" y="538"/>
                    </a:lnTo>
                    <a:lnTo>
                      <a:pt x="616" y="535"/>
                    </a:lnTo>
                    <a:lnTo>
                      <a:pt x="623" y="532"/>
                    </a:lnTo>
                    <a:lnTo>
                      <a:pt x="635" y="546"/>
                    </a:lnTo>
                    <a:lnTo>
                      <a:pt x="645" y="560"/>
                    </a:lnTo>
                    <a:lnTo>
                      <a:pt x="657" y="573"/>
                    </a:lnTo>
                    <a:lnTo>
                      <a:pt x="669" y="586"/>
                    </a:lnTo>
                    <a:lnTo>
                      <a:pt x="675" y="591"/>
                    </a:lnTo>
                    <a:lnTo>
                      <a:pt x="681" y="596"/>
                    </a:lnTo>
                    <a:lnTo>
                      <a:pt x="688" y="600"/>
                    </a:lnTo>
                    <a:lnTo>
                      <a:pt x="695" y="604"/>
                    </a:lnTo>
                    <a:lnTo>
                      <a:pt x="704" y="607"/>
                    </a:lnTo>
                    <a:lnTo>
                      <a:pt x="713" y="609"/>
                    </a:lnTo>
                    <a:lnTo>
                      <a:pt x="723" y="610"/>
                    </a:lnTo>
                    <a:lnTo>
                      <a:pt x="735" y="611"/>
                    </a:lnTo>
                    <a:lnTo>
                      <a:pt x="740" y="611"/>
                    </a:lnTo>
                    <a:lnTo>
                      <a:pt x="744" y="610"/>
                    </a:lnTo>
                    <a:lnTo>
                      <a:pt x="749" y="609"/>
                    </a:lnTo>
                    <a:lnTo>
                      <a:pt x="751" y="607"/>
                    </a:lnTo>
                    <a:lnTo>
                      <a:pt x="754" y="605"/>
                    </a:lnTo>
                    <a:lnTo>
                      <a:pt x="757" y="602"/>
                    </a:lnTo>
                    <a:lnTo>
                      <a:pt x="760" y="596"/>
                    </a:lnTo>
                    <a:lnTo>
                      <a:pt x="763" y="589"/>
                    </a:lnTo>
                    <a:lnTo>
                      <a:pt x="765" y="582"/>
                    </a:lnTo>
                    <a:lnTo>
                      <a:pt x="766" y="566"/>
                    </a:lnTo>
                    <a:lnTo>
                      <a:pt x="765" y="556"/>
                    </a:lnTo>
                    <a:lnTo>
                      <a:pt x="763" y="547"/>
                    </a:lnTo>
                    <a:lnTo>
                      <a:pt x="759" y="530"/>
                    </a:lnTo>
                    <a:lnTo>
                      <a:pt x="753" y="513"/>
                    </a:lnTo>
                    <a:lnTo>
                      <a:pt x="751" y="503"/>
                    </a:lnTo>
                    <a:lnTo>
                      <a:pt x="751" y="494"/>
                    </a:lnTo>
                    <a:lnTo>
                      <a:pt x="751" y="489"/>
                    </a:lnTo>
                    <a:lnTo>
                      <a:pt x="753" y="485"/>
                    </a:lnTo>
                    <a:lnTo>
                      <a:pt x="754" y="482"/>
                    </a:lnTo>
                    <a:lnTo>
                      <a:pt x="756" y="478"/>
                    </a:lnTo>
                    <a:lnTo>
                      <a:pt x="759" y="475"/>
                    </a:lnTo>
                    <a:lnTo>
                      <a:pt x="762" y="472"/>
                    </a:lnTo>
                    <a:lnTo>
                      <a:pt x="766" y="469"/>
                    </a:lnTo>
                    <a:lnTo>
                      <a:pt x="771" y="466"/>
                    </a:lnTo>
                    <a:lnTo>
                      <a:pt x="780" y="461"/>
                    </a:lnTo>
                    <a:lnTo>
                      <a:pt x="790" y="457"/>
                    </a:lnTo>
                    <a:lnTo>
                      <a:pt x="802" y="453"/>
                    </a:lnTo>
                    <a:lnTo>
                      <a:pt x="813" y="450"/>
                    </a:lnTo>
                    <a:lnTo>
                      <a:pt x="837" y="442"/>
                    </a:lnTo>
                    <a:lnTo>
                      <a:pt x="847" y="438"/>
                    </a:lnTo>
                    <a:lnTo>
                      <a:pt x="856" y="432"/>
                    </a:lnTo>
                    <a:lnTo>
                      <a:pt x="865" y="427"/>
                    </a:lnTo>
                    <a:lnTo>
                      <a:pt x="871" y="421"/>
                    </a:lnTo>
                    <a:lnTo>
                      <a:pt x="872" y="417"/>
                    </a:lnTo>
                    <a:lnTo>
                      <a:pt x="874" y="414"/>
                    </a:lnTo>
                    <a:lnTo>
                      <a:pt x="875" y="410"/>
                    </a:lnTo>
                    <a:lnTo>
                      <a:pt x="875" y="405"/>
                    </a:lnTo>
                    <a:lnTo>
                      <a:pt x="875" y="402"/>
                    </a:lnTo>
                    <a:lnTo>
                      <a:pt x="874" y="400"/>
                    </a:lnTo>
                    <a:lnTo>
                      <a:pt x="871" y="397"/>
                    </a:lnTo>
                    <a:lnTo>
                      <a:pt x="868" y="395"/>
                    </a:lnTo>
                    <a:lnTo>
                      <a:pt x="864" y="393"/>
                    </a:lnTo>
                    <a:lnTo>
                      <a:pt x="859" y="392"/>
                    </a:lnTo>
                    <a:lnTo>
                      <a:pt x="849" y="389"/>
                    </a:lnTo>
                    <a:lnTo>
                      <a:pt x="840" y="387"/>
                    </a:lnTo>
                    <a:lnTo>
                      <a:pt x="831" y="384"/>
                    </a:lnTo>
                    <a:lnTo>
                      <a:pt x="828" y="382"/>
                    </a:lnTo>
                    <a:lnTo>
                      <a:pt x="825" y="379"/>
                    </a:lnTo>
                    <a:lnTo>
                      <a:pt x="824" y="377"/>
                    </a:lnTo>
                    <a:lnTo>
                      <a:pt x="822" y="374"/>
                    </a:lnTo>
                    <a:lnTo>
                      <a:pt x="824" y="370"/>
                    </a:lnTo>
                    <a:lnTo>
                      <a:pt x="824" y="366"/>
                    </a:lnTo>
                    <a:lnTo>
                      <a:pt x="825" y="362"/>
                    </a:lnTo>
                    <a:lnTo>
                      <a:pt x="827" y="358"/>
                    </a:lnTo>
                    <a:lnTo>
                      <a:pt x="830" y="355"/>
                    </a:lnTo>
                    <a:lnTo>
                      <a:pt x="833" y="352"/>
                    </a:lnTo>
                    <a:lnTo>
                      <a:pt x="836" y="350"/>
                    </a:lnTo>
                    <a:lnTo>
                      <a:pt x="839" y="347"/>
                    </a:lnTo>
                    <a:lnTo>
                      <a:pt x="847" y="342"/>
                    </a:lnTo>
                    <a:lnTo>
                      <a:pt x="855" y="338"/>
                    </a:lnTo>
                    <a:lnTo>
                      <a:pt x="865" y="333"/>
                    </a:lnTo>
                    <a:lnTo>
                      <a:pt x="874" y="329"/>
                    </a:lnTo>
                    <a:lnTo>
                      <a:pt x="893" y="320"/>
                    </a:lnTo>
                    <a:lnTo>
                      <a:pt x="902" y="315"/>
                    </a:lnTo>
                    <a:lnTo>
                      <a:pt x="909" y="311"/>
                    </a:lnTo>
                    <a:lnTo>
                      <a:pt x="915" y="305"/>
                    </a:lnTo>
                    <a:lnTo>
                      <a:pt x="921" y="299"/>
                    </a:lnTo>
                    <a:lnTo>
                      <a:pt x="923" y="296"/>
                    </a:lnTo>
                    <a:lnTo>
                      <a:pt x="924" y="291"/>
                    </a:lnTo>
                    <a:lnTo>
                      <a:pt x="926" y="284"/>
                    </a:lnTo>
                    <a:lnTo>
                      <a:pt x="924" y="279"/>
                    </a:lnTo>
                    <a:lnTo>
                      <a:pt x="924" y="274"/>
                    </a:lnTo>
                    <a:lnTo>
                      <a:pt x="923" y="271"/>
                    </a:lnTo>
                    <a:lnTo>
                      <a:pt x="921" y="269"/>
                    </a:lnTo>
                    <a:lnTo>
                      <a:pt x="918" y="265"/>
                    </a:lnTo>
                    <a:lnTo>
                      <a:pt x="915" y="261"/>
                    </a:lnTo>
                    <a:lnTo>
                      <a:pt x="912" y="257"/>
                    </a:lnTo>
                    <a:lnTo>
                      <a:pt x="905" y="248"/>
                    </a:lnTo>
                    <a:lnTo>
                      <a:pt x="896" y="240"/>
                    </a:lnTo>
                    <a:lnTo>
                      <a:pt x="893" y="236"/>
                    </a:lnTo>
                    <a:lnTo>
                      <a:pt x="890" y="232"/>
                    </a:lnTo>
                    <a:lnTo>
                      <a:pt x="887" y="228"/>
                    </a:lnTo>
                    <a:lnTo>
                      <a:pt x="886" y="223"/>
                    </a:lnTo>
                    <a:lnTo>
                      <a:pt x="884" y="217"/>
                    </a:lnTo>
                    <a:lnTo>
                      <a:pt x="884" y="212"/>
                    </a:lnTo>
                    <a:lnTo>
                      <a:pt x="884" y="206"/>
                    </a:lnTo>
                    <a:lnTo>
                      <a:pt x="887" y="201"/>
                    </a:lnTo>
                    <a:lnTo>
                      <a:pt x="890" y="196"/>
                    </a:lnTo>
                    <a:lnTo>
                      <a:pt x="895" y="192"/>
                    </a:lnTo>
                    <a:lnTo>
                      <a:pt x="901" y="188"/>
                    </a:lnTo>
                    <a:lnTo>
                      <a:pt x="908" y="184"/>
                    </a:lnTo>
                    <a:lnTo>
                      <a:pt x="921" y="177"/>
                    </a:lnTo>
                    <a:lnTo>
                      <a:pt x="934" y="170"/>
                    </a:lnTo>
                    <a:lnTo>
                      <a:pt x="942" y="166"/>
                    </a:lnTo>
                    <a:lnTo>
                      <a:pt x="946" y="163"/>
                    </a:lnTo>
                    <a:lnTo>
                      <a:pt x="952" y="158"/>
                    </a:lnTo>
                    <a:lnTo>
                      <a:pt x="955" y="154"/>
                    </a:lnTo>
                    <a:lnTo>
                      <a:pt x="957" y="151"/>
                    </a:lnTo>
                    <a:lnTo>
                      <a:pt x="958" y="148"/>
                    </a:lnTo>
                    <a:lnTo>
                      <a:pt x="958" y="142"/>
                    </a:lnTo>
                    <a:lnTo>
                      <a:pt x="958" y="138"/>
                    </a:lnTo>
                    <a:lnTo>
                      <a:pt x="957" y="135"/>
                    </a:lnTo>
                    <a:lnTo>
                      <a:pt x="955" y="133"/>
                    </a:lnTo>
                    <a:lnTo>
                      <a:pt x="952" y="130"/>
                    </a:lnTo>
                    <a:lnTo>
                      <a:pt x="949" y="128"/>
                    </a:lnTo>
                    <a:lnTo>
                      <a:pt x="945" y="126"/>
                    </a:lnTo>
                    <a:lnTo>
                      <a:pt x="936" y="124"/>
                    </a:lnTo>
                    <a:lnTo>
                      <a:pt x="930" y="123"/>
                    </a:lnTo>
                    <a:lnTo>
                      <a:pt x="926" y="122"/>
                    </a:lnTo>
                    <a:lnTo>
                      <a:pt x="914" y="121"/>
                    </a:lnTo>
                    <a:lnTo>
                      <a:pt x="892" y="120"/>
                    </a:lnTo>
                    <a:lnTo>
                      <a:pt x="890" y="116"/>
                    </a:lnTo>
                    <a:lnTo>
                      <a:pt x="889" y="111"/>
                    </a:lnTo>
                    <a:lnTo>
                      <a:pt x="887" y="108"/>
                    </a:lnTo>
                    <a:lnTo>
                      <a:pt x="887" y="103"/>
                    </a:lnTo>
                    <a:lnTo>
                      <a:pt x="887" y="101"/>
                    </a:lnTo>
                    <a:lnTo>
                      <a:pt x="889" y="98"/>
                    </a:lnTo>
                    <a:lnTo>
                      <a:pt x="890" y="96"/>
                    </a:lnTo>
                    <a:lnTo>
                      <a:pt x="893" y="94"/>
                    </a:lnTo>
                    <a:lnTo>
                      <a:pt x="899" y="91"/>
                    </a:lnTo>
                    <a:lnTo>
                      <a:pt x="906" y="88"/>
                    </a:lnTo>
                    <a:lnTo>
                      <a:pt x="914" y="85"/>
                    </a:lnTo>
                    <a:lnTo>
                      <a:pt x="917" y="83"/>
                    </a:lnTo>
                    <a:lnTo>
                      <a:pt x="920" y="81"/>
                    </a:lnTo>
                    <a:lnTo>
                      <a:pt x="921" y="78"/>
                    </a:lnTo>
                    <a:lnTo>
                      <a:pt x="924" y="76"/>
                    </a:lnTo>
                    <a:lnTo>
                      <a:pt x="924" y="75"/>
                    </a:lnTo>
                    <a:lnTo>
                      <a:pt x="926" y="74"/>
                    </a:lnTo>
                    <a:lnTo>
                      <a:pt x="926" y="71"/>
                    </a:lnTo>
                    <a:lnTo>
                      <a:pt x="926" y="17"/>
                    </a:lnTo>
                    <a:lnTo>
                      <a:pt x="939" y="10"/>
                    </a:lnTo>
                    <a:lnTo>
                      <a:pt x="932" y="5"/>
                    </a:lnTo>
                    <a:lnTo>
                      <a:pt x="923" y="3"/>
                    </a:lnTo>
                    <a:lnTo>
                      <a:pt x="914" y="1"/>
                    </a:lnTo>
                    <a:lnTo>
                      <a:pt x="905" y="0"/>
                    </a:lnTo>
                    <a:lnTo>
                      <a:pt x="896" y="0"/>
                    </a:lnTo>
                    <a:lnTo>
                      <a:pt x="887" y="1"/>
                    </a:lnTo>
                    <a:lnTo>
                      <a:pt x="878" y="2"/>
                    </a:lnTo>
                    <a:lnTo>
                      <a:pt x="870" y="4"/>
                    </a:lnTo>
                    <a:lnTo>
                      <a:pt x="852" y="10"/>
                    </a:lnTo>
                    <a:lnTo>
                      <a:pt x="836" y="17"/>
                    </a:lnTo>
                    <a:lnTo>
                      <a:pt x="819" y="26"/>
                    </a:lnTo>
                    <a:lnTo>
                      <a:pt x="805" y="35"/>
                    </a:lnTo>
                    <a:lnTo>
                      <a:pt x="799" y="39"/>
                    </a:lnTo>
                    <a:lnTo>
                      <a:pt x="793" y="44"/>
                    </a:lnTo>
                    <a:lnTo>
                      <a:pt x="788" y="48"/>
                    </a:lnTo>
                    <a:lnTo>
                      <a:pt x="784" y="52"/>
                    </a:lnTo>
                    <a:lnTo>
                      <a:pt x="778" y="61"/>
                    </a:lnTo>
                    <a:lnTo>
                      <a:pt x="774" y="70"/>
                    </a:lnTo>
                    <a:lnTo>
                      <a:pt x="768" y="80"/>
                    </a:lnTo>
                    <a:lnTo>
                      <a:pt x="763" y="89"/>
                    </a:lnTo>
                    <a:lnTo>
                      <a:pt x="756" y="99"/>
                    </a:lnTo>
                    <a:lnTo>
                      <a:pt x="747" y="109"/>
                    </a:lnTo>
                    <a:lnTo>
                      <a:pt x="741" y="113"/>
                    </a:lnTo>
                    <a:lnTo>
                      <a:pt x="735" y="118"/>
                    </a:lnTo>
                    <a:lnTo>
                      <a:pt x="728" y="122"/>
                    </a:lnTo>
                    <a:lnTo>
                      <a:pt x="722" y="124"/>
                    </a:lnTo>
                    <a:lnTo>
                      <a:pt x="715" y="126"/>
                    </a:lnTo>
                    <a:lnTo>
                      <a:pt x="707" y="128"/>
                    </a:lnTo>
                    <a:lnTo>
                      <a:pt x="698" y="129"/>
                    </a:lnTo>
                    <a:lnTo>
                      <a:pt x="691" y="130"/>
                    </a:lnTo>
                    <a:lnTo>
                      <a:pt x="675" y="131"/>
                    </a:lnTo>
                    <a:lnTo>
                      <a:pt x="657" y="133"/>
                    </a:lnTo>
                    <a:lnTo>
                      <a:pt x="648" y="134"/>
                    </a:lnTo>
                    <a:lnTo>
                      <a:pt x="639" y="136"/>
                    </a:lnTo>
                    <a:lnTo>
                      <a:pt x="623" y="140"/>
                    </a:lnTo>
                    <a:lnTo>
                      <a:pt x="614" y="144"/>
                    </a:lnTo>
                    <a:lnTo>
                      <a:pt x="610" y="146"/>
                    </a:lnTo>
                    <a:lnTo>
                      <a:pt x="607" y="148"/>
                    </a:lnTo>
                    <a:lnTo>
                      <a:pt x="599" y="153"/>
                    </a:lnTo>
                    <a:lnTo>
                      <a:pt x="592" y="158"/>
                    </a:lnTo>
                    <a:lnTo>
                      <a:pt x="580" y="168"/>
                    </a:lnTo>
                    <a:lnTo>
                      <a:pt x="570" y="177"/>
                    </a:lnTo>
                    <a:lnTo>
                      <a:pt x="558" y="187"/>
                    </a:lnTo>
                    <a:lnTo>
                      <a:pt x="552" y="191"/>
                    </a:lnTo>
                    <a:lnTo>
                      <a:pt x="549" y="193"/>
                    </a:lnTo>
                    <a:lnTo>
                      <a:pt x="546" y="195"/>
                    </a:lnTo>
                    <a:lnTo>
                      <a:pt x="539" y="198"/>
                    </a:lnTo>
                    <a:lnTo>
                      <a:pt x="532" y="200"/>
                    </a:lnTo>
                    <a:lnTo>
                      <a:pt x="523" y="201"/>
                    </a:lnTo>
                    <a:lnTo>
                      <a:pt x="512" y="202"/>
                    </a:lnTo>
                    <a:lnTo>
                      <a:pt x="505" y="201"/>
                    </a:lnTo>
                    <a:lnTo>
                      <a:pt x="499" y="199"/>
                    </a:lnTo>
                    <a:lnTo>
                      <a:pt x="495" y="197"/>
                    </a:lnTo>
                    <a:lnTo>
                      <a:pt x="490" y="194"/>
                    </a:lnTo>
                    <a:lnTo>
                      <a:pt x="486" y="190"/>
                    </a:lnTo>
                    <a:lnTo>
                      <a:pt x="481" y="186"/>
                    </a:lnTo>
                    <a:lnTo>
                      <a:pt x="475" y="176"/>
                    </a:lnTo>
                    <a:lnTo>
                      <a:pt x="468" y="167"/>
                    </a:lnTo>
                    <a:lnTo>
                      <a:pt x="465" y="163"/>
                    </a:lnTo>
                    <a:lnTo>
                      <a:pt x="461" y="159"/>
                    </a:lnTo>
                    <a:lnTo>
                      <a:pt x="459" y="158"/>
                    </a:lnTo>
                    <a:lnTo>
                      <a:pt x="456" y="156"/>
                    </a:lnTo>
                    <a:lnTo>
                      <a:pt x="452" y="154"/>
                    </a:lnTo>
                    <a:lnTo>
                      <a:pt x="449" y="153"/>
                    </a:lnTo>
                    <a:lnTo>
                      <a:pt x="445" y="152"/>
                    </a:lnTo>
                    <a:lnTo>
                      <a:pt x="439" y="152"/>
                    </a:lnTo>
                    <a:lnTo>
                      <a:pt x="433" y="152"/>
                    </a:lnTo>
                    <a:lnTo>
                      <a:pt x="428" y="153"/>
                    </a:lnTo>
                    <a:lnTo>
                      <a:pt x="424" y="154"/>
                    </a:lnTo>
                    <a:lnTo>
                      <a:pt x="421" y="155"/>
                    </a:lnTo>
                    <a:lnTo>
                      <a:pt x="416" y="157"/>
                    </a:lnTo>
                    <a:lnTo>
                      <a:pt x="414" y="159"/>
                    </a:lnTo>
                    <a:lnTo>
                      <a:pt x="409" y="164"/>
                    </a:lnTo>
                    <a:lnTo>
                      <a:pt x="405" y="171"/>
                    </a:lnTo>
                    <a:lnTo>
                      <a:pt x="402" y="178"/>
                    </a:lnTo>
                    <a:lnTo>
                      <a:pt x="397" y="194"/>
                    </a:lnTo>
                    <a:lnTo>
                      <a:pt x="393" y="209"/>
                    </a:lnTo>
                    <a:lnTo>
                      <a:pt x="388" y="215"/>
                    </a:lnTo>
                    <a:lnTo>
                      <a:pt x="385" y="223"/>
                    </a:lnTo>
                    <a:lnTo>
                      <a:pt x="380" y="228"/>
                    </a:lnTo>
                    <a:lnTo>
                      <a:pt x="377" y="230"/>
                    </a:lnTo>
                    <a:lnTo>
                      <a:pt x="374" y="232"/>
                    </a:lnTo>
                    <a:lnTo>
                      <a:pt x="371" y="233"/>
                    </a:lnTo>
                    <a:lnTo>
                      <a:pt x="366" y="234"/>
                    </a:lnTo>
                    <a:lnTo>
                      <a:pt x="362" y="235"/>
                    </a:lnTo>
                    <a:lnTo>
                      <a:pt x="356" y="235"/>
                    </a:lnTo>
                    <a:lnTo>
                      <a:pt x="343" y="235"/>
                    </a:lnTo>
                    <a:lnTo>
                      <a:pt x="331" y="234"/>
                    </a:lnTo>
                    <a:lnTo>
                      <a:pt x="310" y="230"/>
                    </a:lnTo>
                    <a:lnTo>
                      <a:pt x="288" y="227"/>
                    </a:lnTo>
                    <a:lnTo>
                      <a:pt x="276" y="226"/>
                    </a:lnTo>
                    <a:lnTo>
                      <a:pt x="263" y="225"/>
                    </a:lnTo>
                    <a:lnTo>
                      <a:pt x="257" y="225"/>
                    </a:lnTo>
                    <a:lnTo>
                      <a:pt x="251" y="226"/>
                    </a:lnTo>
                    <a:lnTo>
                      <a:pt x="239" y="229"/>
                    </a:lnTo>
                    <a:lnTo>
                      <a:pt x="231" y="233"/>
                    </a:lnTo>
                    <a:lnTo>
                      <a:pt x="222" y="239"/>
                    </a:lnTo>
                    <a:lnTo>
                      <a:pt x="213" y="245"/>
                    </a:lnTo>
                    <a:lnTo>
                      <a:pt x="205" y="252"/>
                    </a:lnTo>
                    <a:lnTo>
                      <a:pt x="197" y="260"/>
                    </a:lnTo>
                    <a:lnTo>
                      <a:pt x="189" y="267"/>
                    </a:lnTo>
                    <a:lnTo>
                      <a:pt x="182" y="272"/>
                    </a:lnTo>
                    <a:lnTo>
                      <a:pt x="176" y="275"/>
                    </a:lnTo>
                    <a:lnTo>
                      <a:pt x="169" y="279"/>
                    </a:lnTo>
                    <a:lnTo>
                      <a:pt x="161" y="282"/>
                    </a:lnTo>
                    <a:lnTo>
                      <a:pt x="148" y="287"/>
                    </a:lnTo>
                    <a:lnTo>
                      <a:pt x="133" y="291"/>
                    </a:lnTo>
                    <a:lnTo>
                      <a:pt x="118" y="297"/>
                    </a:lnTo>
                    <a:lnTo>
                      <a:pt x="105" y="302"/>
                    </a:lnTo>
                    <a:lnTo>
                      <a:pt x="98" y="305"/>
                    </a:lnTo>
                    <a:lnTo>
                      <a:pt x="92" y="309"/>
                    </a:lnTo>
                    <a:lnTo>
                      <a:pt x="84" y="313"/>
                    </a:lnTo>
                    <a:lnTo>
                      <a:pt x="79" y="317"/>
                    </a:lnTo>
                    <a:lnTo>
                      <a:pt x="79" y="376"/>
                    </a:lnTo>
                    <a:lnTo>
                      <a:pt x="79" y="383"/>
                    </a:lnTo>
                    <a:lnTo>
                      <a:pt x="77" y="391"/>
                    </a:lnTo>
                    <a:lnTo>
                      <a:pt x="74" y="398"/>
                    </a:lnTo>
                    <a:lnTo>
                      <a:pt x="71" y="405"/>
                    </a:lnTo>
                    <a:lnTo>
                      <a:pt x="68" y="412"/>
                    </a:lnTo>
                    <a:lnTo>
                      <a:pt x="64" y="418"/>
                    </a:lnTo>
                    <a:lnTo>
                      <a:pt x="55" y="430"/>
                    </a:lnTo>
                    <a:lnTo>
                      <a:pt x="46" y="442"/>
                    </a:lnTo>
                    <a:lnTo>
                      <a:pt x="42" y="449"/>
                    </a:lnTo>
                    <a:lnTo>
                      <a:pt x="39" y="455"/>
                    </a:lnTo>
                    <a:lnTo>
                      <a:pt x="36" y="462"/>
                    </a:lnTo>
                    <a:lnTo>
                      <a:pt x="34" y="465"/>
                    </a:lnTo>
                    <a:lnTo>
                      <a:pt x="33" y="468"/>
                    </a:lnTo>
                    <a:lnTo>
                      <a:pt x="31" y="477"/>
                    </a:lnTo>
                    <a:lnTo>
                      <a:pt x="31" y="485"/>
                    </a:lnTo>
                    <a:lnTo>
                      <a:pt x="31" y="492"/>
                    </a:lnTo>
                    <a:lnTo>
                      <a:pt x="33" y="499"/>
                    </a:lnTo>
                    <a:lnTo>
                      <a:pt x="33" y="506"/>
                    </a:lnTo>
                    <a:lnTo>
                      <a:pt x="34" y="512"/>
                    </a:lnTo>
                    <a:lnTo>
                      <a:pt x="39" y="524"/>
                    </a:lnTo>
                    <a:lnTo>
                      <a:pt x="43" y="536"/>
                    </a:lnTo>
                    <a:lnTo>
                      <a:pt x="48" y="548"/>
                    </a:lnTo>
                    <a:lnTo>
                      <a:pt x="52" y="560"/>
                    </a:lnTo>
                    <a:lnTo>
                      <a:pt x="55" y="573"/>
                    </a:lnTo>
                    <a:lnTo>
                      <a:pt x="55" y="581"/>
                    </a:lnTo>
                    <a:lnTo>
                      <a:pt x="56" y="588"/>
                    </a:lnTo>
                    <a:lnTo>
                      <a:pt x="55" y="592"/>
                    </a:lnTo>
                    <a:lnTo>
                      <a:pt x="55" y="596"/>
                    </a:lnTo>
                    <a:lnTo>
                      <a:pt x="52" y="604"/>
                    </a:lnTo>
                    <a:lnTo>
                      <a:pt x="46" y="610"/>
                    </a:lnTo>
                    <a:lnTo>
                      <a:pt x="40" y="617"/>
                    </a:lnTo>
                    <a:lnTo>
                      <a:pt x="36" y="620"/>
                    </a:lnTo>
                    <a:lnTo>
                      <a:pt x="31" y="623"/>
                    </a:lnTo>
                    <a:lnTo>
                      <a:pt x="22" y="627"/>
                    </a:lnTo>
                    <a:lnTo>
                      <a:pt x="12" y="631"/>
                    </a:lnTo>
                    <a:lnTo>
                      <a:pt x="0" y="635"/>
                    </a:lnTo>
                    <a:lnTo>
                      <a:pt x="42" y="53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9" name="Freeform 218"/>
              <p:cNvSpPr>
                <a:spLocks/>
              </p:cNvSpPr>
              <p:nvPr/>
            </p:nvSpPr>
            <p:spPr bwMode="auto">
              <a:xfrm>
                <a:off x="2047" y="2963"/>
                <a:ext cx="10" cy="21"/>
              </a:xfrm>
              <a:custGeom>
                <a:avLst/>
                <a:gdLst>
                  <a:gd name="T0" fmla="*/ 0 w 28"/>
                  <a:gd name="T1" fmla="*/ 0 h 43"/>
                  <a:gd name="T2" fmla="*/ 0 w 28"/>
                  <a:gd name="T3" fmla="*/ 0 h 43"/>
                  <a:gd name="T4" fmla="*/ 0 w 28"/>
                  <a:gd name="T5" fmla="*/ 0 h 43"/>
                  <a:gd name="T6" fmla="*/ 0 w 28"/>
                  <a:gd name="T7" fmla="*/ 0 h 43"/>
                  <a:gd name="T8" fmla="*/ 0 w 28"/>
                  <a:gd name="T9" fmla="*/ 0 h 43"/>
                  <a:gd name="T10" fmla="*/ 0 w 28"/>
                  <a:gd name="T11" fmla="*/ 0 h 43"/>
                  <a:gd name="T12" fmla="*/ 0 w 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43"/>
                  <a:gd name="T23" fmla="*/ 28 w 2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43">
                    <a:moveTo>
                      <a:pt x="17" y="0"/>
                    </a:moveTo>
                    <a:lnTo>
                      <a:pt x="25" y="21"/>
                    </a:lnTo>
                    <a:lnTo>
                      <a:pt x="28" y="41"/>
                    </a:lnTo>
                    <a:lnTo>
                      <a:pt x="10" y="43"/>
                    </a:lnTo>
                    <a:lnTo>
                      <a:pt x="7" y="23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0" name="Freeform 219"/>
              <p:cNvSpPr>
                <a:spLocks/>
              </p:cNvSpPr>
              <p:nvPr/>
            </p:nvSpPr>
            <p:spPr bwMode="auto">
              <a:xfrm>
                <a:off x="2035" y="2983"/>
                <a:ext cx="22" cy="33"/>
              </a:xfrm>
              <a:custGeom>
                <a:avLst/>
                <a:gdLst>
                  <a:gd name="T0" fmla="*/ 0 w 65"/>
                  <a:gd name="T1" fmla="*/ 1 h 65"/>
                  <a:gd name="T2" fmla="*/ 0 w 65"/>
                  <a:gd name="T3" fmla="*/ 1 h 65"/>
                  <a:gd name="T4" fmla="*/ 0 w 65"/>
                  <a:gd name="T5" fmla="*/ 1 h 65"/>
                  <a:gd name="T6" fmla="*/ 0 w 65"/>
                  <a:gd name="T7" fmla="*/ 1 h 65"/>
                  <a:gd name="T8" fmla="*/ 0 w 65"/>
                  <a:gd name="T9" fmla="*/ 1 h 65"/>
                  <a:gd name="T10" fmla="*/ 0 w 65"/>
                  <a:gd name="T11" fmla="*/ 1 h 65"/>
                  <a:gd name="T12" fmla="*/ 0 w 65"/>
                  <a:gd name="T13" fmla="*/ 1 h 65"/>
                  <a:gd name="T14" fmla="*/ 0 w 65"/>
                  <a:gd name="T15" fmla="*/ 1 h 65"/>
                  <a:gd name="T16" fmla="*/ 0 w 65"/>
                  <a:gd name="T17" fmla="*/ 1 h 65"/>
                  <a:gd name="T18" fmla="*/ 0 w 65"/>
                  <a:gd name="T19" fmla="*/ 1 h 65"/>
                  <a:gd name="T20" fmla="*/ 0 w 65"/>
                  <a:gd name="T21" fmla="*/ 1 h 65"/>
                  <a:gd name="T22" fmla="*/ 0 w 65"/>
                  <a:gd name="T23" fmla="*/ 1 h 65"/>
                  <a:gd name="T24" fmla="*/ 0 w 65"/>
                  <a:gd name="T25" fmla="*/ 1 h 65"/>
                  <a:gd name="T26" fmla="*/ 0 w 65"/>
                  <a:gd name="T27" fmla="*/ 0 h 65"/>
                  <a:gd name="T28" fmla="*/ 0 w 65"/>
                  <a:gd name="T29" fmla="*/ 1 h 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65"/>
                  <a:gd name="T47" fmla="*/ 65 w 65"/>
                  <a:gd name="T48" fmla="*/ 65 h 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65">
                    <a:moveTo>
                      <a:pt x="65" y="1"/>
                    </a:moveTo>
                    <a:lnTo>
                      <a:pt x="62" y="13"/>
                    </a:lnTo>
                    <a:lnTo>
                      <a:pt x="56" y="24"/>
                    </a:lnTo>
                    <a:lnTo>
                      <a:pt x="38" y="37"/>
                    </a:lnTo>
                    <a:lnTo>
                      <a:pt x="23" y="52"/>
                    </a:lnTo>
                    <a:lnTo>
                      <a:pt x="19" y="57"/>
                    </a:lnTo>
                    <a:lnTo>
                      <a:pt x="18" y="65"/>
                    </a:lnTo>
                    <a:lnTo>
                      <a:pt x="0" y="64"/>
                    </a:lnTo>
                    <a:lnTo>
                      <a:pt x="1" y="55"/>
                    </a:lnTo>
                    <a:lnTo>
                      <a:pt x="9" y="45"/>
                    </a:lnTo>
                    <a:lnTo>
                      <a:pt x="25" y="29"/>
                    </a:lnTo>
                    <a:lnTo>
                      <a:pt x="41" y="17"/>
                    </a:lnTo>
                    <a:lnTo>
                      <a:pt x="44" y="11"/>
                    </a:lnTo>
                    <a:lnTo>
                      <a:pt x="47" y="0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1" name="Freeform 220"/>
              <p:cNvSpPr>
                <a:spLocks/>
              </p:cNvSpPr>
              <p:nvPr/>
            </p:nvSpPr>
            <p:spPr bwMode="auto">
              <a:xfrm>
                <a:off x="2051" y="2983"/>
                <a:ext cx="6" cy="1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1 h 2"/>
                  <a:gd name="T4" fmla="*/ 0 w 18"/>
                  <a:gd name="T5" fmla="*/ 0 h 2"/>
                  <a:gd name="T6" fmla="*/ 0 w 18"/>
                  <a:gd name="T7" fmla="*/ 1 h 2"/>
                  <a:gd name="T8" fmla="*/ 0 w 1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18" y="0"/>
                    </a:moveTo>
                    <a:lnTo>
                      <a:pt x="18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2" name="Freeform 221"/>
              <p:cNvSpPr>
                <a:spLocks/>
              </p:cNvSpPr>
              <p:nvPr/>
            </p:nvSpPr>
            <p:spPr bwMode="auto">
              <a:xfrm>
                <a:off x="2035" y="3016"/>
                <a:ext cx="43" cy="118"/>
              </a:xfrm>
              <a:custGeom>
                <a:avLst/>
                <a:gdLst>
                  <a:gd name="T0" fmla="*/ 0 w 128"/>
                  <a:gd name="T1" fmla="*/ 0 h 237"/>
                  <a:gd name="T2" fmla="*/ 0 w 128"/>
                  <a:gd name="T3" fmla="*/ 0 h 237"/>
                  <a:gd name="T4" fmla="*/ 0 w 128"/>
                  <a:gd name="T5" fmla="*/ 0 h 237"/>
                  <a:gd name="T6" fmla="*/ 0 w 128"/>
                  <a:gd name="T7" fmla="*/ 0 h 237"/>
                  <a:gd name="T8" fmla="*/ 0 w 128"/>
                  <a:gd name="T9" fmla="*/ 0 h 237"/>
                  <a:gd name="T10" fmla="*/ 0 w 128"/>
                  <a:gd name="T11" fmla="*/ 0 h 237"/>
                  <a:gd name="T12" fmla="*/ 0 w 128"/>
                  <a:gd name="T13" fmla="*/ 0 h 237"/>
                  <a:gd name="T14" fmla="*/ 0 w 128"/>
                  <a:gd name="T15" fmla="*/ 0 h 237"/>
                  <a:gd name="T16" fmla="*/ 0 w 128"/>
                  <a:gd name="T17" fmla="*/ 0 h 237"/>
                  <a:gd name="T18" fmla="*/ 0 w 128"/>
                  <a:gd name="T19" fmla="*/ 0 h 237"/>
                  <a:gd name="T20" fmla="*/ 0 w 128"/>
                  <a:gd name="T21" fmla="*/ 0 h 237"/>
                  <a:gd name="T22" fmla="*/ 0 w 128"/>
                  <a:gd name="T23" fmla="*/ 0 h 237"/>
                  <a:gd name="T24" fmla="*/ 0 w 128"/>
                  <a:gd name="T25" fmla="*/ 0 h 237"/>
                  <a:gd name="T26" fmla="*/ 0 w 128"/>
                  <a:gd name="T27" fmla="*/ 0 h 237"/>
                  <a:gd name="T28" fmla="*/ 0 w 128"/>
                  <a:gd name="T29" fmla="*/ 0 h 2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8"/>
                  <a:gd name="T46" fmla="*/ 0 h 237"/>
                  <a:gd name="T47" fmla="*/ 128 w 128"/>
                  <a:gd name="T48" fmla="*/ 237 h 2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8" h="237">
                    <a:moveTo>
                      <a:pt x="18" y="0"/>
                    </a:moveTo>
                    <a:lnTo>
                      <a:pt x="19" y="34"/>
                    </a:lnTo>
                    <a:lnTo>
                      <a:pt x="26" y="64"/>
                    </a:lnTo>
                    <a:lnTo>
                      <a:pt x="35" y="92"/>
                    </a:lnTo>
                    <a:lnTo>
                      <a:pt x="49" y="118"/>
                    </a:lnTo>
                    <a:lnTo>
                      <a:pt x="84" y="173"/>
                    </a:lnTo>
                    <a:lnTo>
                      <a:pt x="128" y="232"/>
                    </a:lnTo>
                    <a:lnTo>
                      <a:pt x="112" y="237"/>
                    </a:lnTo>
                    <a:lnTo>
                      <a:pt x="68" y="178"/>
                    </a:lnTo>
                    <a:lnTo>
                      <a:pt x="32" y="124"/>
                    </a:lnTo>
                    <a:lnTo>
                      <a:pt x="19" y="96"/>
                    </a:lnTo>
                    <a:lnTo>
                      <a:pt x="9" y="66"/>
                    </a:lnTo>
                    <a:lnTo>
                      <a:pt x="1" y="35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3" name="Freeform 222"/>
              <p:cNvSpPr>
                <a:spLocks/>
              </p:cNvSpPr>
              <p:nvPr/>
            </p:nvSpPr>
            <p:spPr bwMode="auto">
              <a:xfrm>
                <a:off x="2035" y="3015"/>
                <a:ext cx="6" cy="1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1 h 2"/>
                  <a:gd name="T4" fmla="*/ 0 w 18"/>
                  <a:gd name="T5" fmla="*/ 1 h 2"/>
                  <a:gd name="T6" fmla="*/ 0 w 1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"/>
                  <a:gd name="T14" fmla="*/ 18 w 1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">
                    <a:moveTo>
                      <a:pt x="0" y="0"/>
                    </a:moveTo>
                    <a:lnTo>
                      <a:pt x="0" y="2"/>
                    </a:lnTo>
                    <a:lnTo>
                      <a:pt x="1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4" name="Freeform 223"/>
              <p:cNvSpPr>
                <a:spLocks/>
              </p:cNvSpPr>
              <p:nvPr/>
            </p:nvSpPr>
            <p:spPr bwMode="auto">
              <a:xfrm>
                <a:off x="2072" y="3131"/>
                <a:ext cx="41" cy="100"/>
              </a:xfrm>
              <a:custGeom>
                <a:avLst/>
                <a:gdLst>
                  <a:gd name="T0" fmla="*/ 0 w 123"/>
                  <a:gd name="T1" fmla="*/ 0 h 199"/>
                  <a:gd name="T2" fmla="*/ 0 w 123"/>
                  <a:gd name="T3" fmla="*/ 1 h 199"/>
                  <a:gd name="T4" fmla="*/ 0 w 123"/>
                  <a:gd name="T5" fmla="*/ 1 h 199"/>
                  <a:gd name="T6" fmla="*/ 0 w 123"/>
                  <a:gd name="T7" fmla="*/ 1 h 199"/>
                  <a:gd name="T8" fmla="*/ 0 w 123"/>
                  <a:gd name="T9" fmla="*/ 1 h 199"/>
                  <a:gd name="T10" fmla="*/ 0 w 123"/>
                  <a:gd name="T11" fmla="*/ 1 h 199"/>
                  <a:gd name="T12" fmla="*/ 0 w 123"/>
                  <a:gd name="T13" fmla="*/ 1 h 199"/>
                  <a:gd name="T14" fmla="*/ 0 w 123"/>
                  <a:gd name="T15" fmla="*/ 1 h 199"/>
                  <a:gd name="T16" fmla="*/ 0 w 123"/>
                  <a:gd name="T17" fmla="*/ 1 h 199"/>
                  <a:gd name="T18" fmla="*/ 0 w 123"/>
                  <a:gd name="T19" fmla="*/ 1 h 199"/>
                  <a:gd name="T20" fmla="*/ 0 w 123"/>
                  <a:gd name="T21" fmla="*/ 1 h 199"/>
                  <a:gd name="T22" fmla="*/ 0 w 123"/>
                  <a:gd name="T23" fmla="*/ 1 h 199"/>
                  <a:gd name="T24" fmla="*/ 0 w 123"/>
                  <a:gd name="T25" fmla="*/ 1 h 199"/>
                  <a:gd name="T26" fmla="*/ 0 w 123"/>
                  <a:gd name="T27" fmla="*/ 1 h 199"/>
                  <a:gd name="T28" fmla="*/ 0 w 123"/>
                  <a:gd name="T29" fmla="*/ 1 h 199"/>
                  <a:gd name="T30" fmla="*/ 0 w 123"/>
                  <a:gd name="T31" fmla="*/ 1 h 199"/>
                  <a:gd name="T32" fmla="*/ 0 w 123"/>
                  <a:gd name="T33" fmla="*/ 0 h 1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199"/>
                  <a:gd name="T53" fmla="*/ 123 w 123"/>
                  <a:gd name="T54" fmla="*/ 199 h 19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199">
                    <a:moveTo>
                      <a:pt x="16" y="0"/>
                    </a:moveTo>
                    <a:lnTo>
                      <a:pt x="31" y="26"/>
                    </a:lnTo>
                    <a:lnTo>
                      <a:pt x="44" y="52"/>
                    </a:lnTo>
                    <a:lnTo>
                      <a:pt x="62" y="102"/>
                    </a:lnTo>
                    <a:lnTo>
                      <a:pt x="69" y="125"/>
                    </a:lnTo>
                    <a:lnTo>
                      <a:pt x="81" y="148"/>
                    </a:lnTo>
                    <a:lnTo>
                      <a:pt x="99" y="169"/>
                    </a:lnTo>
                    <a:lnTo>
                      <a:pt x="123" y="192"/>
                    </a:lnTo>
                    <a:lnTo>
                      <a:pt x="108" y="199"/>
                    </a:lnTo>
                    <a:lnTo>
                      <a:pt x="84" y="177"/>
                    </a:lnTo>
                    <a:lnTo>
                      <a:pt x="65" y="153"/>
                    </a:lnTo>
                    <a:lnTo>
                      <a:pt x="53" y="130"/>
                    </a:lnTo>
                    <a:lnTo>
                      <a:pt x="44" y="104"/>
                    </a:lnTo>
                    <a:lnTo>
                      <a:pt x="27" y="54"/>
                    </a:lnTo>
                    <a:lnTo>
                      <a:pt x="15" y="32"/>
                    </a:lnTo>
                    <a:lnTo>
                      <a:pt x="0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5" name="Freeform 224"/>
              <p:cNvSpPr>
                <a:spLocks/>
              </p:cNvSpPr>
              <p:nvPr/>
            </p:nvSpPr>
            <p:spPr bwMode="auto">
              <a:xfrm>
                <a:off x="2072" y="3131"/>
                <a:ext cx="6" cy="3"/>
              </a:xfrm>
              <a:custGeom>
                <a:avLst/>
                <a:gdLst>
                  <a:gd name="T0" fmla="*/ 0 w 16"/>
                  <a:gd name="T1" fmla="*/ 0 h 5"/>
                  <a:gd name="T2" fmla="*/ 0 w 16"/>
                  <a:gd name="T3" fmla="*/ 1 h 5"/>
                  <a:gd name="T4" fmla="*/ 0 w 1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16" y="0"/>
                    </a:moveTo>
                    <a:lnTo>
                      <a:pt x="0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6" name="Freeform 225"/>
              <p:cNvSpPr>
                <a:spLocks/>
              </p:cNvSpPr>
              <p:nvPr/>
            </p:nvSpPr>
            <p:spPr bwMode="auto">
              <a:xfrm>
                <a:off x="2108" y="3227"/>
                <a:ext cx="101" cy="95"/>
              </a:xfrm>
              <a:custGeom>
                <a:avLst/>
                <a:gdLst>
                  <a:gd name="T0" fmla="*/ 0 w 301"/>
                  <a:gd name="T1" fmla="*/ 0 h 190"/>
                  <a:gd name="T2" fmla="*/ 0 w 301"/>
                  <a:gd name="T3" fmla="*/ 1 h 190"/>
                  <a:gd name="T4" fmla="*/ 0 w 301"/>
                  <a:gd name="T5" fmla="*/ 1 h 190"/>
                  <a:gd name="T6" fmla="*/ 0 w 301"/>
                  <a:gd name="T7" fmla="*/ 1 h 190"/>
                  <a:gd name="T8" fmla="*/ 0 w 301"/>
                  <a:gd name="T9" fmla="*/ 1 h 190"/>
                  <a:gd name="T10" fmla="*/ 0 w 301"/>
                  <a:gd name="T11" fmla="*/ 1 h 190"/>
                  <a:gd name="T12" fmla="*/ 0 w 301"/>
                  <a:gd name="T13" fmla="*/ 1 h 190"/>
                  <a:gd name="T14" fmla="*/ 0 w 301"/>
                  <a:gd name="T15" fmla="*/ 1 h 190"/>
                  <a:gd name="T16" fmla="*/ 0 w 301"/>
                  <a:gd name="T17" fmla="*/ 1 h 190"/>
                  <a:gd name="T18" fmla="*/ 0 w 301"/>
                  <a:gd name="T19" fmla="*/ 1 h 190"/>
                  <a:gd name="T20" fmla="*/ 0 w 301"/>
                  <a:gd name="T21" fmla="*/ 1 h 190"/>
                  <a:gd name="T22" fmla="*/ 0 w 301"/>
                  <a:gd name="T23" fmla="*/ 1 h 190"/>
                  <a:gd name="T24" fmla="*/ 0 w 301"/>
                  <a:gd name="T25" fmla="*/ 1 h 190"/>
                  <a:gd name="T26" fmla="*/ 0 w 301"/>
                  <a:gd name="T27" fmla="*/ 1 h 190"/>
                  <a:gd name="T28" fmla="*/ 0 w 301"/>
                  <a:gd name="T29" fmla="*/ 1 h 190"/>
                  <a:gd name="T30" fmla="*/ 0 w 301"/>
                  <a:gd name="T31" fmla="*/ 1 h 190"/>
                  <a:gd name="T32" fmla="*/ 0 w 301"/>
                  <a:gd name="T33" fmla="*/ 0 h 1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1"/>
                  <a:gd name="T52" fmla="*/ 0 h 190"/>
                  <a:gd name="T53" fmla="*/ 301 w 301"/>
                  <a:gd name="T54" fmla="*/ 190 h 1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1" h="190">
                    <a:moveTo>
                      <a:pt x="13" y="0"/>
                    </a:moveTo>
                    <a:lnTo>
                      <a:pt x="84" y="56"/>
                    </a:lnTo>
                    <a:lnTo>
                      <a:pt x="116" y="79"/>
                    </a:lnTo>
                    <a:lnTo>
                      <a:pt x="149" y="101"/>
                    </a:lnTo>
                    <a:lnTo>
                      <a:pt x="183" y="121"/>
                    </a:lnTo>
                    <a:lnTo>
                      <a:pt x="217" y="141"/>
                    </a:lnTo>
                    <a:lnTo>
                      <a:pt x="257" y="161"/>
                    </a:lnTo>
                    <a:lnTo>
                      <a:pt x="301" y="180"/>
                    </a:lnTo>
                    <a:lnTo>
                      <a:pt x="290" y="190"/>
                    </a:lnTo>
                    <a:lnTo>
                      <a:pt x="246" y="171"/>
                    </a:lnTo>
                    <a:lnTo>
                      <a:pt x="206" y="151"/>
                    </a:lnTo>
                    <a:lnTo>
                      <a:pt x="171" y="131"/>
                    </a:lnTo>
                    <a:lnTo>
                      <a:pt x="137" y="110"/>
                    </a:lnTo>
                    <a:lnTo>
                      <a:pt x="105" y="89"/>
                    </a:lnTo>
                    <a:lnTo>
                      <a:pt x="71" y="64"/>
                    </a:lnTo>
                    <a:lnTo>
                      <a:pt x="0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7" name="Freeform 226"/>
              <p:cNvSpPr>
                <a:spLocks/>
              </p:cNvSpPr>
              <p:nvPr/>
            </p:nvSpPr>
            <p:spPr bwMode="auto">
              <a:xfrm>
                <a:off x="2108" y="3227"/>
                <a:ext cx="5" cy="4"/>
              </a:xfrm>
              <a:custGeom>
                <a:avLst/>
                <a:gdLst>
                  <a:gd name="T0" fmla="*/ 0 w 15"/>
                  <a:gd name="T1" fmla="*/ 1 h 8"/>
                  <a:gd name="T2" fmla="*/ 0 w 15"/>
                  <a:gd name="T3" fmla="*/ 0 h 8"/>
                  <a:gd name="T4" fmla="*/ 0 w 15"/>
                  <a:gd name="T5" fmla="*/ 1 h 8"/>
                  <a:gd name="T6" fmla="*/ 0 w 15"/>
                  <a:gd name="T7" fmla="*/ 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8"/>
                  <a:gd name="T14" fmla="*/ 15 w 15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8">
                    <a:moveTo>
                      <a:pt x="0" y="8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8" name="Freeform 227"/>
              <p:cNvSpPr>
                <a:spLocks/>
              </p:cNvSpPr>
              <p:nvPr/>
            </p:nvSpPr>
            <p:spPr bwMode="auto">
              <a:xfrm>
                <a:off x="2205" y="3318"/>
                <a:ext cx="21" cy="44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90"/>
                  <a:gd name="T53" fmla="*/ 64 w 64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90">
                    <a:moveTo>
                      <a:pt x="12" y="0"/>
                    </a:moveTo>
                    <a:lnTo>
                      <a:pt x="26" y="7"/>
                    </a:lnTo>
                    <a:lnTo>
                      <a:pt x="36" y="19"/>
                    </a:lnTo>
                    <a:lnTo>
                      <a:pt x="42" y="30"/>
                    </a:lnTo>
                    <a:lnTo>
                      <a:pt x="46" y="40"/>
                    </a:lnTo>
                    <a:lnTo>
                      <a:pt x="52" y="63"/>
                    </a:lnTo>
                    <a:lnTo>
                      <a:pt x="55" y="73"/>
                    </a:lnTo>
                    <a:lnTo>
                      <a:pt x="64" y="85"/>
                    </a:lnTo>
                    <a:lnTo>
                      <a:pt x="48" y="90"/>
                    </a:lnTo>
                    <a:lnTo>
                      <a:pt x="39" y="78"/>
                    </a:lnTo>
                    <a:lnTo>
                      <a:pt x="34" y="65"/>
                    </a:lnTo>
                    <a:lnTo>
                      <a:pt x="29" y="42"/>
                    </a:lnTo>
                    <a:lnTo>
                      <a:pt x="24" y="32"/>
                    </a:lnTo>
                    <a:lnTo>
                      <a:pt x="20" y="24"/>
                    </a:lnTo>
                    <a:lnTo>
                      <a:pt x="12" y="16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9" name="Freeform 228"/>
              <p:cNvSpPr>
                <a:spLocks/>
              </p:cNvSpPr>
              <p:nvPr/>
            </p:nvSpPr>
            <p:spPr bwMode="auto">
              <a:xfrm>
                <a:off x="2205" y="3317"/>
                <a:ext cx="4" cy="5"/>
              </a:xfrm>
              <a:custGeom>
                <a:avLst/>
                <a:gdLst>
                  <a:gd name="T0" fmla="*/ 0 w 12"/>
                  <a:gd name="T1" fmla="*/ 0 h 10"/>
                  <a:gd name="T2" fmla="*/ 0 w 12"/>
                  <a:gd name="T3" fmla="*/ 1 h 10"/>
                  <a:gd name="T4" fmla="*/ 0 w 12"/>
                  <a:gd name="T5" fmla="*/ 1 h 10"/>
                  <a:gd name="T6" fmla="*/ 0 w 1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0"/>
                  <a:gd name="T14" fmla="*/ 12 w 12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0">
                    <a:moveTo>
                      <a:pt x="11" y="0"/>
                    </a:moveTo>
                    <a:lnTo>
                      <a:pt x="12" y="1"/>
                    </a:lnTo>
                    <a:lnTo>
                      <a:pt x="0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0" name="Freeform 229"/>
              <p:cNvSpPr>
                <a:spLocks/>
              </p:cNvSpPr>
              <p:nvPr/>
            </p:nvSpPr>
            <p:spPr bwMode="auto">
              <a:xfrm>
                <a:off x="2221" y="3307"/>
                <a:ext cx="36" cy="55"/>
              </a:xfrm>
              <a:custGeom>
                <a:avLst/>
                <a:gdLst>
                  <a:gd name="T0" fmla="*/ 0 w 109"/>
                  <a:gd name="T1" fmla="*/ 1 h 109"/>
                  <a:gd name="T2" fmla="*/ 0 w 109"/>
                  <a:gd name="T3" fmla="*/ 1 h 109"/>
                  <a:gd name="T4" fmla="*/ 0 w 109"/>
                  <a:gd name="T5" fmla="*/ 1 h 109"/>
                  <a:gd name="T6" fmla="*/ 0 w 109"/>
                  <a:gd name="T7" fmla="*/ 1 h 109"/>
                  <a:gd name="T8" fmla="*/ 0 w 109"/>
                  <a:gd name="T9" fmla="*/ 1 h 109"/>
                  <a:gd name="T10" fmla="*/ 0 w 109"/>
                  <a:gd name="T11" fmla="*/ 1 h 109"/>
                  <a:gd name="T12" fmla="*/ 0 w 109"/>
                  <a:gd name="T13" fmla="*/ 1 h 109"/>
                  <a:gd name="T14" fmla="*/ 0 w 109"/>
                  <a:gd name="T15" fmla="*/ 1 h 109"/>
                  <a:gd name="T16" fmla="*/ 0 w 109"/>
                  <a:gd name="T17" fmla="*/ 0 h 109"/>
                  <a:gd name="T18" fmla="*/ 0 w 109"/>
                  <a:gd name="T19" fmla="*/ 1 h 109"/>
                  <a:gd name="T20" fmla="*/ 0 w 109"/>
                  <a:gd name="T21" fmla="*/ 1 h 109"/>
                  <a:gd name="T22" fmla="*/ 0 w 109"/>
                  <a:gd name="T23" fmla="*/ 1 h 109"/>
                  <a:gd name="T24" fmla="*/ 0 w 109"/>
                  <a:gd name="T25" fmla="*/ 1 h 109"/>
                  <a:gd name="T26" fmla="*/ 0 w 109"/>
                  <a:gd name="T27" fmla="*/ 1 h 109"/>
                  <a:gd name="T28" fmla="*/ 0 w 109"/>
                  <a:gd name="T29" fmla="*/ 1 h 109"/>
                  <a:gd name="T30" fmla="*/ 0 w 109"/>
                  <a:gd name="T31" fmla="*/ 1 h 109"/>
                  <a:gd name="T32" fmla="*/ 0 w 109"/>
                  <a:gd name="T33" fmla="*/ 1 h 109"/>
                  <a:gd name="T34" fmla="*/ 0 w 109"/>
                  <a:gd name="T35" fmla="*/ 1 h 109"/>
                  <a:gd name="T36" fmla="*/ 0 w 109"/>
                  <a:gd name="T37" fmla="*/ 1 h 1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109"/>
                  <a:gd name="T59" fmla="*/ 109 w 109"/>
                  <a:gd name="T60" fmla="*/ 109 h 1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109">
                    <a:moveTo>
                      <a:pt x="0" y="105"/>
                    </a:moveTo>
                    <a:lnTo>
                      <a:pt x="14" y="70"/>
                    </a:lnTo>
                    <a:lnTo>
                      <a:pt x="22" y="52"/>
                    </a:lnTo>
                    <a:lnTo>
                      <a:pt x="34" y="36"/>
                    </a:lnTo>
                    <a:lnTo>
                      <a:pt x="45" y="21"/>
                    </a:lnTo>
                    <a:lnTo>
                      <a:pt x="62" y="10"/>
                    </a:lnTo>
                    <a:lnTo>
                      <a:pt x="81" y="4"/>
                    </a:lnTo>
                    <a:lnTo>
                      <a:pt x="96" y="1"/>
                    </a:lnTo>
                    <a:lnTo>
                      <a:pt x="109" y="0"/>
                    </a:lnTo>
                    <a:lnTo>
                      <a:pt x="109" y="12"/>
                    </a:lnTo>
                    <a:lnTo>
                      <a:pt x="97" y="13"/>
                    </a:lnTo>
                    <a:lnTo>
                      <a:pt x="88" y="15"/>
                    </a:lnTo>
                    <a:lnTo>
                      <a:pt x="72" y="20"/>
                    </a:lnTo>
                    <a:lnTo>
                      <a:pt x="59" y="29"/>
                    </a:lnTo>
                    <a:lnTo>
                      <a:pt x="48" y="43"/>
                    </a:lnTo>
                    <a:lnTo>
                      <a:pt x="38" y="57"/>
                    </a:lnTo>
                    <a:lnTo>
                      <a:pt x="31" y="75"/>
                    </a:lnTo>
                    <a:lnTo>
                      <a:pt x="16" y="109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1" name="Freeform 230"/>
              <p:cNvSpPr>
                <a:spLocks/>
              </p:cNvSpPr>
              <p:nvPr/>
            </p:nvSpPr>
            <p:spPr bwMode="auto">
              <a:xfrm>
                <a:off x="2221" y="3360"/>
                <a:ext cx="5" cy="9"/>
              </a:xfrm>
              <a:custGeom>
                <a:avLst/>
                <a:gdLst>
                  <a:gd name="T0" fmla="*/ 0 w 16"/>
                  <a:gd name="T1" fmla="*/ 1 h 18"/>
                  <a:gd name="T2" fmla="*/ 0 w 16"/>
                  <a:gd name="T3" fmla="*/ 1 h 18"/>
                  <a:gd name="T4" fmla="*/ 0 w 16"/>
                  <a:gd name="T5" fmla="*/ 1 h 18"/>
                  <a:gd name="T6" fmla="*/ 0 w 16"/>
                  <a:gd name="T7" fmla="*/ 0 h 18"/>
                  <a:gd name="T8" fmla="*/ 0 w 16"/>
                  <a:gd name="T9" fmla="*/ 0 h 18"/>
                  <a:gd name="T10" fmla="*/ 0 w 16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8"/>
                  <a:gd name="T20" fmla="*/ 16 w 16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8">
                    <a:moveTo>
                      <a:pt x="0" y="5"/>
                    </a:moveTo>
                    <a:lnTo>
                      <a:pt x="10" y="18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2" name="Freeform 231"/>
              <p:cNvSpPr>
                <a:spLocks/>
              </p:cNvSpPr>
              <p:nvPr/>
            </p:nvSpPr>
            <p:spPr bwMode="auto">
              <a:xfrm>
                <a:off x="2257" y="3307"/>
                <a:ext cx="22" cy="9"/>
              </a:xfrm>
              <a:custGeom>
                <a:avLst/>
                <a:gdLst>
                  <a:gd name="T0" fmla="*/ 0 w 67"/>
                  <a:gd name="T1" fmla="*/ 0 h 17"/>
                  <a:gd name="T2" fmla="*/ 0 w 67"/>
                  <a:gd name="T3" fmla="*/ 1 h 17"/>
                  <a:gd name="T4" fmla="*/ 0 w 67"/>
                  <a:gd name="T5" fmla="*/ 1 h 17"/>
                  <a:gd name="T6" fmla="*/ 0 w 67"/>
                  <a:gd name="T7" fmla="*/ 1 h 17"/>
                  <a:gd name="T8" fmla="*/ 0 w 67"/>
                  <a:gd name="T9" fmla="*/ 1 h 17"/>
                  <a:gd name="T10" fmla="*/ 0 w 67"/>
                  <a:gd name="T11" fmla="*/ 1 h 17"/>
                  <a:gd name="T12" fmla="*/ 0 w 67"/>
                  <a:gd name="T13" fmla="*/ 1 h 17"/>
                  <a:gd name="T14" fmla="*/ 0 w 67"/>
                  <a:gd name="T15" fmla="*/ 1 h 17"/>
                  <a:gd name="T16" fmla="*/ 0 w 67"/>
                  <a:gd name="T17" fmla="*/ 1 h 17"/>
                  <a:gd name="T18" fmla="*/ 0 w 67"/>
                  <a:gd name="T19" fmla="*/ 1 h 17"/>
                  <a:gd name="T20" fmla="*/ 0 w 67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17"/>
                  <a:gd name="T35" fmla="*/ 67 w 6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17">
                    <a:moveTo>
                      <a:pt x="2" y="0"/>
                    </a:moveTo>
                    <a:lnTo>
                      <a:pt x="20" y="1"/>
                    </a:lnTo>
                    <a:lnTo>
                      <a:pt x="36" y="3"/>
                    </a:lnTo>
                    <a:lnTo>
                      <a:pt x="49" y="4"/>
                    </a:lnTo>
                    <a:lnTo>
                      <a:pt x="67" y="5"/>
                    </a:lnTo>
                    <a:lnTo>
                      <a:pt x="65" y="17"/>
                    </a:lnTo>
                    <a:lnTo>
                      <a:pt x="48" y="16"/>
                    </a:lnTo>
                    <a:lnTo>
                      <a:pt x="33" y="15"/>
                    </a:lnTo>
                    <a:lnTo>
                      <a:pt x="18" y="13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3" name="Freeform 232"/>
              <p:cNvSpPr>
                <a:spLocks/>
              </p:cNvSpPr>
              <p:nvPr/>
            </p:nvSpPr>
            <p:spPr bwMode="auto">
              <a:xfrm>
                <a:off x="2257" y="3307"/>
                <a:ext cx="0" cy="6"/>
              </a:xfrm>
              <a:custGeom>
                <a:avLst/>
                <a:gdLst>
                  <a:gd name="T0" fmla="*/ 0 w 2"/>
                  <a:gd name="T1" fmla="*/ 0 h 12"/>
                  <a:gd name="T2" fmla="*/ 0 w 2"/>
                  <a:gd name="T3" fmla="*/ 1 h 12"/>
                  <a:gd name="T4" fmla="*/ 0 w 2"/>
                  <a:gd name="T5" fmla="*/ 1 h 12"/>
                  <a:gd name="T6" fmla="*/ 0 w 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2"/>
                  <a:gd name="T14" fmla="*/ 0 w 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2">
                    <a:moveTo>
                      <a:pt x="2" y="0"/>
                    </a:moveTo>
                    <a:lnTo>
                      <a:pt x="0" y="12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4" name="Freeform 233"/>
              <p:cNvSpPr>
                <a:spLocks/>
              </p:cNvSpPr>
              <p:nvPr/>
            </p:nvSpPr>
            <p:spPr bwMode="auto">
              <a:xfrm>
                <a:off x="2279" y="3257"/>
                <a:ext cx="35" cy="59"/>
              </a:xfrm>
              <a:custGeom>
                <a:avLst/>
                <a:gdLst>
                  <a:gd name="T0" fmla="*/ 0 w 106"/>
                  <a:gd name="T1" fmla="*/ 1 h 117"/>
                  <a:gd name="T2" fmla="*/ 0 w 106"/>
                  <a:gd name="T3" fmla="*/ 1 h 117"/>
                  <a:gd name="T4" fmla="*/ 0 w 106"/>
                  <a:gd name="T5" fmla="*/ 1 h 117"/>
                  <a:gd name="T6" fmla="*/ 0 w 106"/>
                  <a:gd name="T7" fmla="*/ 1 h 117"/>
                  <a:gd name="T8" fmla="*/ 0 w 106"/>
                  <a:gd name="T9" fmla="*/ 1 h 117"/>
                  <a:gd name="T10" fmla="*/ 0 w 106"/>
                  <a:gd name="T11" fmla="*/ 1 h 117"/>
                  <a:gd name="T12" fmla="*/ 0 w 106"/>
                  <a:gd name="T13" fmla="*/ 1 h 117"/>
                  <a:gd name="T14" fmla="*/ 0 w 106"/>
                  <a:gd name="T15" fmla="*/ 1 h 117"/>
                  <a:gd name="T16" fmla="*/ 0 w 106"/>
                  <a:gd name="T17" fmla="*/ 0 h 117"/>
                  <a:gd name="T18" fmla="*/ 0 w 106"/>
                  <a:gd name="T19" fmla="*/ 1 h 117"/>
                  <a:gd name="T20" fmla="*/ 0 w 106"/>
                  <a:gd name="T21" fmla="*/ 1 h 117"/>
                  <a:gd name="T22" fmla="*/ 0 w 106"/>
                  <a:gd name="T23" fmla="*/ 1 h 117"/>
                  <a:gd name="T24" fmla="*/ 0 w 106"/>
                  <a:gd name="T25" fmla="*/ 1 h 117"/>
                  <a:gd name="T26" fmla="*/ 0 w 106"/>
                  <a:gd name="T27" fmla="*/ 1 h 117"/>
                  <a:gd name="T28" fmla="*/ 0 w 106"/>
                  <a:gd name="T29" fmla="*/ 1 h 117"/>
                  <a:gd name="T30" fmla="*/ 0 w 106"/>
                  <a:gd name="T31" fmla="*/ 1 h 117"/>
                  <a:gd name="T32" fmla="*/ 0 w 106"/>
                  <a:gd name="T33" fmla="*/ 1 h 117"/>
                  <a:gd name="T34" fmla="*/ 0 w 106"/>
                  <a:gd name="T35" fmla="*/ 1 h 117"/>
                  <a:gd name="T36" fmla="*/ 0 w 106"/>
                  <a:gd name="T37" fmla="*/ 1 h 1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"/>
                  <a:gd name="T58" fmla="*/ 0 h 117"/>
                  <a:gd name="T59" fmla="*/ 106 w 106"/>
                  <a:gd name="T60" fmla="*/ 117 h 1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" h="117">
                    <a:moveTo>
                      <a:pt x="0" y="105"/>
                    </a:moveTo>
                    <a:lnTo>
                      <a:pt x="22" y="104"/>
                    </a:lnTo>
                    <a:lnTo>
                      <a:pt x="40" y="96"/>
                    </a:lnTo>
                    <a:lnTo>
                      <a:pt x="56" y="85"/>
                    </a:lnTo>
                    <a:lnTo>
                      <a:pt x="69" y="72"/>
                    </a:lnTo>
                    <a:lnTo>
                      <a:pt x="78" y="55"/>
                    </a:lnTo>
                    <a:lnTo>
                      <a:pt x="84" y="38"/>
                    </a:lnTo>
                    <a:lnTo>
                      <a:pt x="88" y="19"/>
                    </a:lnTo>
                    <a:lnTo>
                      <a:pt x="90" y="0"/>
                    </a:lnTo>
                    <a:lnTo>
                      <a:pt x="106" y="2"/>
                    </a:lnTo>
                    <a:lnTo>
                      <a:pt x="105" y="21"/>
                    </a:lnTo>
                    <a:lnTo>
                      <a:pt x="100" y="41"/>
                    </a:lnTo>
                    <a:lnTo>
                      <a:pt x="94" y="60"/>
                    </a:lnTo>
                    <a:lnTo>
                      <a:pt x="84" y="79"/>
                    </a:lnTo>
                    <a:lnTo>
                      <a:pt x="69" y="93"/>
                    </a:lnTo>
                    <a:lnTo>
                      <a:pt x="52" y="106"/>
                    </a:lnTo>
                    <a:lnTo>
                      <a:pt x="28" y="115"/>
                    </a:lnTo>
                    <a:lnTo>
                      <a:pt x="1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5" name="Freeform 234"/>
              <p:cNvSpPr>
                <a:spLocks/>
              </p:cNvSpPr>
              <p:nvPr/>
            </p:nvSpPr>
            <p:spPr bwMode="auto">
              <a:xfrm>
                <a:off x="2278" y="3310"/>
                <a:ext cx="1" cy="6"/>
              </a:xfrm>
              <a:custGeom>
                <a:avLst/>
                <a:gdLst>
                  <a:gd name="T0" fmla="*/ 0 w 3"/>
                  <a:gd name="T1" fmla="*/ 1 h 12"/>
                  <a:gd name="T2" fmla="*/ 0 w 3"/>
                  <a:gd name="T3" fmla="*/ 1 h 12"/>
                  <a:gd name="T4" fmla="*/ 0 w 3"/>
                  <a:gd name="T5" fmla="*/ 1 h 12"/>
                  <a:gd name="T6" fmla="*/ 0 w 3"/>
                  <a:gd name="T7" fmla="*/ 0 h 12"/>
                  <a:gd name="T8" fmla="*/ 0 w 3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2"/>
                  <a:gd name="T17" fmla="*/ 3 w 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2">
                    <a:moveTo>
                      <a:pt x="0" y="12"/>
                    </a:moveTo>
                    <a:lnTo>
                      <a:pt x="2" y="12"/>
                    </a:lnTo>
                    <a:lnTo>
                      <a:pt x="3" y="12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6" name="Freeform 235"/>
              <p:cNvSpPr>
                <a:spLocks/>
              </p:cNvSpPr>
              <p:nvPr/>
            </p:nvSpPr>
            <p:spPr bwMode="auto">
              <a:xfrm>
                <a:off x="2295" y="3224"/>
                <a:ext cx="19" cy="34"/>
              </a:xfrm>
              <a:custGeom>
                <a:avLst/>
                <a:gdLst>
                  <a:gd name="T0" fmla="*/ 0 w 57"/>
                  <a:gd name="T1" fmla="*/ 1 h 68"/>
                  <a:gd name="T2" fmla="*/ 0 w 57"/>
                  <a:gd name="T3" fmla="*/ 1 h 68"/>
                  <a:gd name="T4" fmla="*/ 0 w 57"/>
                  <a:gd name="T5" fmla="*/ 1 h 68"/>
                  <a:gd name="T6" fmla="*/ 0 w 57"/>
                  <a:gd name="T7" fmla="*/ 1 h 68"/>
                  <a:gd name="T8" fmla="*/ 0 w 57"/>
                  <a:gd name="T9" fmla="*/ 1 h 68"/>
                  <a:gd name="T10" fmla="*/ 0 w 57"/>
                  <a:gd name="T11" fmla="*/ 1 h 68"/>
                  <a:gd name="T12" fmla="*/ 0 w 57"/>
                  <a:gd name="T13" fmla="*/ 1 h 68"/>
                  <a:gd name="T14" fmla="*/ 0 w 57"/>
                  <a:gd name="T15" fmla="*/ 0 h 68"/>
                  <a:gd name="T16" fmla="*/ 0 w 57"/>
                  <a:gd name="T17" fmla="*/ 1 h 68"/>
                  <a:gd name="T18" fmla="*/ 0 w 57"/>
                  <a:gd name="T19" fmla="*/ 1 h 68"/>
                  <a:gd name="T20" fmla="*/ 0 w 57"/>
                  <a:gd name="T21" fmla="*/ 1 h 68"/>
                  <a:gd name="T22" fmla="*/ 0 w 57"/>
                  <a:gd name="T23" fmla="*/ 1 h 68"/>
                  <a:gd name="T24" fmla="*/ 0 w 57"/>
                  <a:gd name="T25" fmla="*/ 1 h 68"/>
                  <a:gd name="T26" fmla="*/ 0 w 57"/>
                  <a:gd name="T27" fmla="*/ 1 h 68"/>
                  <a:gd name="T28" fmla="*/ 0 w 57"/>
                  <a:gd name="T29" fmla="*/ 1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68"/>
                  <a:gd name="T47" fmla="*/ 57 w 57"/>
                  <a:gd name="T48" fmla="*/ 68 h 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68">
                    <a:moveTo>
                      <a:pt x="41" y="68"/>
                    </a:moveTo>
                    <a:lnTo>
                      <a:pt x="39" y="59"/>
                    </a:lnTo>
                    <a:lnTo>
                      <a:pt x="35" y="51"/>
                    </a:lnTo>
                    <a:lnTo>
                      <a:pt x="22" y="38"/>
                    </a:lnTo>
                    <a:lnTo>
                      <a:pt x="7" y="23"/>
                    </a:lnTo>
                    <a:lnTo>
                      <a:pt x="1" y="12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7" y="9"/>
                    </a:lnTo>
                    <a:lnTo>
                      <a:pt x="22" y="16"/>
                    </a:lnTo>
                    <a:lnTo>
                      <a:pt x="35" y="31"/>
                    </a:lnTo>
                    <a:lnTo>
                      <a:pt x="50" y="45"/>
                    </a:lnTo>
                    <a:lnTo>
                      <a:pt x="56" y="55"/>
                    </a:lnTo>
                    <a:lnTo>
                      <a:pt x="57" y="66"/>
                    </a:lnTo>
                    <a:lnTo>
                      <a:pt x="41" y="6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7" name="Freeform 236"/>
              <p:cNvSpPr>
                <a:spLocks/>
              </p:cNvSpPr>
              <p:nvPr/>
            </p:nvSpPr>
            <p:spPr bwMode="auto">
              <a:xfrm>
                <a:off x="2309" y="3257"/>
                <a:ext cx="5" cy="1"/>
              </a:xfrm>
              <a:custGeom>
                <a:avLst/>
                <a:gdLst>
                  <a:gd name="T0" fmla="*/ 0 w 16"/>
                  <a:gd name="T1" fmla="*/ 1 h 2"/>
                  <a:gd name="T2" fmla="*/ 0 w 16"/>
                  <a:gd name="T3" fmla="*/ 1 h 2"/>
                  <a:gd name="T4" fmla="*/ 0 w 16"/>
                  <a:gd name="T5" fmla="*/ 0 h 2"/>
                  <a:gd name="T6" fmla="*/ 0 w 16"/>
                  <a:gd name="T7" fmla="*/ 1 h 2"/>
                  <a:gd name="T8" fmla="*/ 0 w 16"/>
                  <a:gd name="T9" fmla="*/ 0 h 2"/>
                  <a:gd name="T10" fmla="*/ 0 w 16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"/>
                  <a:gd name="T20" fmla="*/ 16 w 1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">
                    <a:moveTo>
                      <a:pt x="16" y="2"/>
                    </a:moveTo>
                    <a:lnTo>
                      <a:pt x="16" y="1"/>
                    </a:lnTo>
                    <a:lnTo>
                      <a:pt x="16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8" name="Freeform 237"/>
              <p:cNvSpPr>
                <a:spLocks/>
              </p:cNvSpPr>
              <p:nvPr/>
            </p:nvSpPr>
            <p:spPr bwMode="auto">
              <a:xfrm>
                <a:off x="2295" y="3215"/>
                <a:ext cx="14" cy="12"/>
              </a:xfrm>
              <a:custGeom>
                <a:avLst/>
                <a:gdLst>
                  <a:gd name="T0" fmla="*/ 0 w 42"/>
                  <a:gd name="T1" fmla="*/ 1 h 23"/>
                  <a:gd name="T2" fmla="*/ 0 w 42"/>
                  <a:gd name="T3" fmla="*/ 1 h 23"/>
                  <a:gd name="T4" fmla="*/ 0 w 42"/>
                  <a:gd name="T5" fmla="*/ 1 h 23"/>
                  <a:gd name="T6" fmla="*/ 0 w 42"/>
                  <a:gd name="T7" fmla="*/ 0 h 23"/>
                  <a:gd name="T8" fmla="*/ 0 w 42"/>
                  <a:gd name="T9" fmla="*/ 0 h 23"/>
                  <a:gd name="T10" fmla="*/ 0 w 42"/>
                  <a:gd name="T11" fmla="*/ 1 h 23"/>
                  <a:gd name="T12" fmla="*/ 0 w 42"/>
                  <a:gd name="T13" fmla="*/ 1 h 23"/>
                  <a:gd name="T14" fmla="*/ 0 w 42"/>
                  <a:gd name="T15" fmla="*/ 1 h 23"/>
                  <a:gd name="T16" fmla="*/ 0 w 42"/>
                  <a:gd name="T17" fmla="*/ 1 h 23"/>
                  <a:gd name="T18" fmla="*/ 0 w 42"/>
                  <a:gd name="T19" fmla="*/ 1 h 23"/>
                  <a:gd name="T20" fmla="*/ 0 w 42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23"/>
                  <a:gd name="T35" fmla="*/ 42 w 42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23">
                    <a:moveTo>
                      <a:pt x="0" y="18"/>
                    </a:moveTo>
                    <a:lnTo>
                      <a:pt x="4" y="9"/>
                    </a:lnTo>
                    <a:lnTo>
                      <a:pt x="14" y="3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42" y="13"/>
                    </a:lnTo>
                    <a:lnTo>
                      <a:pt x="32" y="13"/>
                    </a:lnTo>
                    <a:lnTo>
                      <a:pt x="22" y="15"/>
                    </a:lnTo>
                    <a:lnTo>
                      <a:pt x="17" y="17"/>
                    </a:lnTo>
                    <a:lnTo>
                      <a:pt x="16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9" name="Freeform 238"/>
              <p:cNvSpPr>
                <a:spLocks/>
              </p:cNvSpPr>
              <p:nvPr/>
            </p:nvSpPr>
            <p:spPr bwMode="auto">
              <a:xfrm>
                <a:off x="2295" y="3224"/>
                <a:ext cx="6" cy="3"/>
              </a:xfrm>
              <a:custGeom>
                <a:avLst/>
                <a:gdLst>
                  <a:gd name="T0" fmla="*/ 0 w 16"/>
                  <a:gd name="T1" fmla="*/ 1 h 5"/>
                  <a:gd name="T2" fmla="*/ 0 w 16"/>
                  <a:gd name="T3" fmla="*/ 1 h 5"/>
                  <a:gd name="T4" fmla="*/ 0 w 16"/>
                  <a:gd name="T5" fmla="*/ 0 h 5"/>
                  <a:gd name="T6" fmla="*/ 0 w 16"/>
                  <a:gd name="T7" fmla="*/ 1 h 5"/>
                  <a:gd name="T8" fmla="*/ 0 w 16"/>
                  <a:gd name="T9" fmla="*/ 1 h 5"/>
                  <a:gd name="T10" fmla="*/ 0 w 16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5"/>
                  <a:gd name="T20" fmla="*/ 16 w 1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5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0" name="Freeform 239"/>
              <p:cNvSpPr>
                <a:spLocks/>
              </p:cNvSpPr>
              <p:nvPr/>
            </p:nvSpPr>
            <p:spPr bwMode="auto">
              <a:xfrm>
                <a:off x="2309" y="3215"/>
                <a:ext cx="20" cy="12"/>
              </a:xfrm>
              <a:custGeom>
                <a:avLst/>
                <a:gdLst>
                  <a:gd name="T0" fmla="*/ 0 w 59"/>
                  <a:gd name="T1" fmla="*/ 0 h 23"/>
                  <a:gd name="T2" fmla="*/ 0 w 59"/>
                  <a:gd name="T3" fmla="*/ 1 h 23"/>
                  <a:gd name="T4" fmla="*/ 0 w 59"/>
                  <a:gd name="T5" fmla="*/ 1 h 23"/>
                  <a:gd name="T6" fmla="*/ 0 w 59"/>
                  <a:gd name="T7" fmla="*/ 1 h 23"/>
                  <a:gd name="T8" fmla="*/ 0 w 59"/>
                  <a:gd name="T9" fmla="*/ 1 h 23"/>
                  <a:gd name="T10" fmla="*/ 0 w 59"/>
                  <a:gd name="T11" fmla="*/ 1 h 23"/>
                  <a:gd name="T12" fmla="*/ 0 w 59"/>
                  <a:gd name="T13" fmla="*/ 1 h 23"/>
                  <a:gd name="T14" fmla="*/ 0 w 59"/>
                  <a:gd name="T15" fmla="*/ 1 h 23"/>
                  <a:gd name="T16" fmla="*/ 0 w 59"/>
                  <a:gd name="T17" fmla="*/ 1 h 23"/>
                  <a:gd name="T18" fmla="*/ 0 w 59"/>
                  <a:gd name="T19" fmla="*/ 1 h 23"/>
                  <a:gd name="T20" fmla="*/ 0 w 59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23"/>
                  <a:gd name="T35" fmla="*/ 59 w 59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23">
                    <a:moveTo>
                      <a:pt x="3" y="0"/>
                    </a:moveTo>
                    <a:lnTo>
                      <a:pt x="18" y="1"/>
                    </a:lnTo>
                    <a:lnTo>
                      <a:pt x="32" y="7"/>
                    </a:lnTo>
                    <a:lnTo>
                      <a:pt x="44" y="10"/>
                    </a:lnTo>
                    <a:lnTo>
                      <a:pt x="59" y="11"/>
                    </a:lnTo>
                    <a:lnTo>
                      <a:pt x="56" y="23"/>
                    </a:lnTo>
                    <a:lnTo>
                      <a:pt x="41" y="22"/>
                    </a:lnTo>
                    <a:lnTo>
                      <a:pt x="25" y="18"/>
                    </a:lnTo>
                    <a:lnTo>
                      <a:pt x="15" y="14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1" name="Freeform 240"/>
              <p:cNvSpPr>
                <a:spLocks/>
              </p:cNvSpPr>
              <p:nvPr/>
            </p:nvSpPr>
            <p:spPr bwMode="auto">
              <a:xfrm>
                <a:off x="2309" y="3215"/>
                <a:ext cx="1" cy="6"/>
              </a:xfrm>
              <a:custGeom>
                <a:avLst/>
                <a:gdLst>
                  <a:gd name="T0" fmla="*/ 0 w 3"/>
                  <a:gd name="T1" fmla="*/ 0 h 13"/>
                  <a:gd name="T2" fmla="*/ 0 w 3"/>
                  <a:gd name="T3" fmla="*/ 0 h 13"/>
                  <a:gd name="T4" fmla="*/ 0 w 3"/>
                  <a:gd name="T5" fmla="*/ 0 h 13"/>
                  <a:gd name="T6" fmla="*/ 0 w 3"/>
                  <a:gd name="T7" fmla="*/ 0 h 13"/>
                  <a:gd name="T8" fmla="*/ 0 w 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3"/>
                  <a:gd name="T17" fmla="*/ 3 w 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3">
                    <a:moveTo>
                      <a:pt x="1" y="0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2" name="Freeform 241"/>
              <p:cNvSpPr>
                <a:spLocks/>
              </p:cNvSpPr>
              <p:nvPr/>
            </p:nvSpPr>
            <p:spPr bwMode="auto">
              <a:xfrm>
                <a:off x="2328" y="3211"/>
                <a:ext cx="18" cy="16"/>
              </a:xfrm>
              <a:custGeom>
                <a:avLst/>
                <a:gdLst>
                  <a:gd name="T0" fmla="*/ 0 w 55"/>
                  <a:gd name="T1" fmla="*/ 1 h 32"/>
                  <a:gd name="T2" fmla="*/ 0 w 55"/>
                  <a:gd name="T3" fmla="*/ 1 h 32"/>
                  <a:gd name="T4" fmla="*/ 0 w 55"/>
                  <a:gd name="T5" fmla="*/ 1 h 32"/>
                  <a:gd name="T6" fmla="*/ 0 w 55"/>
                  <a:gd name="T7" fmla="*/ 1 h 32"/>
                  <a:gd name="T8" fmla="*/ 0 w 55"/>
                  <a:gd name="T9" fmla="*/ 0 h 32"/>
                  <a:gd name="T10" fmla="*/ 0 w 55"/>
                  <a:gd name="T11" fmla="*/ 1 h 32"/>
                  <a:gd name="T12" fmla="*/ 0 w 55"/>
                  <a:gd name="T13" fmla="*/ 1 h 32"/>
                  <a:gd name="T14" fmla="*/ 0 w 55"/>
                  <a:gd name="T15" fmla="*/ 1 h 32"/>
                  <a:gd name="T16" fmla="*/ 0 w 55"/>
                  <a:gd name="T17" fmla="*/ 1 h 32"/>
                  <a:gd name="T18" fmla="*/ 0 w 55"/>
                  <a:gd name="T19" fmla="*/ 1 h 32"/>
                  <a:gd name="T20" fmla="*/ 0 w 55"/>
                  <a:gd name="T21" fmla="*/ 1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32"/>
                  <a:gd name="T35" fmla="*/ 55 w 55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32">
                    <a:moveTo>
                      <a:pt x="0" y="20"/>
                    </a:moveTo>
                    <a:lnTo>
                      <a:pt x="12" y="18"/>
                    </a:lnTo>
                    <a:lnTo>
                      <a:pt x="21" y="12"/>
                    </a:lnTo>
                    <a:lnTo>
                      <a:pt x="31" y="4"/>
                    </a:lnTo>
                    <a:lnTo>
                      <a:pt x="47" y="0"/>
                    </a:lnTo>
                    <a:lnTo>
                      <a:pt x="55" y="11"/>
                    </a:lnTo>
                    <a:lnTo>
                      <a:pt x="41" y="15"/>
                    </a:lnTo>
                    <a:lnTo>
                      <a:pt x="32" y="22"/>
                    </a:lnTo>
                    <a:lnTo>
                      <a:pt x="19" y="29"/>
                    </a:lnTo>
                    <a:lnTo>
                      <a:pt x="3" y="3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3" name="Freeform 242"/>
              <p:cNvSpPr>
                <a:spLocks/>
              </p:cNvSpPr>
              <p:nvPr/>
            </p:nvSpPr>
            <p:spPr bwMode="auto">
              <a:xfrm>
                <a:off x="2328" y="3220"/>
                <a:ext cx="1" cy="7"/>
              </a:xfrm>
              <a:custGeom>
                <a:avLst/>
                <a:gdLst>
                  <a:gd name="T0" fmla="*/ 0 w 3"/>
                  <a:gd name="T1" fmla="*/ 1 h 12"/>
                  <a:gd name="T2" fmla="*/ 0 w 3"/>
                  <a:gd name="T3" fmla="*/ 1 h 12"/>
                  <a:gd name="T4" fmla="*/ 0 w 3"/>
                  <a:gd name="T5" fmla="*/ 1 h 12"/>
                  <a:gd name="T6" fmla="*/ 0 w 3"/>
                  <a:gd name="T7" fmla="*/ 0 h 12"/>
                  <a:gd name="T8" fmla="*/ 0 w 3"/>
                  <a:gd name="T9" fmla="*/ 0 h 12"/>
                  <a:gd name="T10" fmla="*/ 0 w 3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2"/>
                  <a:gd name="T20" fmla="*/ 3 w 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2">
                    <a:moveTo>
                      <a:pt x="0" y="12"/>
                    </a:moveTo>
                    <a:lnTo>
                      <a:pt x="1" y="12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4" name="Freeform 243"/>
              <p:cNvSpPr>
                <a:spLocks/>
              </p:cNvSpPr>
              <p:nvPr/>
            </p:nvSpPr>
            <p:spPr bwMode="auto">
              <a:xfrm>
                <a:off x="2344" y="3175"/>
                <a:ext cx="52" cy="41"/>
              </a:xfrm>
              <a:custGeom>
                <a:avLst/>
                <a:gdLst>
                  <a:gd name="T0" fmla="*/ 0 w 155"/>
                  <a:gd name="T1" fmla="*/ 0 h 83"/>
                  <a:gd name="T2" fmla="*/ 0 w 155"/>
                  <a:gd name="T3" fmla="*/ 0 h 83"/>
                  <a:gd name="T4" fmla="*/ 0 w 155"/>
                  <a:gd name="T5" fmla="*/ 0 h 83"/>
                  <a:gd name="T6" fmla="*/ 0 w 155"/>
                  <a:gd name="T7" fmla="*/ 0 h 83"/>
                  <a:gd name="T8" fmla="*/ 0 w 155"/>
                  <a:gd name="T9" fmla="*/ 0 h 83"/>
                  <a:gd name="T10" fmla="*/ 0 w 155"/>
                  <a:gd name="T11" fmla="*/ 0 h 83"/>
                  <a:gd name="T12" fmla="*/ 0 w 155"/>
                  <a:gd name="T13" fmla="*/ 0 h 83"/>
                  <a:gd name="T14" fmla="*/ 0 w 155"/>
                  <a:gd name="T15" fmla="*/ 0 h 83"/>
                  <a:gd name="T16" fmla="*/ 0 w 155"/>
                  <a:gd name="T17" fmla="*/ 0 h 83"/>
                  <a:gd name="T18" fmla="*/ 0 w 155"/>
                  <a:gd name="T19" fmla="*/ 0 h 83"/>
                  <a:gd name="T20" fmla="*/ 0 w 155"/>
                  <a:gd name="T21" fmla="*/ 0 h 83"/>
                  <a:gd name="T22" fmla="*/ 0 w 155"/>
                  <a:gd name="T23" fmla="*/ 0 h 83"/>
                  <a:gd name="T24" fmla="*/ 0 w 155"/>
                  <a:gd name="T25" fmla="*/ 0 h 83"/>
                  <a:gd name="T26" fmla="*/ 0 w 155"/>
                  <a:gd name="T27" fmla="*/ 0 h 83"/>
                  <a:gd name="T28" fmla="*/ 0 w 155"/>
                  <a:gd name="T29" fmla="*/ 0 h 83"/>
                  <a:gd name="T30" fmla="*/ 0 w 155"/>
                  <a:gd name="T31" fmla="*/ 0 h 83"/>
                  <a:gd name="T32" fmla="*/ 0 w 155"/>
                  <a:gd name="T33" fmla="*/ 0 h 83"/>
                  <a:gd name="T34" fmla="*/ 0 w 155"/>
                  <a:gd name="T35" fmla="*/ 0 h 83"/>
                  <a:gd name="T36" fmla="*/ 0 w 155"/>
                  <a:gd name="T37" fmla="*/ 0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5"/>
                  <a:gd name="T58" fmla="*/ 0 h 83"/>
                  <a:gd name="T59" fmla="*/ 155 w 155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5" h="83">
                    <a:moveTo>
                      <a:pt x="0" y="71"/>
                    </a:moveTo>
                    <a:lnTo>
                      <a:pt x="50" y="62"/>
                    </a:lnTo>
                    <a:lnTo>
                      <a:pt x="74" y="56"/>
                    </a:lnTo>
                    <a:lnTo>
                      <a:pt x="95" y="47"/>
                    </a:lnTo>
                    <a:lnTo>
                      <a:pt x="114" y="39"/>
                    </a:lnTo>
                    <a:lnTo>
                      <a:pt x="127" y="28"/>
                    </a:lnTo>
                    <a:lnTo>
                      <a:pt x="136" y="16"/>
                    </a:lnTo>
                    <a:lnTo>
                      <a:pt x="139" y="8"/>
                    </a:lnTo>
                    <a:lnTo>
                      <a:pt x="139" y="0"/>
                    </a:lnTo>
                    <a:lnTo>
                      <a:pt x="155" y="2"/>
                    </a:lnTo>
                    <a:lnTo>
                      <a:pt x="155" y="11"/>
                    </a:lnTo>
                    <a:lnTo>
                      <a:pt x="152" y="21"/>
                    </a:lnTo>
                    <a:lnTo>
                      <a:pt x="140" y="36"/>
                    </a:lnTo>
                    <a:lnTo>
                      <a:pt x="126" y="48"/>
                    </a:lnTo>
                    <a:lnTo>
                      <a:pt x="105" y="58"/>
                    </a:lnTo>
                    <a:lnTo>
                      <a:pt x="81" y="67"/>
                    </a:lnTo>
                    <a:lnTo>
                      <a:pt x="56" y="73"/>
                    </a:lnTo>
                    <a:lnTo>
                      <a:pt x="3" y="83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5" name="Freeform 244"/>
              <p:cNvSpPr>
                <a:spLocks/>
              </p:cNvSpPr>
              <p:nvPr/>
            </p:nvSpPr>
            <p:spPr bwMode="auto">
              <a:xfrm>
                <a:off x="2343" y="3210"/>
                <a:ext cx="3" cy="6"/>
              </a:xfrm>
              <a:custGeom>
                <a:avLst/>
                <a:gdLst>
                  <a:gd name="T0" fmla="*/ 0 w 8"/>
                  <a:gd name="T1" fmla="*/ 1 h 12"/>
                  <a:gd name="T2" fmla="*/ 0 w 8"/>
                  <a:gd name="T3" fmla="*/ 0 h 12"/>
                  <a:gd name="T4" fmla="*/ 0 w 8"/>
                  <a:gd name="T5" fmla="*/ 1 h 12"/>
                  <a:gd name="T6" fmla="*/ 0 w 8"/>
                  <a:gd name="T7" fmla="*/ 1 h 12"/>
                  <a:gd name="T8" fmla="*/ 0 w 8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0" y="1"/>
                    </a:moveTo>
                    <a:lnTo>
                      <a:pt x="3" y="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6" name="Freeform 245"/>
              <p:cNvSpPr>
                <a:spLocks/>
              </p:cNvSpPr>
              <p:nvPr/>
            </p:nvSpPr>
            <p:spPr bwMode="auto">
              <a:xfrm>
                <a:off x="2369" y="3133"/>
                <a:ext cx="27" cy="42"/>
              </a:xfrm>
              <a:custGeom>
                <a:avLst/>
                <a:gdLst>
                  <a:gd name="T0" fmla="*/ 0 w 81"/>
                  <a:gd name="T1" fmla="*/ 1 h 83"/>
                  <a:gd name="T2" fmla="*/ 0 w 81"/>
                  <a:gd name="T3" fmla="*/ 1 h 83"/>
                  <a:gd name="T4" fmla="*/ 0 w 81"/>
                  <a:gd name="T5" fmla="*/ 1 h 83"/>
                  <a:gd name="T6" fmla="*/ 0 w 81"/>
                  <a:gd name="T7" fmla="*/ 1 h 83"/>
                  <a:gd name="T8" fmla="*/ 0 w 81"/>
                  <a:gd name="T9" fmla="*/ 1 h 83"/>
                  <a:gd name="T10" fmla="*/ 0 w 81"/>
                  <a:gd name="T11" fmla="*/ 1 h 83"/>
                  <a:gd name="T12" fmla="*/ 0 w 81"/>
                  <a:gd name="T13" fmla="*/ 1 h 83"/>
                  <a:gd name="T14" fmla="*/ 0 w 81"/>
                  <a:gd name="T15" fmla="*/ 1 h 83"/>
                  <a:gd name="T16" fmla="*/ 0 w 81"/>
                  <a:gd name="T17" fmla="*/ 1 h 83"/>
                  <a:gd name="T18" fmla="*/ 0 w 81"/>
                  <a:gd name="T19" fmla="*/ 0 h 83"/>
                  <a:gd name="T20" fmla="*/ 0 w 81"/>
                  <a:gd name="T21" fmla="*/ 1 h 83"/>
                  <a:gd name="T22" fmla="*/ 0 w 81"/>
                  <a:gd name="T23" fmla="*/ 1 h 83"/>
                  <a:gd name="T24" fmla="*/ 0 w 81"/>
                  <a:gd name="T25" fmla="*/ 1 h 83"/>
                  <a:gd name="T26" fmla="*/ 0 w 81"/>
                  <a:gd name="T27" fmla="*/ 1 h 83"/>
                  <a:gd name="T28" fmla="*/ 0 w 81"/>
                  <a:gd name="T29" fmla="*/ 1 h 83"/>
                  <a:gd name="T30" fmla="*/ 0 w 81"/>
                  <a:gd name="T31" fmla="*/ 1 h 83"/>
                  <a:gd name="T32" fmla="*/ 0 w 81"/>
                  <a:gd name="T33" fmla="*/ 1 h 83"/>
                  <a:gd name="T34" fmla="*/ 0 w 81"/>
                  <a:gd name="T35" fmla="*/ 1 h 83"/>
                  <a:gd name="T36" fmla="*/ 0 w 81"/>
                  <a:gd name="T37" fmla="*/ 1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1"/>
                  <a:gd name="T58" fmla="*/ 0 h 83"/>
                  <a:gd name="T59" fmla="*/ 81 w 81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1" h="83">
                    <a:moveTo>
                      <a:pt x="65" y="83"/>
                    </a:moveTo>
                    <a:lnTo>
                      <a:pt x="63" y="71"/>
                    </a:lnTo>
                    <a:lnTo>
                      <a:pt x="62" y="67"/>
                    </a:lnTo>
                    <a:lnTo>
                      <a:pt x="60" y="62"/>
                    </a:lnTo>
                    <a:lnTo>
                      <a:pt x="56" y="51"/>
                    </a:lnTo>
                    <a:lnTo>
                      <a:pt x="47" y="43"/>
                    </a:lnTo>
                    <a:lnTo>
                      <a:pt x="37" y="34"/>
                    </a:lnTo>
                    <a:lnTo>
                      <a:pt x="26" y="26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38" y="16"/>
                    </a:lnTo>
                    <a:lnTo>
                      <a:pt x="50" y="26"/>
                    </a:lnTo>
                    <a:lnTo>
                      <a:pt x="60" y="36"/>
                    </a:lnTo>
                    <a:lnTo>
                      <a:pt x="71" y="45"/>
                    </a:lnTo>
                    <a:lnTo>
                      <a:pt x="77" y="56"/>
                    </a:lnTo>
                    <a:lnTo>
                      <a:pt x="78" y="64"/>
                    </a:lnTo>
                    <a:lnTo>
                      <a:pt x="80" y="69"/>
                    </a:lnTo>
                    <a:lnTo>
                      <a:pt x="81" y="83"/>
                    </a:lnTo>
                    <a:lnTo>
                      <a:pt x="65" y="8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7" name="Freeform 246"/>
              <p:cNvSpPr>
                <a:spLocks/>
              </p:cNvSpPr>
              <p:nvPr/>
            </p:nvSpPr>
            <p:spPr bwMode="auto">
              <a:xfrm>
                <a:off x="2391" y="3175"/>
                <a:ext cx="5" cy="1"/>
              </a:xfrm>
              <a:custGeom>
                <a:avLst/>
                <a:gdLst>
                  <a:gd name="T0" fmla="*/ 0 w 16"/>
                  <a:gd name="T1" fmla="*/ 1 h 2"/>
                  <a:gd name="T2" fmla="*/ 0 w 16"/>
                  <a:gd name="T3" fmla="*/ 1 h 2"/>
                  <a:gd name="T4" fmla="*/ 0 w 16"/>
                  <a:gd name="T5" fmla="*/ 1 h 2"/>
                  <a:gd name="T6" fmla="*/ 0 w 16"/>
                  <a:gd name="T7" fmla="*/ 0 h 2"/>
                  <a:gd name="T8" fmla="*/ 0 w 16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16" y="2"/>
                    </a:moveTo>
                    <a:lnTo>
                      <a:pt x="16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8" name="Freeform 247"/>
              <p:cNvSpPr>
                <a:spLocks/>
              </p:cNvSpPr>
              <p:nvPr/>
            </p:nvSpPr>
            <p:spPr bwMode="auto">
              <a:xfrm>
                <a:off x="2350" y="3109"/>
                <a:ext cx="23" cy="29"/>
              </a:xfrm>
              <a:custGeom>
                <a:avLst/>
                <a:gdLst>
                  <a:gd name="T0" fmla="*/ 0 w 68"/>
                  <a:gd name="T1" fmla="*/ 0 h 59"/>
                  <a:gd name="T2" fmla="*/ 0 w 68"/>
                  <a:gd name="T3" fmla="*/ 0 h 59"/>
                  <a:gd name="T4" fmla="*/ 0 w 68"/>
                  <a:gd name="T5" fmla="*/ 0 h 59"/>
                  <a:gd name="T6" fmla="*/ 0 w 68"/>
                  <a:gd name="T7" fmla="*/ 0 h 59"/>
                  <a:gd name="T8" fmla="*/ 0 w 68"/>
                  <a:gd name="T9" fmla="*/ 0 h 59"/>
                  <a:gd name="T10" fmla="*/ 0 w 68"/>
                  <a:gd name="T11" fmla="*/ 0 h 59"/>
                  <a:gd name="T12" fmla="*/ 0 w 68"/>
                  <a:gd name="T13" fmla="*/ 0 h 59"/>
                  <a:gd name="T14" fmla="*/ 0 w 68"/>
                  <a:gd name="T15" fmla="*/ 0 h 59"/>
                  <a:gd name="T16" fmla="*/ 0 w 68"/>
                  <a:gd name="T17" fmla="*/ 0 h 59"/>
                  <a:gd name="T18" fmla="*/ 0 w 68"/>
                  <a:gd name="T19" fmla="*/ 0 h 59"/>
                  <a:gd name="T20" fmla="*/ 0 w 68"/>
                  <a:gd name="T21" fmla="*/ 0 h 59"/>
                  <a:gd name="T22" fmla="*/ 0 w 68"/>
                  <a:gd name="T23" fmla="*/ 0 h 59"/>
                  <a:gd name="T24" fmla="*/ 0 w 68"/>
                  <a:gd name="T25" fmla="*/ 0 h 59"/>
                  <a:gd name="T26" fmla="*/ 0 w 68"/>
                  <a:gd name="T27" fmla="*/ 0 h 59"/>
                  <a:gd name="T28" fmla="*/ 0 w 68"/>
                  <a:gd name="T29" fmla="*/ 0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"/>
                  <a:gd name="T46" fmla="*/ 0 h 59"/>
                  <a:gd name="T47" fmla="*/ 68 w 68"/>
                  <a:gd name="T48" fmla="*/ 59 h 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" h="59">
                    <a:moveTo>
                      <a:pt x="56" y="59"/>
                    </a:moveTo>
                    <a:lnTo>
                      <a:pt x="46" y="51"/>
                    </a:lnTo>
                    <a:lnTo>
                      <a:pt x="40" y="43"/>
                    </a:lnTo>
                    <a:lnTo>
                      <a:pt x="28" y="27"/>
                    </a:lnTo>
                    <a:lnTo>
                      <a:pt x="18" y="15"/>
                    </a:lnTo>
                    <a:lnTo>
                      <a:pt x="12" y="14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29" y="7"/>
                    </a:lnTo>
                    <a:lnTo>
                      <a:pt x="43" y="21"/>
                    </a:lnTo>
                    <a:lnTo>
                      <a:pt x="54" y="36"/>
                    </a:lnTo>
                    <a:lnTo>
                      <a:pt x="59" y="43"/>
                    </a:lnTo>
                    <a:lnTo>
                      <a:pt x="68" y="50"/>
                    </a:lnTo>
                    <a:lnTo>
                      <a:pt x="56" y="5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9" name="Freeform 248"/>
              <p:cNvSpPr>
                <a:spLocks/>
              </p:cNvSpPr>
              <p:nvPr/>
            </p:nvSpPr>
            <p:spPr bwMode="auto">
              <a:xfrm>
                <a:off x="2369" y="3133"/>
                <a:ext cx="4" cy="5"/>
              </a:xfrm>
              <a:custGeom>
                <a:avLst/>
                <a:gdLst>
                  <a:gd name="T0" fmla="*/ 0 w 12"/>
                  <a:gd name="T1" fmla="*/ 1 h 9"/>
                  <a:gd name="T2" fmla="*/ 0 w 12"/>
                  <a:gd name="T3" fmla="*/ 0 h 9"/>
                  <a:gd name="T4" fmla="*/ 0 w 12"/>
                  <a:gd name="T5" fmla="*/ 1 h 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9"/>
                  <a:gd name="T11" fmla="*/ 12 w 12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9">
                    <a:moveTo>
                      <a:pt x="0" y="9"/>
                    </a:move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0" name="Freeform 249"/>
              <p:cNvSpPr>
                <a:spLocks/>
              </p:cNvSpPr>
              <p:nvPr/>
            </p:nvSpPr>
            <p:spPr bwMode="auto">
              <a:xfrm>
                <a:off x="2319" y="3109"/>
                <a:ext cx="33" cy="25"/>
              </a:xfrm>
              <a:custGeom>
                <a:avLst/>
                <a:gdLst>
                  <a:gd name="T0" fmla="*/ 0 w 97"/>
                  <a:gd name="T1" fmla="*/ 0 h 52"/>
                  <a:gd name="T2" fmla="*/ 0 w 97"/>
                  <a:gd name="T3" fmla="*/ 0 h 52"/>
                  <a:gd name="T4" fmla="*/ 0 w 97"/>
                  <a:gd name="T5" fmla="*/ 0 h 52"/>
                  <a:gd name="T6" fmla="*/ 0 w 97"/>
                  <a:gd name="T7" fmla="*/ 0 h 52"/>
                  <a:gd name="T8" fmla="*/ 0 w 97"/>
                  <a:gd name="T9" fmla="*/ 0 h 52"/>
                  <a:gd name="T10" fmla="*/ 0 w 97"/>
                  <a:gd name="T11" fmla="*/ 0 h 52"/>
                  <a:gd name="T12" fmla="*/ 0 w 97"/>
                  <a:gd name="T13" fmla="*/ 0 h 52"/>
                  <a:gd name="T14" fmla="*/ 0 w 97"/>
                  <a:gd name="T15" fmla="*/ 0 h 52"/>
                  <a:gd name="T16" fmla="*/ 0 w 97"/>
                  <a:gd name="T17" fmla="*/ 0 h 52"/>
                  <a:gd name="T18" fmla="*/ 0 w 97"/>
                  <a:gd name="T19" fmla="*/ 0 h 52"/>
                  <a:gd name="T20" fmla="*/ 0 w 97"/>
                  <a:gd name="T21" fmla="*/ 0 h 52"/>
                  <a:gd name="T22" fmla="*/ 0 w 97"/>
                  <a:gd name="T23" fmla="*/ 0 h 52"/>
                  <a:gd name="T24" fmla="*/ 0 w 97"/>
                  <a:gd name="T25" fmla="*/ 0 h 52"/>
                  <a:gd name="T26" fmla="*/ 0 w 97"/>
                  <a:gd name="T27" fmla="*/ 0 h 52"/>
                  <a:gd name="T28" fmla="*/ 0 w 97"/>
                  <a:gd name="T29" fmla="*/ 0 h 52"/>
                  <a:gd name="T30" fmla="*/ 0 w 97"/>
                  <a:gd name="T31" fmla="*/ 0 h 52"/>
                  <a:gd name="T32" fmla="*/ 0 w 97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52"/>
                  <a:gd name="T53" fmla="*/ 97 w 97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52">
                    <a:moveTo>
                      <a:pt x="97" y="12"/>
                    </a:moveTo>
                    <a:lnTo>
                      <a:pt x="84" y="14"/>
                    </a:lnTo>
                    <a:lnTo>
                      <a:pt x="75" y="17"/>
                    </a:lnTo>
                    <a:lnTo>
                      <a:pt x="54" y="31"/>
                    </a:lnTo>
                    <a:lnTo>
                      <a:pt x="46" y="38"/>
                    </a:lnTo>
                    <a:lnTo>
                      <a:pt x="35" y="45"/>
                    </a:lnTo>
                    <a:lnTo>
                      <a:pt x="19" y="50"/>
                    </a:lnTo>
                    <a:lnTo>
                      <a:pt x="4" y="52"/>
                    </a:lnTo>
                    <a:lnTo>
                      <a:pt x="0" y="41"/>
                    </a:lnTo>
                    <a:lnTo>
                      <a:pt x="12" y="38"/>
                    </a:lnTo>
                    <a:lnTo>
                      <a:pt x="23" y="35"/>
                    </a:lnTo>
                    <a:lnTo>
                      <a:pt x="34" y="29"/>
                    </a:lnTo>
                    <a:lnTo>
                      <a:pt x="43" y="22"/>
                    </a:lnTo>
                    <a:lnTo>
                      <a:pt x="63" y="8"/>
                    </a:lnTo>
                    <a:lnTo>
                      <a:pt x="77" y="2"/>
                    </a:lnTo>
                    <a:lnTo>
                      <a:pt x="93" y="0"/>
                    </a:lnTo>
                    <a:lnTo>
                      <a:pt x="97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1" name="Freeform 250"/>
              <p:cNvSpPr>
                <a:spLocks/>
              </p:cNvSpPr>
              <p:nvPr/>
            </p:nvSpPr>
            <p:spPr bwMode="auto">
              <a:xfrm>
                <a:off x="2350" y="3109"/>
                <a:ext cx="2" cy="5"/>
              </a:xfrm>
              <a:custGeom>
                <a:avLst/>
                <a:gdLst>
                  <a:gd name="T0" fmla="*/ 1 w 4"/>
                  <a:gd name="T1" fmla="*/ 0 h 12"/>
                  <a:gd name="T2" fmla="*/ 1 w 4"/>
                  <a:gd name="T3" fmla="*/ 0 h 12"/>
                  <a:gd name="T4" fmla="*/ 0 w 4"/>
                  <a:gd name="T5" fmla="*/ 0 h 12"/>
                  <a:gd name="T6" fmla="*/ 1 w 4"/>
                  <a:gd name="T7" fmla="*/ 0 h 12"/>
                  <a:gd name="T8" fmla="*/ 0 w 4"/>
                  <a:gd name="T9" fmla="*/ 0 h 12"/>
                  <a:gd name="T10" fmla="*/ 1 w 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2"/>
                  <a:gd name="T20" fmla="*/ 4 w 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2">
                    <a:moveTo>
                      <a:pt x="4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2" name="Freeform 251"/>
              <p:cNvSpPr>
                <a:spLocks/>
              </p:cNvSpPr>
              <p:nvPr/>
            </p:nvSpPr>
            <p:spPr bwMode="auto">
              <a:xfrm>
                <a:off x="2281" y="3101"/>
                <a:ext cx="40" cy="33"/>
              </a:xfrm>
              <a:custGeom>
                <a:avLst/>
                <a:gdLst>
                  <a:gd name="T0" fmla="*/ 0 w 118"/>
                  <a:gd name="T1" fmla="*/ 1 h 66"/>
                  <a:gd name="T2" fmla="*/ 0 w 118"/>
                  <a:gd name="T3" fmla="*/ 1 h 66"/>
                  <a:gd name="T4" fmla="*/ 0 w 118"/>
                  <a:gd name="T5" fmla="*/ 1 h 66"/>
                  <a:gd name="T6" fmla="*/ 0 w 118"/>
                  <a:gd name="T7" fmla="*/ 1 h 66"/>
                  <a:gd name="T8" fmla="*/ 0 w 118"/>
                  <a:gd name="T9" fmla="*/ 1 h 66"/>
                  <a:gd name="T10" fmla="*/ 0 w 118"/>
                  <a:gd name="T11" fmla="*/ 1 h 66"/>
                  <a:gd name="T12" fmla="*/ 0 w 118"/>
                  <a:gd name="T13" fmla="*/ 1 h 66"/>
                  <a:gd name="T14" fmla="*/ 0 w 118"/>
                  <a:gd name="T15" fmla="*/ 1 h 66"/>
                  <a:gd name="T16" fmla="*/ 0 w 118"/>
                  <a:gd name="T17" fmla="*/ 1 h 66"/>
                  <a:gd name="T18" fmla="*/ 0 w 118"/>
                  <a:gd name="T19" fmla="*/ 0 h 66"/>
                  <a:gd name="T20" fmla="*/ 0 w 118"/>
                  <a:gd name="T21" fmla="*/ 1 h 66"/>
                  <a:gd name="T22" fmla="*/ 0 w 118"/>
                  <a:gd name="T23" fmla="*/ 1 h 66"/>
                  <a:gd name="T24" fmla="*/ 0 w 118"/>
                  <a:gd name="T25" fmla="*/ 1 h 66"/>
                  <a:gd name="T26" fmla="*/ 0 w 118"/>
                  <a:gd name="T27" fmla="*/ 1 h 66"/>
                  <a:gd name="T28" fmla="*/ 0 w 118"/>
                  <a:gd name="T29" fmla="*/ 1 h 66"/>
                  <a:gd name="T30" fmla="*/ 0 w 118"/>
                  <a:gd name="T31" fmla="*/ 1 h 66"/>
                  <a:gd name="T32" fmla="*/ 0 w 118"/>
                  <a:gd name="T33" fmla="*/ 1 h 66"/>
                  <a:gd name="T34" fmla="*/ 0 w 118"/>
                  <a:gd name="T35" fmla="*/ 1 h 66"/>
                  <a:gd name="T36" fmla="*/ 0 w 118"/>
                  <a:gd name="T37" fmla="*/ 1 h 66"/>
                  <a:gd name="T38" fmla="*/ 0 w 118"/>
                  <a:gd name="T39" fmla="*/ 1 h 66"/>
                  <a:gd name="T40" fmla="*/ 0 w 118"/>
                  <a:gd name="T41" fmla="*/ 1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66"/>
                  <a:gd name="T65" fmla="*/ 118 w 118"/>
                  <a:gd name="T66" fmla="*/ 66 h 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66">
                    <a:moveTo>
                      <a:pt x="115" y="66"/>
                    </a:moveTo>
                    <a:lnTo>
                      <a:pt x="95" y="65"/>
                    </a:lnTo>
                    <a:lnTo>
                      <a:pt x="74" y="61"/>
                    </a:lnTo>
                    <a:lnTo>
                      <a:pt x="52" y="55"/>
                    </a:lnTo>
                    <a:lnTo>
                      <a:pt x="33" y="47"/>
                    </a:lnTo>
                    <a:lnTo>
                      <a:pt x="18" y="39"/>
                    </a:lnTo>
                    <a:lnTo>
                      <a:pt x="6" y="28"/>
                    </a:lnTo>
                    <a:lnTo>
                      <a:pt x="0" y="14"/>
                    </a:lnTo>
                    <a:lnTo>
                      <a:pt x="2" y="7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21" y="22"/>
                    </a:lnTo>
                    <a:lnTo>
                      <a:pt x="30" y="30"/>
                    </a:lnTo>
                    <a:lnTo>
                      <a:pt x="43" y="38"/>
                    </a:lnTo>
                    <a:lnTo>
                      <a:pt x="61" y="44"/>
                    </a:lnTo>
                    <a:lnTo>
                      <a:pt x="80" y="49"/>
                    </a:lnTo>
                    <a:lnTo>
                      <a:pt x="98" y="54"/>
                    </a:lnTo>
                    <a:lnTo>
                      <a:pt x="118" y="55"/>
                    </a:lnTo>
                    <a:lnTo>
                      <a:pt x="115" y="6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3" name="Freeform 252"/>
              <p:cNvSpPr>
                <a:spLocks/>
              </p:cNvSpPr>
              <p:nvPr/>
            </p:nvSpPr>
            <p:spPr bwMode="auto">
              <a:xfrm>
                <a:off x="2319" y="3129"/>
                <a:ext cx="2" cy="5"/>
              </a:xfrm>
              <a:custGeom>
                <a:avLst/>
                <a:gdLst>
                  <a:gd name="T0" fmla="*/ 1 w 4"/>
                  <a:gd name="T1" fmla="*/ 0 h 11"/>
                  <a:gd name="T2" fmla="*/ 1 w 4"/>
                  <a:gd name="T3" fmla="*/ 0 h 11"/>
                  <a:gd name="T4" fmla="*/ 1 w 4"/>
                  <a:gd name="T5" fmla="*/ 0 h 11"/>
                  <a:gd name="T6" fmla="*/ 1 w 4"/>
                  <a:gd name="T7" fmla="*/ 0 h 11"/>
                  <a:gd name="T8" fmla="*/ 0 w 4"/>
                  <a:gd name="T9" fmla="*/ 0 h 11"/>
                  <a:gd name="T10" fmla="*/ 1 w 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1"/>
                  <a:gd name="T20" fmla="*/ 4 w 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1">
                    <a:moveTo>
                      <a:pt x="4" y="11"/>
                    </a:moveTo>
                    <a:lnTo>
                      <a:pt x="3" y="11"/>
                    </a:lnTo>
                    <a:lnTo>
                      <a:pt x="1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4" name="Freeform 253"/>
              <p:cNvSpPr>
                <a:spLocks/>
              </p:cNvSpPr>
              <p:nvPr/>
            </p:nvSpPr>
            <p:spPr bwMode="auto">
              <a:xfrm>
                <a:off x="2259" y="3065"/>
                <a:ext cx="32" cy="39"/>
              </a:xfrm>
              <a:custGeom>
                <a:avLst/>
                <a:gdLst>
                  <a:gd name="T0" fmla="*/ 0 w 96"/>
                  <a:gd name="T1" fmla="*/ 1 h 77"/>
                  <a:gd name="T2" fmla="*/ 0 w 96"/>
                  <a:gd name="T3" fmla="*/ 1 h 77"/>
                  <a:gd name="T4" fmla="*/ 0 w 96"/>
                  <a:gd name="T5" fmla="*/ 1 h 77"/>
                  <a:gd name="T6" fmla="*/ 0 w 96"/>
                  <a:gd name="T7" fmla="*/ 1 h 77"/>
                  <a:gd name="T8" fmla="*/ 0 w 96"/>
                  <a:gd name="T9" fmla="*/ 1 h 77"/>
                  <a:gd name="T10" fmla="*/ 0 w 96"/>
                  <a:gd name="T11" fmla="*/ 1 h 77"/>
                  <a:gd name="T12" fmla="*/ 0 w 96"/>
                  <a:gd name="T13" fmla="*/ 1 h 77"/>
                  <a:gd name="T14" fmla="*/ 0 w 96"/>
                  <a:gd name="T15" fmla="*/ 1 h 77"/>
                  <a:gd name="T16" fmla="*/ 0 w 96"/>
                  <a:gd name="T17" fmla="*/ 1 h 77"/>
                  <a:gd name="T18" fmla="*/ 0 w 96"/>
                  <a:gd name="T19" fmla="*/ 1 h 77"/>
                  <a:gd name="T20" fmla="*/ 0 w 96"/>
                  <a:gd name="T21" fmla="*/ 1 h 77"/>
                  <a:gd name="T22" fmla="*/ 0 w 96"/>
                  <a:gd name="T23" fmla="*/ 0 h 77"/>
                  <a:gd name="T24" fmla="*/ 0 w 96"/>
                  <a:gd name="T25" fmla="*/ 1 h 77"/>
                  <a:gd name="T26" fmla="*/ 0 w 96"/>
                  <a:gd name="T27" fmla="*/ 1 h 77"/>
                  <a:gd name="T28" fmla="*/ 0 w 96"/>
                  <a:gd name="T29" fmla="*/ 1 h 77"/>
                  <a:gd name="T30" fmla="*/ 0 w 96"/>
                  <a:gd name="T31" fmla="*/ 1 h 77"/>
                  <a:gd name="T32" fmla="*/ 0 w 96"/>
                  <a:gd name="T33" fmla="*/ 1 h 77"/>
                  <a:gd name="T34" fmla="*/ 0 w 96"/>
                  <a:gd name="T35" fmla="*/ 1 h 77"/>
                  <a:gd name="T36" fmla="*/ 0 w 96"/>
                  <a:gd name="T37" fmla="*/ 1 h 77"/>
                  <a:gd name="T38" fmla="*/ 0 w 96"/>
                  <a:gd name="T39" fmla="*/ 1 h 77"/>
                  <a:gd name="T40" fmla="*/ 0 w 96"/>
                  <a:gd name="T41" fmla="*/ 1 h 77"/>
                  <a:gd name="T42" fmla="*/ 0 w 96"/>
                  <a:gd name="T43" fmla="*/ 1 h 77"/>
                  <a:gd name="T44" fmla="*/ 0 w 96"/>
                  <a:gd name="T45" fmla="*/ 1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77"/>
                  <a:gd name="T71" fmla="*/ 96 w 96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77">
                    <a:moveTo>
                      <a:pt x="71" y="72"/>
                    </a:moveTo>
                    <a:lnTo>
                      <a:pt x="77" y="63"/>
                    </a:lnTo>
                    <a:lnTo>
                      <a:pt x="79" y="55"/>
                    </a:lnTo>
                    <a:lnTo>
                      <a:pt x="80" y="42"/>
                    </a:lnTo>
                    <a:lnTo>
                      <a:pt x="76" y="33"/>
                    </a:lnTo>
                    <a:lnTo>
                      <a:pt x="65" y="26"/>
                    </a:lnTo>
                    <a:lnTo>
                      <a:pt x="59" y="23"/>
                    </a:lnTo>
                    <a:lnTo>
                      <a:pt x="53" y="21"/>
                    </a:lnTo>
                    <a:lnTo>
                      <a:pt x="37" y="15"/>
                    </a:lnTo>
                    <a:lnTo>
                      <a:pt x="20" y="12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22" y="1"/>
                    </a:lnTo>
                    <a:lnTo>
                      <a:pt x="43" y="4"/>
                    </a:lnTo>
                    <a:lnTo>
                      <a:pt x="61" y="9"/>
                    </a:lnTo>
                    <a:lnTo>
                      <a:pt x="70" y="12"/>
                    </a:lnTo>
                    <a:lnTo>
                      <a:pt x="77" y="16"/>
                    </a:lnTo>
                    <a:lnTo>
                      <a:pt x="90" y="27"/>
                    </a:lnTo>
                    <a:lnTo>
                      <a:pt x="96" y="40"/>
                    </a:lnTo>
                    <a:lnTo>
                      <a:pt x="95" y="57"/>
                    </a:lnTo>
                    <a:lnTo>
                      <a:pt x="93" y="67"/>
                    </a:lnTo>
                    <a:lnTo>
                      <a:pt x="87" y="77"/>
                    </a:lnTo>
                    <a:lnTo>
                      <a:pt x="71" y="7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5" name="Freeform 254"/>
              <p:cNvSpPr>
                <a:spLocks/>
              </p:cNvSpPr>
              <p:nvPr/>
            </p:nvSpPr>
            <p:spPr bwMode="auto">
              <a:xfrm>
                <a:off x="2282" y="3101"/>
                <a:ext cx="6" cy="3"/>
              </a:xfrm>
              <a:custGeom>
                <a:avLst/>
                <a:gdLst>
                  <a:gd name="T0" fmla="*/ 0 w 16"/>
                  <a:gd name="T1" fmla="*/ 0 h 5"/>
                  <a:gd name="T2" fmla="*/ 0 w 16"/>
                  <a:gd name="T3" fmla="*/ 1 h 5"/>
                  <a:gd name="T4" fmla="*/ 0 w 16"/>
                  <a:gd name="T5" fmla="*/ 1 h 5"/>
                  <a:gd name="T6" fmla="*/ 0 w 1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5"/>
                  <a:gd name="T14" fmla="*/ 16 w 1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5">
                    <a:moveTo>
                      <a:pt x="0" y="0"/>
                    </a:moveTo>
                    <a:lnTo>
                      <a:pt x="16" y="5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6" name="Freeform 255"/>
              <p:cNvSpPr>
                <a:spLocks/>
              </p:cNvSpPr>
              <p:nvPr/>
            </p:nvSpPr>
            <p:spPr bwMode="auto">
              <a:xfrm>
                <a:off x="2230" y="3003"/>
                <a:ext cx="30" cy="68"/>
              </a:xfrm>
              <a:custGeom>
                <a:avLst/>
                <a:gdLst>
                  <a:gd name="T0" fmla="*/ 0 w 90"/>
                  <a:gd name="T1" fmla="*/ 1 h 136"/>
                  <a:gd name="T2" fmla="*/ 0 w 90"/>
                  <a:gd name="T3" fmla="*/ 1 h 136"/>
                  <a:gd name="T4" fmla="*/ 0 w 90"/>
                  <a:gd name="T5" fmla="*/ 1 h 136"/>
                  <a:gd name="T6" fmla="*/ 0 w 90"/>
                  <a:gd name="T7" fmla="*/ 1 h 136"/>
                  <a:gd name="T8" fmla="*/ 0 w 90"/>
                  <a:gd name="T9" fmla="*/ 1 h 136"/>
                  <a:gd name="T10" fmla="*/ 0 w 90"/>
                  <a:gd name="T11" fmla="*/ 1 h 136"/>
                  <a:gd name="T12" fmla="*/ 0 w 90"/>
                  <a:gd name="T13" fmla="*/ 1 h 136"/>
                  <a:gd name="T14" fmla="*/ 0 w 90"/>
                  <a:gd name="T15" fmla="*/ 1 h 136"/>
                  <a:gd name="T16" fmla="*/ 0 w 90"/>
                  <a:gd name="T17" fmla="*/ 1 h 136"/>
                  <a:gd name="T18" fmla="*/ 0 w 90"/>
                  <a:gd name="T19" fmla="*/ 1 h 136"/>
                  <a:gd name="T20" fmla="*/ 0 w 90"/>
                  <a:gd name="T21" fmla="*/ 0 h 136"/>
                  <a:gd name="T22" fmla="*/ 0 w 90"/>
                  <a:gd name="T23" fmla="*/ 0 h 136"/>
                  <a:gd name="T24" fmla="*/ 0 w 90"/>
                  <a:gd name="T25" fmla="*/ 1 h 136"/>
                  <a:gd name="T26" fmla="*/ 0 w 90"/>
                  <a:gd name="T27" fmla="*/ 1 h 136"/>
                  <a:gd name="T28" fmla="*/ 0 w 90"/>
                  <a:gd name="T29" fmla="*/ 1 h 136"/>
                  <a:gd name="T30" fmla="*/ 0 w 90"/>
                  <a:gd name="T31" fmla="*/ 1 h 136"/>
                  <a:gd name="T32" fmla="*/ 0 w 90"/>
                  <a:gd name="T33" fmla="*/ 1 h 136"/>
                  <a:gd name="T34" fmla="*/ 0 w 90"/>
                  <a:gd name="T35" fmla="*/ 1 h 136"/>
                  <a:gd name="T36" fmla="*/ 0 w 90"/>
                  <a:gd name="T37" fmla="*/ 1 h 136"/>
                  <a:gd name="T38" fmla="*/ 0 w 90"/>
                  <a:gd name="T39" fmla="*/ 1 h 136"/>
                  <a:gd name="T40" fmla="*/ 0 w 90"/>
                  <a:gd name="T41" fmla="*/ 1 h 136"/>
                  <a:gd name="T42" fmla="*/ 0 w 90"/>
                  <a:gd name="T43" fmla="*/ 1 h 136"/>
                  <a:gd name="T44" fmla="*/ 0 w 90"/>
                  <a:gd name="T45" fmla="*/ 1 h 1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0"/>
                  <a:gd name="T70" fmla="*/ 0 h 136"/>
                  <a:gd name="T71" fmla="*/ 90 w 90"/>
                  <a:gd name="T72" fmla="*/ 136 h 1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0" h="136">
                    <a:moveTo>
                      <a:pt x="87" y="136"/>
                    </a:moveTo>
                    <a:lnTo>
                      <a:pt x="71" y="135"/>
                    </a:lnTo>
                    <a:lnTo>
                      <a:pt x="58" y="131"/>
                    </a:lnTo>
                    <a:lnTo>
                      <a:pt x="46" y="127"/>
                    </a:lnTo>
                    <a:lnTo>
                      <a:pt x="36" y="121"/>
                    </a:lnTo>
                    <a:lnTo>
                      <a:pt x="21" y="106"/>
                    </a:lnTo>
                    <a:lnTo>
                      <a:pt x="14" y="97"/>
                    </a:lnTo>
                    <a:lnTo>
                      <a:pt x="11" y="87"/>
                    </a:lnTo>
                    <a:lnTo>
                      <a:pt x="5" y="65"/>
                    </a:lnTo>
                    <a:lnTo>
                      <a:pt x="2" y="43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8" y="43"/>
                    </a:lnTo>
                    <a:lnTo>
                      <a:pt x="21" y="63"/>
                    </a:lnTo>
                    <a:lnTo>
                      <a:pt x="27" y="84"/>
                    </a:lnTo>
                    <a:lnTo>
                      <a:pt x="30" y="92"/>
                    </a:lnTo>
                    <a:lnTo>
                      <a:pt x="36" y="99"/>
                    </a:lnTo>
                    <a:lnTo>
                      <a:pt x="49" y="113"/>
                    </a:lnTo>
                    <a:lnTo>
                      <a:pt x="58" y="118"/>
                    </a:lnTo>
                    <a:lnTo>
                      <a:pt x="65" y="121"/>
                    </a:lnTo>
                    <a:lnTo>
                      <a:pt x="76" y="124"/>
                    </a:lnTo>
                    <a:lnTo>
                      <a:pt x="90" y="125"/>
                    </a:lnTo>
                    <a:lnTo>
                      <a:pt x="87" y="13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7" name="Freeform 256"/>
              <p:cNvSpPr>
                <a:spLocks/>
              </p:cNvSpPr>
              <p:nvPr/>
            </p:nvSpPr>
            <p:spPr bwMode="auto">
              <a:xfrm>
                <a:off x="2259" y="3065"/>
                <a:ext cx="1" cy="6"/>
              </a:xfrm>
              <a:custGeom>
                <a:avLst/>
                <a:gdLst>
                  <a:gd name="T0" fmla="*/ 0 w 3"/>
                  <a:gd name="T1" fmla="*/ 1 h 11"/>
                  <a:gd name="T2" fmla="*/ 0 w 3"/>
                  <a:gd name="T3" fmla="*/ 0 h 11"/>
                  <a:gd name="T4" fmla="*/ 0 w 3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1"/>
                  <a:gd name="T11" fmla="*/ 3 w 3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1">
                    <a:moveTo>
                      <a:pt x="0" y="11"/>
                    </a:move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8" name="Freeform 257"/>
              <p:cNvSpPr>
                <a:spLocks/>
              </p:cNvSpPr>
              <p:nvPr/>
            </p:nvSpPr>
            <p:spPr bwMode="auto">
              <a:xfrm>
                <a:off x="2229" y="2962"/>
                <a:ext cx="17" cy="41"/>
              </a:xfrm>
              <a:custGeom>
                <a:avLst/>
                <a:gdLst>
                  <a:gd name="T0" fmla="*/ 0 w 49"/>
                  <a:gd name="T1" fmla="*/ 0 h 83"/>
                  <a:gd name="T2" fmla="*/ 0 w 49"/>
                  <a:gd name="T3" fmla="*/ 0 h 83"/>
                  <a:gd name="T4" fmla="*/ 0 w 49"/>
                  <a:gd name="T5" fmla="*/ 0 h 83"/>
                  <a:gd name="T6" fmla="*/ 0 w 49"/>
                  <a:gd name="T7" fmla="*/ 0 h 83"/>
                  <a:gd name="T8" fmla="*/ 0 w 49"/>
                  <a:gd name="T9" fmla="*/ 0 h 83"/>
                  <a:gd name="T10" fmla="*/ 0 w 49"/>
                  <a:gd name="T11" fmla="*/ 0 h 83"/>
                  <a:gd name="T12" fmla="*/ 0 w 49"/>
                  <a:gd name="T13" fmla="*/ 0 h 83"/>
                  <a:gd name="T14" fmla="*/ 0 w 49"/>
                  <a:gd name="T15" fmla="*/ 0 h 83"/>
                  <a:gd name="T16" fmla="*/ 0 w 49"/>
                  <a:gd name="T17" fmla="*/ 0 h 83"/>
                  <a:gd name="T18" fmla="*/ 0 w 49"/>
                  <a:gd name="T19" fmla="*/ 0 h 83"/>
                  <a:gd name="T20" fmla="*/ 0 w 49"/>
                  <a:gd name="T21" fmla="*/ 0 h 83"/>
                  <a:gd name="T22" fmla="*/ 0 w 49"/>
                  <a:gd name="T23" fmla="*/ 0 h 83"/>
                  <a:gd name="T24" fmla="*/ 0 w 49"/>
                  <a:gd name="T25" fmla="*/ 0 h 83"/>
                  <a:gd name="T26" fmla="*/ 0 w 49"/>
                  <a:gd name="T27" fmla="*/ 0 h 83"/>
                  <a:gd name="T28" fmla="*/ 0 w 49"/>
                  <a:gd name="T29" fmla="*/ 0 h 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"/>
                  <a:gd name="T46" fmla="*/ 0 h 83"/>
                  <a:gd name="T47" fmla="*/ 49 w 49"/>
                  <a:gd name="T48" fmla="*/ 83 h 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" h="83">
                    <a:moveTo>
                      <a:pt x="1" y="83"/>
                    </a:moveTo>
                    <a:lnTo>
                      <a:pt x="0" y="60"/>
                    </a:lnTo>
                    <a:lnTo>
                      <a:pt x="3" y="37"/>
                    </a:lnTo>
                    <a:lnTo>
                      <a:pt x="7" y="27"/>
                    </a:lnTo>
                    <a:lnTo>
                      <a:pt x="15" y="17"/>
                    </a:lnTo>
                    <a:lnTo>
                      <a:pt x="25" y="7"/>
                    </a:lnTo>
                    <a:lnTo>
                      <a:pt x="38" y="0"/>
                    </a:lnTo>
                    <a:lnTo>
                      <a:pt x="49" y="10"/>
                    </a:lnTo>
                    <a:lnTo>
                      <a:pt x="37" y="17"/>
                    </a:lnTo>
                    <a:lnTo>
                      <a:pt x="29" y="24"/>
                    </a:lnTo>
                    <a:lnTo>
                      <a:pt x="23" y="32"/>
                    </a:lnTo>
                    <a:lnTo>
                      <a:pt x="19" y="40"/>
                    </a:lnTo>
                    <a:lnTo>
                      <a:pt x="16" y="60"/>
                    </a:lnTo>
                    <a:lnTo>
                      <a:pt x="19" y="83"/>
                    </a:lnTo>
                    <a:lnTo>
                      <a:pt x="1" y="8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9" name="Freeform 258"/>
              <p:cNvSpPr>
                <a:spLocks/>
              </p:cNvSpPr>
              <p:nvPr/>
            </p:nvSpPr>
            <p:spPr bwMode="auto">
              <a:xfrm>
                <a:off x="2230" y="3003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w 18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8"/>
                  <a:gd name="T9" fmla="*/ 18 w 18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0" name="Freeform 259"/>
              <p:cNvSpPr>
                <a:spLocks/>
              </p:cNvSpPr>
              <p:nvPr/>
            </p:nvSpPr>
            <p:spPr bwMode="auto">
              <a:xfrm>
                <a:off x="2242" y="2963"/>
                <a:ext cx="40" cy="44"/>
              </a:xfrm>
              <a:custGeom>
                <a:avLst/>
                <a:gdLst>
                  <a:gd name="T0" fmla="*/ 0 w 121"/>
                  <a:gd name="T1" fmla="*/ 0 h 89"/>
                  <a:gd name="T2" fmla="*/ 0 w 121"/>
                  <a:gd name="T3" fmla="*/ 0 h 89"/>
                  <a:gd name="T4" fmla="*/ 0 w 121"/>
                  <a:gd name="T5" fmla="*/ 0 h 89"/>
                  <a:gd name="T6" fmla="*/ 0 w 121"/>
                  <a:gd name="T7" fmla="*/ 0 h 89"/>
                  <a:gd name="T8" fmla="*/ 0 w 121"/>
                  <a:gd name="T9" fmla="*/ 0 h 89"/>
                  <a:gd name="T10" fmla="*/ 0 w 121"/>
                  <a:gd name="T11" fmla="*/ 0 h 89"/>
                  <a:gd name="T12" fmla="*/ 0 w 121"/>
                  <a:gd name="T13" fmla="*/ 0 h 89"/>
                  <a:gd name="T14" fmla="*/ 0 w 121"/>
                  <a:gd name="T15" fmla="*/ 0 h 89"/>
                  <a:gd name="T16" fmla="*/ 0 w 121"/>
                  <a:gd name="T17" fmla="*/ 0 h 89"/>
                  <a:gd name="T18" fmla="*/ 0 w 121"/>
                  <a:gd name="T19" fmla="*/ 0 h 89"/>
                  <a:gd name="T20" fmla="*/ 0 w 121"/>
                  <a:gd name="T21" fmla="*/ 0 h 89"/>
                  <a:gd name="T22" fmla="*/ 0 w 121"/>
                  <a:gd name="T23" fmla="*/ 0 h 89"/>
                  <a:gd name="T24" fmla="*/ 0 w 121"/>
                  <a:gd name="T25" fmla="*/ 0 h 89"/>
                  <a:gd name="T26" fmla="*/ 0 w 121"/>
                  <a:gd name="T27" fmla="*/ 0 h 89"/>
                  <a:gd name="T28" fmla="*/ 0 w 121"/>
                  <a:gd name="T29" fmla="*/ 0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89"/>
                  <a:gd name="T47" fmla="*/ 121 w 121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89">
                    <a:moveTo>
                      <a:pt x="14" y="0"/>
                    </a:moveTo>
                    <a:lnTo>
                      <a:pt x="37" y="28"/>
                    </a:lnTo>
                    <a:lnTo>
                      <a:pt x="59" y="54"/>
                    </a:lnTo>
                    <a:lnTo>
                      <a:pt x="71" y="63"/>
                    </a:lnTo>
                    <a:lnTo>
                      <a:pt x="84" y="70"/>
                    </a:lnTo>
                    <a:lnTo>
                      <a:pt x="99" y="74"/>
                    </a:lnTo>
                    <a:lnTo>
                      <a:pt x="121" y="76"/>
                    </a:lnTo>
                    <a:lnTo>
                      <a:pt x="118" y="89"/>
                    </a:lnTo>
                    <a:lnTo>
                      <a:pt x="96" y="87"/>
                    </a:lnTo>
                    <a:lnTo>
                      <a:pt x="73" y="80"/>
                    </a:lnTo>
                    <a:lnTo>
                      <a:pt x="59" y="72"/>
                    </a:lnTo>
                    <a:lnTo>
                      <a:pt x="44" y="61"/>
                    </a:lnTo>
                    <a:lnTo>
                      <a:pt x="22" y="35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1" name="Freeform 260"/>
              <p:cNvSpPr>
                <a:spLocks/>
              </p:cNvSpPr>
              <p:nvPr/>
            </p:nvSpPr>
            <p:spPr bwMode="auto">
              <a:xfrm>
                <a:off x="2242" y="2960"/>
                <a:ext cx="4" cy="7"/>
              </a:xfrm>
              <a:custGeom>
                <a:avLst/>
                <a:gdLst>
                  <a:gd name="T0" fmla="*/ 0 w 14"/>
                  <a:gd name="T1" fmla="*/ 1 h 14"/>
                  <a:gd name="T2" fmla="*/ 0 w 14"/>
                  <a:gd name="T3" fmla="*/ 0 h 14"/>
                  <a:gd name="T4" fmla="*/ 0 w 14"/>
                  <a:gd name="T5" fmla="*/ 1 h 14"/>
                  <a:gd name="T6" fmla="*/ 0 w 14"/>
                  <a:gd name="T7" fmla="*/ 1 h 14"/>
                  <a:gd name="T8" fmla="*/ 0 w 14"/>
                  <a:gd name="T9" fmla="*/ 1 h 14"/>
                  <a:gd name="T10" fmla="*/ 0 w 14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4"/>
                  <a:gd name="T20" fmla="*/ 14 w 1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4">
                    <a:moveTo>
                      <a:pt x="1" y="4"/>
                    </a:moveTo>
                    <a:lnTo>
                      <a:pt x="9" y="0"/>
                    </a:lnTo>
                    <a:lnTo>
                      <a:pt x="14" y="6"/>
                    </a:lnTo>
                    <a:lnTo>
                      <a:pt x="0" y="13"/>
                    </a:lnTo>
                    <a:lnTo>
                      <a:pt x="12" y="1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2" name="Freeform 261"/>
              <p:cNvSpPr>
                <a:spLocks/>
              </p:cNvSpPr>
              <p:nvPr/>
            </p:nvSpPr>
            <p:spPr bwMode="auto">
              <a:xfrm>
                <a:off x="2281" y="2981"/>
                <a:ext cx="13" cy="26"/>
              </a:xfrm>
              <a:custGeom>
                <a:avLst/>
                <a:gdLst>
                  <a:gd name="T0" fmla="*/ 0 w 40"/>
                  <a:gd name="T1" fmla="*/ 0 h 53"/>
                  <a:gd name="T2" fmla="*/ 0 w 40"/>
                  <a:gd name="T3" fmla="*/ 0 h 53"/>
                  <a:gd name="T4" fmla="*/ 0 w 40"/>
                  <a:gd name="T5" fmla="*/ 0 h 53"/>
                  <a:gd name="T6" fmla="*/ 0 w 40"/>
                  <a:gd name="T7" fmla="*/ 0 h 53"/>
                  <a:gd name="T8" fmla="*/ 0 w 40"/>
                  <a:gd name="T9" fmla="*/ 0 h 53"/>
                  <a:gd name="T10" fmla="*/ 0 w 40"/>
                  <a:gd name="T11" fmla="*/ 0 h 53"/>
                  <a:gd name="T12" fmla="*/ 0 w 40"/>
                  <a:gd name="T13" fmla="*/ 0 h 53"/>
                  <a:gd name="T14" fmla="*/ 0 w 40"/>
                  <a:gd name="T15" fmla="*/ 0 h 53"/>
                  <a:gd name="T16" fmla="*/ 0 w 40"/>
                  <a:gd name="T17" fmla="*/ 0 h 53"/>
                  <a:gd name="T18" fmla="*/ 0 w 40"/>
                  <a:gd name="T19" fmla="*/ 0 h 53"/>
                  <a:gd name="T20" fmla="*/ 0 w 40"/>
                  <a:gd name="T21" fmla="*/ 0 h 53"/>
                  <a:gd name="T22" fmla="*/ 0 w 40"/>
                  <a:gd name="T23" fmla="*/ 0 h 53"/>
                  <a:gd name="T24" fmla="*/ 0 w 40"/>
                  <a:gd name="T25" fmla="*/ 0 h 53"/>
                  <a:gd name="T26" fmla="*/ 0 w 40"/>
                  <a:gd name="T27" fmla="*/ 0 h 53"/>
                  <a:gd name="T28" fmla="*/ 0 w 40"/>
                  <a:gd name="T29" fmla="*/ 0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53"/>
                  <a:gd name="T47" fmla="*/ 40 w 40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53">
                    <a:moveTo>
                      <a:pt x="0" y="40"/>
                    </a:moveTo>
                    <a:lnTo>
                      <a:pt x="6" y="40"/>
                    </a:lnTo>
                    <a:lnTo>
                      <a:pt x="12" y="38"/>
                    </a:lnTo>
                    <a:lnTo>
                      <a:pt x="15" y="34"/>
                    </a:lnTo>
                    <a:lnTo>
                      <a:pt x="17" y="29"/>
                    </a:lnTo>
                    <a:lnTo>
                      <a:pt x="22" y="16"/>
                    </a:lnTo>
                    <a:lnTo>
                      <a:pt x="23" y="0"/>
                    </a:lnTo>
                    <a:lnTo>
                      <a:pt x="40" y="2"/>
                    </a:lnTo>
                    <a:lnTo>
                      <a:pt x="38" y="18"/>
                    </a:lnTo>
                    <a:lnTo>
                      <a:pt x="34" y="33"/>
                    </a:lnTo>
                    <a:lnTo>
                      <a:pt x="29" y="41"/>
                    </a:lnTo>
                    <a:lnTo>
                      <a:pt x="23" y="48"/>
                    </a:lnTo>
                    <a:lnTo>
                      <a:pt x="13" y="52"/>
                    </a:lnTo>
                    <a:lnTo>
                      <a:pt x="3" y="5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3" name="Freeform 262"/>
              <p:cNvSpPr>
                <a:spLocks/>
              </p:cNvSpPr>
              <p:nvPr/>
            </p:nvSpPr>
            <p:spPr bwMode="auto">
              <a:xfrm>
                <a:off x="2281" y="3001"/>
                <a:ext cx="1" cy="6"/>
              </a:xfrm>
              <a:custGeom>
                <a:avLst/>
                <a:gdLst>
                  <a:gd name="T0" fmla="*/ 0 w 3"/>
                  <a:gd name="T1" fmla="*/ 0 h 13"/>
                  <a:gd name="T2" fmla="*/ 0 w 3"/>
                  <a:gd name="T3" fmla="*/ 0 h 13"/>
                  <a:gd name="T4" fmla="*/ 0 w 3"/>
                  <a:gd name="T5" fmla="*/ 0 h 13"/>
                  <a:gd name="T6" fmla="*/ 0 w 3"/>
                  <a:gd name="T7" fmla="*/ 0 h 13"/>
                  <a:gd name="T8" fmla="*/ 0 w 3"/>
                  <a:gd name="T9" fmla="*/ 0 h 13"/>
                  <a:gd name="T10" fmla="*/ 0 w 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3"/>
                  <a:gd name="T20" fmla="*/ 3 w 3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3">
                    <a:moveTo>
                      <a:pt x="0" y="13"/>
                    </a:moveTo>
                    <a:lnTo>
                      <a:pt x="1" y="13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4" name="Freeform 263"/>
              <p:cNvSpPr>
                <a:spLocks/>
              </p:cNvSpPr>
              <p:nvPr/>
            </p:nvSpPr>
            <p:spPr bwMode="auto">
              <a:xfrm>
                <a:off x="2283" y="2944"/>
                <a:ext cx="11" cy="38"/>
              </a:xfrm>
              <a:custGeom>
                <a:avLst/>
                <a:gdLst>
                  <a:gd name="T0" fmla="*/ 0 w 33"/>
                  <a:gd name="T1" fmla="*/ 1 h 75"/>
                  <a:gd name="T2" fmla="*/ 0 w 33"/>
                  <a:gd name="T3" fmla="*/ 1 h 75"/>
                  <a:gd name="T4" fmla="*/ 0 w 33"/>
                  <a:gd name="T5" fmla="*/ 1 h 75"/>
                  <a:gd name="T6" fmla="*/ 0 w 33"/>
                  <a:gd name="T7" fmla="*/ 1 h 75"/>
                  <a:gd name="T8" fmla="*/ 0 w 33"/>
                  <a:gd name="T9" fmla="*/ 1 h 75"/>
                  <a:gd name="T10" fmla="*/ 0 w 33"/>
                  <a:gd name="T11" fmla="*/ 0 h 75"/>
                  <a:gd name="T12" fmla="*/ 0 w 33"/>
                  <a:gd name="T13" fmla="*/ 1 h 75"/>
                  <a:gd name="T14" fmla="*/ 0 w 33"/>
                  <a:gd name="T15" fmla="*/ 1 h 75"/>
                  <a:gd name="T16" fmla="*/ 0 w 33"/>
                  <a:gd name="T17" fmla="*/ 1 h 75"/>
                  <a:gd name="T18" fmla="*/ 0 w 33"/>
                  <a:gd name="T19" fmla="*/ 1 h 75"/>
                  <a:gd name="T20" fmla="*/ 0 w 33"/>
                  <a:gd name="T21" fmla="*/ 1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75"/>
                  <a:gd name="T35" fmla="*/ 33 w 33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75">
                    <a:moveTo>
                      <a:pt x="16" y="75"/>
                    </a:moveTo>
                    <a:lnTo>
                      <a:pt x="13" y="56"/>
                    </a:lnTo>
                    <a:lnTo>
                      <a:pt x="9" y="40"/>
                    </a:lnTo>
                    <a:lnTo>
                      <a:pt x="3" y="22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9" y="20"/>
                    </a:lnTo>
                    <a:lnTo>
                      <a:pt x="25" y="37"/>
                    </a:lnTo>
                    <a:lnTo>
                      <a:pt x="30" y="54"/>
                    </a:lnTo>
                    <a:lnTo>
                      <a:pt x="33" y="73"/>
                    </a:lnTo>
                    <a:lnTo>
                      <a:pt x="16" y="7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5" name="Freeform 264"/>
              <p:cNvSpPr>
                <a:spLocks/>
              </p:cNvSpPr>
              <p:nvPr/>
            </p:nvSpPr>
            <p:spPr bwMode="auto">
              <a:xfrm>
                <a:off x="2289" y="2981"/>
                <a:ext cx="5" cy="1"/>
              </a:xfrm>
              <a:custGeom>
                <a:avLst/>
                <a:gdLst>
                  <a:gd name="T0" fmla="*/ 0 w 17"/>
                  <a:gd name="T1" fmla="*/ 1 h 2"/>
                  <a:gd name="T2" fmla="*/ 0 w 17"/>
                  <a:gd name="T3" fmla="*/ 1 h 2"/>
                  <a:gd name="T4" fmla="*/ 0 w 17"/>
                  <a:gd name="T5" fmla="*/ 0 h 2"/>
                  <a:gd name="T6" fmla="*/ 0 w 17"/>
                  <a:gd name="T7" fmla="*/ 1 h 2"/>
                  <a:gd name="T8" fmla="*/ 0 w 17"/>
                  <a:gd name="T9" fmla="*/ 0 h 2"/>
                  <a:gd name="T10" fmla="*/ 0 w 17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"/>
                  <a:gd name="T20" fmla="*/ 17 w 1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">
                    <a:moveTo>
                      <a:pt x="17" y="2"/>
                    </a:moveTo>
                    <a:lnTo>
                      <a:pt x="17" y="1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6" name="Freeform 265"/>
              <p:cNvSpPr>
                <a:spLocks/>
              </p:cNvSpPr>
              <p:nvPr/>
            </p:nvSpPr>
            <p:spPr bwMode="auto">
              <a:xfrm>
                <a:off x="2283" y="2900"/>
                <a:ext cx="48" cy="45"/>
              </a:xfrm>
              <a:custGeom>
                <a:avLst/>
                <a:gdLst>
                  <a:gd name="T0" fmla="*/ 0 w 142"/>
                  <a:gd name="T1" fmla="*/ 1 h 90"/>
                  <a:gd name="T2" fmla="*/ 0 w 142"/>
                  <a:gd name="T3" fmla="*/ 1 h 90"/>
                  <a:gd name="T4" fmla="*/ 0 w 142"/>
                  <a:gd name="T5" fmla="*/ 1 h 90"/>
                  <a:gd name="T6" fmla="*/ 0 w 142"/>
                  <a:gd name="T7" fmla="*/ 1 h 90"/>
                  <a:gd name="T8" fmla="*/ 0 w 142"/>
                  <a:gd name="T9" fmla="*/ 1 h 90"/>
                  <a:gd name="T10" fmla="*/ 0 w 142"/>
                  <a:gd name="T11" fmla="*/ 1 h 90"/>
                  <a:gd name="T12" fmla="*/ 0 w 142"/>
                  <a:gd name="T13" fmla="*/ 1 h 90"/>
                  <a:gd name="T14" fmla="*/ 0 w 142"/>
                  <a:gd name="T15" fmla="*/ 1 h 90"/>
                  <a:gd name="T16" fmla="*/ 0 w 142"/>
                  <a:gd name="T17" fmla="*/ 1 h 90"/>
                  <a:gd name="T18" fmla="*/ 0 w 142"/>
                  <a:gd name="T19" fmla="*/ 1 h 90"/>
                  <a:gd name="T20" fmla="*/ 0 w 142"/>
                  <a:gd name="T21" fmla="*/ 1 h 90"/>
                  <a:gd name="T22" fmla="*/ 0 w 142"/>
                  <a:gd name="T23" fmla="*/ 0 h 90"/>
                  <a:gd name="T24" fmla="*/ 0 w 142"/>
                  <a:gd name="T25" fmla="*/ 1 h 90"/>
                  <a:gd name="T26" fmla="*/ 0 w 142"/>
                  <a:gd name="T27" fmla="*/ 1 h 90"/>
                  <a:gd name="T28" fmla="*/ 0 w 142"/>
                  <a:gd name="T29" fmla="*/ 1 h 90"/>
                  <a:gd name="T30" fmla="*/ 0 w 142"/>
                  <a:gd name="T31" fmla="*/ 1 h 90"/>
                  <a:gd name="T32" fmla="*/ 0 w 142"/>
                  <a:gd name="T33" fmla="*/ 1 h 90"/>
                  <a:gd name="T34" fmla="*/ 0 w 142"/>
                  <a:gd name="T35" fmla="*/ 1 h 90"/>
                  <a:gd name="T36" fmla="*/ 0 w 142"/>
                  <a:gd name="T37" fmla="*/ 1 h 90"/>
                  <a:gd name="T38" fmla="*/ 0 w 142"/>
                  <a:gd name="T39" fmla="*/ 1 h 90"/>
                  <a:gd name="T40" fmla="*/ 0 w 142"/>
                  <a:gd name="T41" fmla="*/ 1 h 90"/>
                  <a:gd name="T42" fmla="*/ 0 w 142"/>
                  <a:gd name="T43" fmla="*/ 1 h 90"/>
                  <a:gd name="T44" fmla="*/ 0 w 142"/>
                  <a:gd name="T45" fmla="*/ 1 h 90"/>
                  <a:gd name="T46" fmla="*/ 0 w 142"/>
                  <a:gd name="T47" fmla="*/ 1 h 90"/>
                  <a:gd name="T48" fmla="*/ 0 w 142"/>
                  <a:gd name="T49" fmla="*/ 1 h 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90"/>
                  <a:gd name="T77" fmla="*/ 142 w 142"/>
                  <a:gd name="T78" fmla="*/ 90 h 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90">
                    <a:moveTo>
                      <a:pt x="0" y="88"/>
                    </a:moveTo>
                    <a:lnTo>
                      <a:pt x="2" y="79"/>
                    </a:lnTo>
                    <a:lnTo>
                      <a:pt x="8" y="71"/>
                    </a:lnTo>
                    <a:lnTo>
                      <a:pt x="13" y="63"/>
                    </a:lnTo>
                    <a:lnTo>
                      <a:pt x="24" y="57"/>
                    </a:lnTo>
                    <a:lnTo>
                      <a:pt x="44" y="48"/>
                    </a:lnTo>
                    <a:lnTo>
                      <a:pt x="68" y="40"/>
                    </a:lnTo>
                    <a:lnTo>
                      <a:pt x="90" y="33"/>
                    </a:lnTo>
                    <a:lnTo>
                      <a:pt x="109" y="24"/>
                    </a:lnTo>
                    <a:lnTo>
                      <a:pt x="123" y="13"/>
                    </a:lnTo>
                    <a:lnTo>
                      <a:pt x="124" y="9"/>
                    </a:lnTo>
                    <a:lnTo>
                      <a:pt x="126" y="0"/>
                    </a:lnTo>
                    <a:lnTo>
                      <a:pt x="142" y="2"/>
                    </a:lnTo>
                    <a:lnTo>
                      <a:pt x="140" y="12"/>
                    </a:lnTo>
                    <a:lnTo>
                      <a:pt x="136" y="21"/>
                    </a:lnTo>
                    <a:lnTo>
                      <a:pt x="121" y="34"/>
                    </a:lnTo>
                    <a:lnTo>
                      <a:pt x="99" y="43"/>
                    </a:lnTo>
                    <a:lnTo>
                      <a:pt x="75" y="51"/>
                    </a:lnTo>
                    <a:lnTo>
                      <a:pt x="53" y="58"/>
                    </a:lnTo>
                    <a:lnTo>
                      <a:pt x="34" y="68"/>
                    </a:lnTo>
                    <a:lnTo>
                      <a:pt x="27" y="72"/>
                    </a:lnTo>
                    <a:lnTo>
                      <a:pt x="22" y="78"/>
                    </a:lnTo>
                    <a:lnTo>
                      <a:pt x="18" y="83"/>
                    </a:lnTo>
                    <a:lnTo>
                      <a:pt x="16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7" name="Freeform 266"/>
              <p:cNvSpPr>
                <a:spLocks/>
              </p:cNvSpPr>
              <p:nvPr/>
            </p:nvSpPr>
            <p:spPr bwMode="auto">
              <a:xfrm>
                <a:off x="2283" y="2944"/>
                <a:ext cx="6" cy="1"/>
              </a:xfrm>
              <a:custGeom>
                <a:avLst/>
                <a:gdLst>
                  <a:gd name="T0" fmla="*/ 0 w 16"/>
                  <a:gd name="T1" fmla="*/ 1 h 2"/>
                  <a:gd name="T2" fmla="*/ 0 w 16"/>
                  <a:gd name="T3" fmla="*/ 1 h 2"/>
                  <a:gd name="T4" fmla="*/ 0 w 16"/>
                  <a:gd name="T5" fmla="*/ 0 h 2"/>
                  <a:gd name="T6" fmla="*/ 0 w 16"/>
                  <a:gd name="T7" fmla="*/ 1 h 2"/>
                  <a:gd name="T8" fmla="*/ 0 w 16"/>
                  <a:gd name="T9" fmla="*/ 0 h 2"/>
                  <a:gd name="T10" fmla="*/ 0 w 16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"/>
                  <a:gd name="T20" fmla="*/ 16 w 1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8" name="Freeform 267"/>
              <p:cNvSpPr>
                <a:spLocks/>
              </p:cNvSpPr>
              <p:nvPr/>
            </p:nvSpPr>
            <p:spPr bwMode="auto">
              <a:xfrm>
                <a:off x="2307" y="2884"/>
                <a:ext cx="24" cy="17"/>
              </a:xfrm>
              <a:custGeom>
                <a:avLst/>
                <a:gdLst>
                  <a:gd name="T0" fmla="*/ 0 w 70"/>
                  <a:gd name="T1" fmla="*/ 0 h 35"/>
                  <a:gd name="T2" fmla="*/ 0 w 70"/>
                  <a:gd name="T3" fmla="*/ 0 h 35"/>
                  <a:gd name="T4" fmla="*/ 0 w 70"/>
                  <a:gd name="T5" fmla="*/ 0 h 35"/>
                  <a:gd name="T6" fmla="*/ 0 w 70"/>
                  <a:gd name="T7" fmla="*/ 0 h 35"/>
                  <a:gd name="T8" fmla="*/ 0 w 70"/>
                  <a:gd name="T9" fmla="*/ 0 h 35"/>
                  <a:gd name="T10" fmla="*/ 0 w 70"/>
                  <a:gd name="T11" fmla="*/ 0 h 35"/>
                  <a:gd name="T12" fmla="*/ 0 w 70"/>
                  <a:gd name="T13" fmla="*/ 0 h 35"/>
                  <a:gd name="T14" fmla="*/ 0 w 70"/>
                  <a:gd name="T15" fmla="*/ 0 h 35"/>
                  <a:gd name="T16" fmla="*/ 0 w 70"/>
                  <a:gd name="T17" fmla="*/ 0 h 35"/>
                  <a:gd name="T18" fmla="*/ 0 w 70"/>
                  <a:gd name="T19" fmla="*/ 0 h 35"/>
                  <a:gd name="T20" fmla="*/ 0 w 70"/>
                  <a:gd name="T21" fmla="*/ 0 h 35"/>
                  <a:gd name="T22" fmla="*/ 0 w 70"/>
                  <a:gd name="T23" fmla="*/ 0 h 35"/>
                  <a:gd name="T24" fmla="*/ 0 w 70"/>
                  <a:gd name="T25" fmla="*/ 0 h 35"/>
                  <a:gd name="T26" fmla="*/ 0 w 70"/>
                  <a:gd name="T27" fmla="*/ 0 h 35"/>
                  <a:gd name="T28" fmla="*/ 0 w 70"/>
                  <a:gd name="T29" fmla="*/ 0 h 35"/>
                  <a:gd name="T30" fmla="*/ 0 w 70"/>
                  <a:gd name="T31" fmla="*/ 0 h 35"/>
                  <a:gd name="T32" fmla="*/ 0 w 70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5"/>
                  <a:gd name="T53" fmla="*/ 70 w 7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5">
                    <a:moveTo>
                      <a:pt x="54" y="35"/>
                    </a:moveTo>
                    <a:lnTo>
                      <a:pt x="54" y="31"/>
                    </a:lnTo>
                    <a:lnTo>
                      <a:pt x="49" y="28"/>
                    </a:lnTo>
                    <a:lnTo>
                      <a:pt x="31" y="23"/>
                    </a:lnTo>
                    <a:lnTo>
                      <a:pt x="23" y="19"/>
                    </a:lnTo>
                    <a:lnTo>
                      <a:pt x="12" y="16"/>
                    </a:lnTo>
                    <a:lnTo>
                      <a:pt x="5" y="10"/>
                    </a:lnTo>
                    <a:lnTo>
                      <a:pt x="0" y="4"/>
                    </a:lnTo>
                    <a:lnTo>
                      <a:pt x="17" y="0"/>
                    </a:lnTo>
                    <a:lnTo>
                      <a:pt x="20" y="4"/>
                    </a:lnTo>
                    <a:lnTo>
                      <a:pt x="24" y="7"/>
                    </a:lnTo>
                    <a:lnTo>
                      <a:pt x="31" y="9"/>
                    </a:lnTo>
                    <a:lnTo>
                      <a:pt x="39" y="12"/>
                    </a:lnTo>
                    <a:lnTo>
                      <a:pt x="59" y="17"/>
                    </a:lnTo>
                    <a:lnTo>
                      <a:pt x="68" y="24"/>
                    </a:lnTo>
                    <a:lnTo>
                      <a:pt x="70" y="31"/>
                    </a:lnTo>
                    <a:lnTo>
                      <a:pt x="54" y="3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9" name="Freeform 268"/>
              <p:cNvSpPr>
                <a:spLocks/>
              </p:cNvSpPr>
              <p:nvPr/>
            </p:nvSpPr>
            <p:spPr bwMode="auto">
              <a:xfrm>
                <a:off x="2325" y="2899"/>
                <a:ext cx="6" cy="2"/>
              </a:xfrm>
              <a:custGeom>
                <a:avLst/>
                <a:gdLst>
                  <a:gd name="T0" fmla="*/ 0 w 16"/>
                  <a:gd name="T1" fmla="*/ 1 h 4"/>
                  <a:gd name="T2" fmla="*/ 0 w 16"/>
                  <a:gd name="T3" fmla="*/ 1 h 4"/>
                  <a:gd name="T4" fmla="*/ 0 w 16"/>
                  <a:gd name="T5" fmla="*/ 0 h 4"/>
                  <a:gd name="T6" fmla="*/ 0 w 16"/>
                  <a:gd name="T7" fmla="*/ 1 h 4"/>
                  <a:gd name="T8" fmla="*/ 0 w 16"/>
                  <a:gd name="T9" fmla="*/ 1 h 4"/>
                  <a:gd name="T10" fmla="*/ 0 w 16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4"/>
                  <a:gd name="T20" fmla="*/ 16 w 1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4">
                    <a:moveTo>
                      <a:pt x="16" y="3"/>
                    </a:move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0" name="Freeform 269"/>
              <p:cNvSpPr>
                <a:spLocks/>
              </p:cNvSpPr>
              <p:nvPr/>
            </p:nvSpPr>
            <p:spPr bwMode="auto">
              <a:xfrm>
                <a:off x="2307" y="2840"/>
                <a:ext cx="40" cy="45"/>
              </a:xfrm>
              <a:custGeom>
                <a:avLst/>
                <a:gdLst>
                  <a:gd name="T0" fmla="*/ 0 w 120"/>
                  <a:gd name="T1" fmla="*/ 0 h 92"/>
                  <a:gd name="T2" fmla="*/ 0 w 120"/>
                  <a:gd name="T3" fmla="*/ 0 h 92"/>
                  <a:gd name="T4" fmla="*/ 0 w 120"/>
                  <a:gd name="T5" fmla="*/ 0 h 92"/>
                  <a:gd name="T6" fmla="*/ 0 w 120"/>
                  <a:gd name="T7" fmla="*/ 0 h 92"/>
                  <a:gd name="T8" fmla="*/ 0 w 120"/>
                  <a:gd name="T9" fmla="*/ 0 h 92"/>
                  <a:gd name="T10" fmla="*/ 0 w 120"/>
                  <a:gd name="T11" fmla="*/ 0 h 92"/>
                  <a:gd name="T12" fmla="*/ 0 w 120"/>
                  <a:gd name="T13" fmla="*/ 0 h 92"/>
                  <a:gd name="T14" fmla="*/ 0 w 120"/>
                  <a:gd name="T15" fmla="*/ 0 h 92"/>
                  <a:gd name="T16" fmla="*/ 0 w 120"/>
                  <a:gd name="T17" fmla="*/ 0 h 92"/>
                  <a:gd name="T18" fmla="*/ 0 w 120"/>
                  <a:gd name="T19" fmla="*/ 0 h 92"/>
                  <a:gd name="T20" fmla="*/ 0 w 120"/>
                  <a:gd name="T21" fmla="*/ 0 h 92"/>
                  <a:gd name="T22" fmla="*/ 0 w 120"/>
                  <a:gd name="T23" fmla="*/ 0 h 92"/>
                  <a:gd name="T24" fmla="*/ 0 w 120"/>
                  <a:gd name="T25" fmla="*/ 0 h 92"/>
                  <a:gd name="T26" fmla="*/ 0 w 120"/>
                  <a:gd name="T27" fmla="*/ 0 h 92"/>
                  <a:gd name="T28" fmla="*/ 0 w 120"/>
                  <a:gd name="T29" fmla="*/ 0 h 92"/>
                  <a:gd name="T30" fmla="*/ 0 w 120"/>
                  <a:gd name="T31" fmla="*/ 0 h 92"/>
                  <a:gd name="T32" fmla="*/ 0 w 120"/>
                  <a:gd name="T33" fmla="*/ 0 h 92"/>
                  <a:gd name="T34" fmla="*/ 0 w 120"/>
                  <a:gd name="T35" fmla="*/ 0 h 92"/>
                  <a:gd name="T36" fmla="*/ 0 w 120"/>
                  <a:gd name="T37" fmla="*/ 0 h 92"/>
                  <a:gd name="T38" fmla="*/ 0 w 120"/>
                  <a:gd name="T39" fmla="*/ 0 h 92"/>
                  <a:gd name="T40" fmla="*/ 0 w 120"/>
                  <a:gd name="T41" fmla="*/ 0 h 92"/>
                  <a:gd name="T42" fmla="*/ 0 w 120"/>
                  <a:gd name="T43" fmla="*/ 0 h 92"/>
                  <a:gd name="T44" fmla="*/ 0 w 120"/>
                  <a:gd name="T45" fmla="*/ 0 h 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"/>
                  <a:gd name="T70" fmla="*/ 0 h 92"/>
                  <a:gd name="T71" fmla="*/ 120 w 120"/>
                  <a:gd name="T72" fmla="*/ 92 h 9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" h="92">
                    <a:moveTo>
                      <a:pt x="0" y="90"/>
                    </a:moveTo>
                    <a:lnTo>
                      <a:pt x="2" y="82"/>
                    </a:lnTo>
                    <a:lnTo>
                      <a:pt x="6" y="72"/>
                    </a:lnTo>
                    <a:lnTo>
                      <a:pt x="20" y="60"/>
                    </a:lnTo>
                    <a:lnTo>
                      <a:pt x="36" y="50"/>
                    </a:lnTo>
                    <a:lnTo>
                      <a:pt x="55" y="40"/>
                    </a:lnTo>
                    <a:lnTo>
                      <a:pt x="74" y="32"/>
                    </a:lnTo>
                    <a:lnTo>
                      <a:pt x="90" y="23"/>
                    </a:lnTo>
                    <a:lnTo>
                      <a:pt x="101" y="13"/>
                    </a:lnTo>
                    <a:lnTo>
                      <a:pt x="102" y="7"/>
                    </a:lnTo>
                    <a:lnTo>
                      <a:pt x="104" y="0"/>
                    </a:lnTo>
                    <a:lnTo>
                      <a:pt x="120" y="2"/>
                    </a:lnTo>
                    <a:lnTo>
                      <a:pt x="119" y="11"/>
                    </a:lnTo>
                    <a:lnTo>
                      <a:pt x="116" y="20"/>
                    </a:lnTo>
                    <a:lnTo>
                      <a:pt x="102" y="32"/>
                    </a:lnTo>
                    <a:lnTo>
                      <a:pt x="85" y="42"/>
                    </a:lnTo>
                    <a:lnTo>
                      <a:pt x="65" y="51"/>
                    </a:lnTo>
                    <a:lnTo>
                      <a:pt x="46" y="60"/>
                    </a:lnTo>
                    <a:lnTo>
                      <a:pt x="31" y="69"/>
                    </a:lnTo>
                    <a:lnTo>
                      <a:pt x="21" y="79"/>
                    </a:lnTo>
                    <a:lnTo>
                      <a:pt x="18" y="85"/>
                    </a:lnTo>
                    <a:lnTo>
                      <a:pt x="17" y="9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1" name="Freeform 270"/>
              <p:cNvSpPr>
                <a:spLocks/>
              </p:cNvSpPr>
              <p:nvPr/>
            </p:nvSpPr>
            <p:spPr bwMode="auto">
              <a:xfrm>
                <a:off x="2307" y="2884"/>
                <a:ext cx="6" cy="2"/>
              </a:xfrm>
              <a:custGeom>
                <a:avLst/>
                <a:gdLst>
                  <a:gd name="T0" fmla="*/ 0 w 17"/>
                  <a:gd name="T1" fmla="*/ 1 h 4"/>
                  <a:gd name="T2" fmla="*/ 0 w 17"/>
                  <a:gd name="T3" fmla="*/ 1 h 4"/>
                  <a:gd name="T4" fmla="*/ 0 w 17"/>
                  <a:gd name="T5" fmla="*/ 1 h 4"/>
                  <a:gd name="T6" fmla="*/ 0 w 17"/>
                  <a:gd name="T7" fmla="*/ 1 h 4"/>
                  <a:gd name="T8" fmla="*/ 0 w 17"/>
                  <a:gd name="T9" fmla="*/ 0 h 4"/>
                  <a:gd name="T10" fmla="*/ 0 w 17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2" name="Freeform 271"/>
              <p:cNvSpPr>
                <a:spLocks/>
              </p:cNvSpPr>
              <p:nvPr/>
            </p:nvSpPr>
            <p:spPr bwMode="auto">
              <a:xfrm>
                <a:off x="2328" y="2804"/>
                <a:ext cx="19" cy="37"/>
              </a:xfrm>
              <a:custGeom>
                <a:avLst/>
                <a:gdLst>
                  <a:gd name="T0" fmla="*/ 0 w 59"/>
                  <a:gd name="T1" fmla="*/ 1 h 74"/>
                  <a:gd name="T2" fmla="*/ 0 w 59"/>
                  <a:gd name="T3" fmla="*/ 1 h 74"/>
                  <a:gd name="T4" fmla="*/ 0 w 59"/>
                  <a:gd name="T5" fmla="*/ 1 h 74"/>
                  <a:gd name="T6" fmla="*/ 0 w 59"/>
                  <a:gd name="T7" fmla="*/ 1 h 74"/>
                  <a:gd name="T8" fmla="*/ 0 w 59"/>
                  <a:gd name="T9" fmla="*/ 1 h 74"/>
                  <a:gd name="T10" fmla="*/ 0 w 59"/>
                  <a:gd name="T11" fmla="*/ 1 h 74"/>
                  <a:gd name="T12" fmla="*/ 0 w 59"/>
                  <a:gd name="T13" fmla="*/ 1 h 74"/>
                  <a:gd name="T14" fmla="*/ 0 w 59"/>
                  <a:gd name="T15" fmla="*/ 0 h 74"/>
                  <a:gd name="T16" fmla="*/ 0 w 59"/>
                  <a:gd name="T17" fmla="*/ 1 h 74"/>
                  <a:gd name="T18" fmla="*/ 0 w 59"/>
                  <a:gd name="T19" fmla="*/ 1 h 74"/>
                  <a:gd name="T20" fmla="*/ 0 w 59"/>
                  <a:gd name="T21" fmla="*/ 1 h 74"/>
                  <a:gd name="T22" fmla="*/ 0 w 59"/>
                  <a:gd name="T23" fmla="*/ 1 h 74"/>
                  <a:gd name="T24" fmla="*/ 0 w 59"/>
                  <a:gd name="T25" fmla="*/ 1 h 74"/>
                  <a:gd name="T26" fmla="*/ 0 w 59"/>
                  <a:gd name="T27" fmla="*/ 1 h 74"/>
                  <a:gd name="T28" fmla="*/ 0 w 59"/>
                  <a:gd name="T29" fmla="*/ 1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"/>
                  <a:gd name="T46" fmla="*/ 0 h 74"/>
                  <a:gd name="T47" fmla="*/ 59 w 59"/>
                  <a:gd name="T48" fmla="*/ 74 h 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" h="74">
                    <a:moveTo>
                      <a:pt x="43" y="74"/>
                    </a:moveTo>
                    <a:lnTo>
                      <a:pt x="40" y="64"/>
                    </a:lnTo>
                    <a:lnTo>
                      <a:pt x="37" y="57"/>
                    </a:lnTo>
                    <a:lnTo>
                      <a:pt x="24" y="41"/>
                    </a:lnTo>
                    <a:lnTo>
                      <a:pt x="9" y="24"/>
                    </a:lnTo>
                    <a:lnTo>
                      <a:pt x="3" y="14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9" y="11"/>
                    </a:lnTo>
                    <a:lnTo>
                      <a:pt x="24" y="18"/>
                    </a:lnTo>
                    <a:lnTo>
                      <a:pt x="38" y="34"/>
                    </a:lnTo>
                    <a:lnTo>
                      <a:pt x="52" y="51"/>
                    </a:lnTo>
                    <a:lnTo>
                      <a:pt x="56" y="61"/>
                    </a:lnTo>
                    <a:lnTo>
                      <a:pt x="59" y="72"/>
                    </a:lnTo>
                    <a:lnTo>
                      <a:pt x="43" y="7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3" name="Freeform 272"/>
              <p:cNvSpPr>
                <a:spLocks/>
              </p:cNvSpPr>
              <p:nvPr/>
            </p:nvSpPr>
            <p:spPr bwMode="auto">
              <a:xfrm>
                <a:off x="2342" y="2840"/>
                <a:ext cx="5" cy="1"/>
              </a:xfrm>
              <a:custGeom>
                <a:avLst/>
                <a:gdLst>
                  <a:gd name="T0" fmla="*/ 0 w 16"/>
                  <a:gd name="T1" fmla="*/ 1 h 2"/>
                  <a:gd name="T2" fmla="*/ 0 w 16"/>
                  <a:gd name="T3" fmla="*/ 1 h 2"/>
                  <a:gd name="T4" fmla="*/ 0 w 16"/>
                  <a:gd name="T5" fmla="*/ 0 h 2"/>
                  <a:gd name="T6" fmla="*/ 0 w 16"/>
                  <a:gd name="T7" fmla="*/ 1 h 2"/>
                  <a:gd name="T8" fmla="*/ 0 w 16"/>
                  <a:gd name="T9" fmla="*/ 0 h 2"/>
                  <a:gd name="T10" fmla="*/ 0 w 16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"/>
                  <a:gd name="T20" fmla="*/ 16 w 1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">
                    <a:moveTo>
                      <a:pt x="16" y="2"/>
                    </a:moveTo>
                    <a:lnTo>
                      <a:pt x="16" y="1"/>
                    </a:lnTo>
                    <a:lnTo>
                      <a:pt x="16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4" name="Freeform 273"/>
              <p:cNvSpPr>
                <a:spLocks/>
              </p:cNvSpPr>
              <p:nvPr/>
            </p:nvSpPr>
            <p:spPr bwMode="auto">
              <a:xfrm>
                <a:off x="2328" y="2769"/>
                <a:ext cx="30" cy="36"/>
              </a:xfrm>
              <a:custGeom>
                <a:avLst/>
                <a:gdLst>
                  <a:gd name="T0" fmla="*/ 0 w 91"/>
                  <a:gd name="T1" fmla="*/ 0 h 73"/>
                  <a:gd name="T2" fmla="*/ 0 w 91"/>
                  <a:gd name="T3" fmla="*/ 0 h 73"/>
                  <a:gd name="T4" fmla="*/ 0 w 91"/>
                  <a:gd name="T5" fmla="*/ 0 h 73"/>
                  <a:gd name="T6" fmla="*/ 0 w 91"/>
                  <a:gd name="T7" fmla="*/ 0 h 73"/>
                  <a:gd name="T8" fmla="*/ 0 w 91"/>
                  <a:gd name="T9" fmla="*/ 0 h 73"/>
                  <a:gd name="T10" fmla="*/ 0 w 91"/>
                  <a:gd name="T11" fmla="*/ 0 h 73"/>
                  <a:gd name="T12" fmla="*/ 0 w 91"/>
                  <a:gd name="T13" fmla="*/ 0 h 73"/>
                  <a:gd name="T14" fmla="*/ 0 w 91"/>
                  <a:gd name="T15" fmla="*/ 0 h 73"/>
                  <a:gd name="T16" fmla="*/ 0 w 91"/>
                  <a:gd name="T17" fmla="*/ 0 h 73"/>
                  <a:gd name="T18" fmla="*/ 0 w 91"/>
                  <a:gd name="T19" fmla="*/ 0 h 73"/>
                  <a:gd name="T20" fmla="*/ 0 w 91"/>
                  <a:gd name="T21" fmla="*/ 0 h 73"/>
                  <a:gd name="T22" fmla="*/ 0 w 91"/>
                  <a:gd name="T23" fmla="*/ 0 h 73"/>
                  <a:gd name="T24" fmla="*/ 0 w 91"/>
                  <a:gd name="T25" fmla="*/ 0 h 73"/>
                  <a:gd name="T26" fmla="*/ 0 w 91"/>
                  <a:gd name="T27" fmla="*/ 0 h 73"/>
                  <a:gd name="T28" fmla="*/ 0 w 91"/>
                  <a:gd name="T29" fmla="*/ 0 h 73"/>
                  <a:gd name="T30" fmla="*/ 0 w 91"/>
                  <a:gd name="T31" fmla="*/ 0 h 73"/>
                  <a:gd name="T32" fmla="*/ 0 w 91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73"/>
                  <a:gd name="T53" fmla="*/ 91 w 91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73">
                    <a:moveTo>
                      <a:pt x="0" y="70"/>
                    </a:moveTo>
                    <a:lnTo>
                      <a:pt x="4" y="58"/>
                    </a:lnTo>
                    <a:lnTo>
                      <a:pt x="15" y="47"/>
                    </a:lnTo>
                    <a:lnTo>
                      <a:pt x="41" y="32"/>
                    </a:lnTo>
                    <a:lnTo>
                      <a:pt x="55" y="25"/>
                    </a:lnTo>
                    <a:lnTo>
                      <a:pt x="65" y="17"/>
                    </a:lnTo>
                    <a:lnTo>
                      <a:pt x="72" y="11"/>
                    </a:lnTo>
                    <a:lnTo>
                      <a:pt x="75" y="0"/>
                    </a:lnTo>
                    <a:lnTo>
                      <a:pt x="91" y="3"/>
                    </a:lnTo>
                    <a:lnTo>
                      <a:pt x="89" y="16"/>
                    </a:lnTo>
                    <a:lnTo>
                      <a:pt x="78" y="25"/>
                    </a:lnTo>
                    <a:lnTo>
                      <a:pt x="66" y="34"/>
                    </a:lnTo>
                    <a:lnTo>
                      <a:pt x="53" y="41"/>
                    </a:lnTo>
                    <a:lnTo>
                      <a:pt x="27" y="56"/>
                    </a:lnTo>
                    <a:lnTo>
                      <a:pt x="21" y="63"/>
                    </a:lnTo>
                    <a:lnTo>
                      <a:pt x="16" y="73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5" name="Freeform 274"/>
              <p:cNvSpPr>
                <a:spLocks/>
              </p:cNvSpPr>
              <p:nvPr/>
            </p:nvSpPr>
            <p:spPr bwMode="auto">
              <a:xfrm>
                <a:off x="2328" y="2804"/>
                <a:ext cx="5" cy="1"/>
              </a:xfrm>
              <a:custGeom>
                <a:avLst/>
                <a:gdLst>
                  <a:gd name="T0" fmla="*/ 0 w 16"/>
                  <a:gd name="T1" fmla="*/ 0 h 3"/>
                  <a:gd name="T2" fmla="*/ 0 w 16"/>
                  <a:gd name="T3" fmla="*/ 0 h 3"/>
                  <a:gd name="T4" fmla="*/ 0 w 16"/>
                  <a:gd name="T5" fmla="*/ 0 h 3"/>
                  <a:gd name="T6" fmla="*/ 0 w 16"/>
                  <a:gd name="T7" fmla="*/ 0 h 3"/>
                  <a:gd name="T8" fmla="*/ 0 w 16"/>
                  <a:gd name="T9" fmla="*/ 0 h 3"/>
                  <a:gd name="T10" fmla="*/ 0 w 1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6" name="Freeform 275"/>
              <p:cNvSpPr>
                <a:spLocks/>
              </p:cNvSpPr>
              <p:nvPr/>
            </p:nvSpPr>
            <p:spPr bwMode="auto">
              <a:xfrm>
                <a:off x="2334" y="2755"/>
                <a:ext cx="24" cy="15"/>
              </a:xfrm>
              <a:custGeom>
                <a:avLst/>
                <a:gdLst>
                  <a:gd name="T0" fmla="*/ 0 w 73"/>
                  <a:gd name="T1" fmla="*/ 1 h 29"/>
                  <a:gd name="T2" fmla="*/ 0 w 73"/>
                  <a:gd name="T3" fmla="*/ 1 h 29"/>
                  <a:gd name="T4" fmla="*/ 0 w 73"/>
                  <a:gd name="T5" fmla="*/ 1 h 29"/>
                  <a:gd name="T6" fmla="*/ 0 w 73"/>
                  <a:gd name="T7" fmla="*/ 1 h 29"/>
                  <a:gd name="T8" fmla="*/ 0 w 73"/>
                  <a:gd name="T9" fmla="*/ 1 h 29"/>
                  <a:gd name="T10" fmla="*/ 0 w 73"/>
                  <a:gd name="T11" fmla="*/ 1 h 29"/>
                  <a:gd name="T12" fmla="*/ 0 w 73"/>
                  <a:gd name="T13" fmla="*/ 1 h 29"/>
                  <a:gd name="T14" fmla="*/ 0 w 73"/>
                  <a:gd name="T15" fmla="*/ 0 h 29"/>
                  <a:gd name="T16" fmla="*/ 0 w 73"/>
                  <a:gd name="T17" fmla="*/ 0 h 29"/>
                  <a:gd name="T18" fmla="*/ 0 w 73"/>
                  <a:gd name="T19" fmla="*/ 1 h 29"/>
                  <a:gd name="T20" fmla="*/ 0 w 73"/>
                  <a:gd name="T21" fmla="*/ 1 h 29"/>
                  <a:gd name="T22" fmla="*/ 0 w 73"/>
                  <a:gd name="T23" fmla="*/ 1 h 29"/>
                  <a:gd name="T24" fmla="*/ 0 w 73"/>
                  <a:gd name="T25" fmla="*/ 1 h 29"/>
                  <a:gd name="T26" fmla="*/ 0 w 73"/>
                  <a:gd name="T27" fmla="*/ 1 h 29"/>
                  <a:gd name="T28" fmla="*/ 0 w 73"/>
                  <a:gd name="T29" fmla="*/ 1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29"/>
                  <a:gd name="T47" fmla="*/ 73 w 73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29">
                    <a:moveTo>
                      <a:pt x="57" y="29"/>
                    </a:moveTo>
                    <a:lnTo>
                      <a:pt x="56" y="23"/>
                    </a:lnTo>
                    <a:lnTo>
                      <a:pt x="54" y="20"/>
                    </a:lnTo>
                    <a:lnTo>
                      <a:pt x="40" y="13"/>
                    </a:lnTo>
                    <a:lnTo>
                      <a:pt x="29" y="13"/>
                    </a:lnTo>
                    <a:lnTo>
                      <a:pt x="2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34" y="2"/>
                    </a:lnTo>
                    <a:lnTo>
                      <a:pt x="48" y="3"/>
                    </a:lnTo>
                    <a:lnTo>
                      <a:pt x="66" y="11"/>
                    </a:lnTo>
                    <a:lnTo>
                      <a:pt x="72" y="18"/>
                    </a:lnTo>
                    <a:lnTo>
                      <a:pt x="73" y="26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7" name="Freeform 276"/>
              <p:cNvSpPr>
                <a:spLocks/>
              </p:cNvSpPr>
              <p:nvPr/>
            </p:nvSpPr>
            <p:spPr bwMode="auto">
              <a:xfrm>
                <a:off x="2353" y="2769"/>
                <a:ext cx="5" cy="1"/>
              </a:xfrm>
              <a:custGeom>
                <a:avLst/>
                <a:gdLst>
                  <a:gd name="T0" fmla="*/ 0 w 16"/>
                  <a:gd name="T1" fmla="*/ 0 h 3"/>
                  <a:gd name="T2" fmla="*/ 0 w 16"/>
                  <a:gd name="T3" fmla="*/ 0 h 3"/>
                  <a:gd name="T4" fmla="*/ 0 w 16"/>
                  <a:gd name="T5" fmla="*/ 0 h 3"/>
                  <a:gd name="T6" fmla="*/ 0 w 16"/>
                  <a:gd name="T7" fmla="*/ 0 h 3"/>
                  <a:gd name="T8" fmla="*/ 0 w 16"/>
                  <a:gd name="T9" fmla="*/ 0 h 3"/>
                  <a:gd name="T10" fmla="*/ 0 w 1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16" y="2"/>
                    </a:lnTo>
                    <a:lnTo>
                      <a:pt x="16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8" name="Freeform 277"/>
              <p:cNvSpPr>
                <a:spLocks/>
              </p:cNvSpPr>
              <p:nvPr/>
            </p:nvSpPr>
            <p:spPr bwMode="auto">
              <a:xfrm>
                <a:off x="2329" y="2749"/>
                <a:ext cx="7" cy="9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5" y="19"/>
                    </a:moveTo>
                    <a:lnTo>
                      <a:pt x="0" y="2"/>
                    </a:lnTo>
                    <a:lnTo>
                      <a:pt x="17" y="0"/>
                    </a:lnTo>
                    <a:lnTo>
                      <a:pt x="21" y="17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9" name="Freeform 278"/>
              <p:cNvSpPr>
                <a:spLocks/>
              </p:cNvSpPr>
              <p:nvPr/>
            </p:nvSpPr>
            <p:spPr bwMode="auto">
              <a:xfrm>
                <a:off x="2331" y="2755"/>
                <a:ext cx="5" cy="6"/>
              </a:xfrm>
              <a:custGeom>
                <a:avLst/>
                <a:gdLst>
                  <a:gd name="T0" fmla="*/ 0 w 16"/>
                  <a:gd name="T1" fmla="*/ 1 h 11"/>
                  <a:gd name="T2" fmla="*/ 0 w 16"/>
                  <a:gd name="T3" fmla="*/ 1 h 11"/>
                  <a:gd name="T4" fmla="*/ 0 w 16"/>
                  <a:gd name="T5" fmla="*/ 1 h 11"/>
                  <a:gd name="T6" fmla="*/ 0 w 16"/>
                  <a:gd name="T7" fmla="*/ 1 h 11"/>
                  <a:gd name="T8" fmla="*/ 0 w 16"/>
                  <a:gd name="T9" fmla="*/ 0 h 11"/>
                  <a:gd name="T10" fmla="*/ 0 w 16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1"/>
                  <a:gd name="T20" fmla="*/ 16 w 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1">
                    <a:moveTo>
                      <a:pt x="9" y="11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16" y="4"/>
                    </a:lnTo>
                    <a:lnTo>
                      <a:pt x="9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0" name="Freeform 279"/>
              <p:cNvSpPr>
                <a:spLocks/>
              </p:cNvSpPr>
              <p:nvPr/>
            </p:nvSpPr>
            <p:spPr bwMode="auto">
              <a:xfrm>
                <a:off x="2329" y="2733"/>
                <a:ext cx="18" cy="18"/>
              </a:xfrm>
              <a:custGeom>
                <a:avLst/>
                <a:gdLst>
                  <a:gd name="T0" fmla="*/ 0 w 55"/>
                  <a:gd name="T1" fmla="*/ 1 h 35"/>
                  <a:gd name="T2" fmla="*/ 0 w 55"/>
                  <a:gd name="T3" fmla="*/ 1 h 35"/>
                  <a:gd name="T4" fmla="*/ 0 w 55"/>
                  <a:gd name="T5" fmla="*/ 1 h 35"/>
                  <a:gd name="T6" fmla="*/ 0 w 55"/>
                  <a:gd name="T7" fmla="*/ 1 h 35"/>
                  <a:gd name="T8" fmla="*/ 0 w 55"/>
                  <a:gd name="T9" fmla="*/ 1 h 35"/>
                  <a:gd name="T10" fmla="*/ 0 w 55"/>
                  <a:gd name="T11" fmla="*/ 1 h 35"/>
                  <a:gd name="T12" fmla="*/ 0 w 55"/>
                  <a:gd name="T13" fmla="*/ 0 h 35"/>
                  <a:gd name="T14" fmla="*/ 0 w 55"/>
                  <a:gd name="T15" fmla="*/ 1 h 35"/>
                  <a:gd name="T16" fmla="*/ 0 w 55"/>
                  <a:gd name="T17" fmla="*/ 1 h 35"/>
                  <a:gd name="T18" fmla="*/ 0 w 55"/>
                  <a:gd name="T19" fmla="*/ 1 h 35"/>
                  <a:gd name="T20" fmla="*/ 0 w 55"/>
                  <a:gd name="T21" fmla="*/ 1 h 35"/>
                  <a:gd name="T22" fmla="*/ 0 w 55"/>
                  <a:gd name="T23" fmla="*/ 1 h 35"/>
                  <a:gd name="T24" fmla="*/ 0 w 55"/>
                  <a:gd name="T25" fmla="*/ 1 h 35"/>
                  <a:gd name="T26" fmla="*/ 0 w 55"/>
                  <a:gd name="T27" fmla="*/ 1 h 35"/>
                  <a:gd name="T28" fmla="*/ 0 w 55"/>
                  <a:gd name="T29" fmla="*/ 1 h 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35"/>
                  <a:gd name="T47" fmla="*/ 55 w 55"/>
                  <a:gd name="T48" fmla="*/ 35 h 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35">
                    <a:moveTo>
                      <a:pt x="0" y="32"/>
                    </a:moveTo>
                    <a:lnTo>
                      <a:pt x="2" y="26"/>
                    </a:lnTo>
                    <a:lnTo>
                      <a:pt x="9" y="20"/>
                    </a:lnTo>
                    <a:lnTo>
                      <a:pt x="23" y="13"/>
                    </a:lnTo>
                    <a:lnTo>
                      <a:pt x="36" y="6"/>
                    </a:lnTo>
                    <a:lnTo>
                      <a:pt x="37" y="4"/>
                    </a:lnTo>
                    <a:lnTo>
                      <a:pt x="39" y="0"/>
                    </a:lnTo>
                    <a:lnTo>
                      <a:pt x="55" y="3"/>
                    </a:lnTo>
                    <a:lnTo>
                      <a:pt x="54" y="10"/>
                    </a:lnTo>
                    <a:lnTo>
                      <a:pt x="48" y="16"/>
                    </a:lnTo>
                    <a:lnTo>
                      <a:pt x="33" y="23"/>
                    </a:lnTo>
                    <a:lnTo>
                      <a:pt x="21" y="29"/>
                    </a:lnTo>
                    <a:lnTo>
                      <a:pt x="18" y="31"/>
                    </a:lnTo>
                    <a:lnTo>
                      <a:pt x="17" y="3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1" name="Freeform 280"/>
              <p:cNvSpPr>
                <a:spLocks/>
              </p:cNvSpPr>
              <p:nvPr/>
            </p:nvSpPr>
            <p:spPr bwMode="auto">
              <a:xfrm>
                <a:off x="2329" y="2749"/>
                <a:ext cx="6" cy="2"/>
              </a:xfrm>
              <a:custGeom>
                <a:avLst/>
                <a:gdLst>
                  <a:gd name="T0" fmla="*/ 0 w 17"/>
                  <a:gd name="T1" fmla="*/ 1 h 3"/>
                  <a:gd name="T2" fmla="*/ 0 w 17"/>
                  <a:gd name="T3" fmla="*/ 1 h 3"/>
                  <a:gd name="T4" fmla="*/ 0 w 17"/>
                  <a:gd name="T5" fmla="*/ 0 h 3"/>
                  <a:gd name="T6" fmla="*/ 0 w 17"/>
                  <a:gd name="T7" fmla="*/ 1 h 3"/>
                  <a:gd name="T8" fmla="*/ 0 w 17"/>
                  <a:gd name="T9" fmla="*/ 0 h 3"/>
                  <a:gd name="T10" fmla="*/ 0 w 17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3"/>
                  <a:gd name="T20" fmla="*/ 17 w 1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3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2" name="Rectangle 281"/>
              <p:cNvSpPr>
                <a:spLocks noChangeArrowheads="1"/>
              </p:cNvSpPr>
              <p:nvPr/>
            </p:nvSpPr>
            <p:spPr bwMode="auto">
              <a:xfrm>
                <a:off x="2342" y="2706"/>
                <a:ext cx="6" cy="28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33" name="Freeform 282"/>
              <p:cNvSpPr>
                <a:spLocks/>
              </p:cNvSpPr>
              <p:nvPr/>
            </p:nvSpPr>
            <p:spPr bwMode="auto">
              <a:xfrm>
                <a:off x="2342" y="2733"/>
                <a:ext cx="6" cy="2"/>
              </a:xfrm>
              <a:custGeom>
                <a:avLst/>
                <a:gdLst>
                  <a:gd name="T0" fmla="*/ 0 w 17"/>
                  <a:gd name="T1" fmla="*/ 1 h 4"/>
                  <a:gd name="T2" fmla="*/ 0 w 17"/>
                  <a:gd name="T3" fmla="*/ 0 h 4"/>
                  <a:gd name="T4" fmla="*/ 0 w 17"/>
                  <a:gd name="T5" fmla="*/ 1 h 4"/>
                  <a:gd name="T6" fmla="*/ 0 w 17"/>
                  <a:gd name="T7" fmla="*/ 1 h 4"/>
                  <a:gd name="T8" fmla="*/ 0 w 17"/>
                  <a:gd name="T9" fmla="*/ 1 h 4"/>
                  <a:gd name="T10" fmla="*/ 0 w 17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16" y="4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4" name="Freeform 283"/>
              <p:cNvSpPr>
                <a:spLocks/>
              </p:cNvSpPr>
              <p:nvPr/>
            </p:nvSpPr>
            <p:spPr bwMode="auto">
              <a:xfrm>
                <a:off x="2343" y="2700"/>
                <a:ext cx="8" cy="9"/>
              </a:xfrm>
              <a:custGeom>
                <a:avLst/>
                <a:gdLst>
                  <a:gd name="T0" fmla="*/ 0 w 23"/>
                  <a:gd name="T1" fmla="*/ 0 h 19"/>
                  <a:gd name="T2" fmla="*/ 0 w 23"/>
                  <a:gd name="T3" fmla="*/ 0 h 19"/>
                  <a:gd name="T4" fmla="*/ 0 w 23"/>
                  <a:gd name="T5" fmla="*/ 0 h 19"/>
                  <a:gd name="T6" fmla="*/ 0 w 23"/>
                  <a:gd name="T7" fmla="*/ 0 h 19"/>
                  <a:gd name="T8" fmla="*/ 0 w 2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9"/>
                  <a:gd name="T17" fmla="*/ 23 w 2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9">
                    <a:moveTo>
                      <a:pt x="0" y="9"/>
                    </a:moveTo>
                    <a:lnTo>
                      <a:pt x="10" y="19"/>
                    </a:lnTo>
                    <a:lnTo>
                      <a:pt x="23" y="11"/>
                    </a:lnTo>
                    <a:lnTo>
                      <a:pt x="1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5" name="Freeform 284"/>
              <p:cNvSpPr>
                <a:spLocks/>
              </p:cNvSpPr>
              <p:nvPr/>
            </p:nvSpPr>
            <p:spPr bwMode="auto">
              <a:xfrm>
                <a:off x="2342" y="2704"/>
                <a:ext cx="6" cy="5"/>
              </a:xfrm>
              <a:custGeom>
                <a:avLst/>
                <a:gdLst>
                  <a:gd name="T0" fmla="*/ 0 w 17"/>
                  <a:gd name="T1" fmla="*/ 1 h 10"/>
                  <a:gd name="T2" fmla="*/ 0 w 17"/>
                  <a:gd name="T3" fmla="*/ 1 h 10"/>
                  <a:gd name="T4" fmla="*/ 0 w 17"/>
                  <a:gd name="T5" fmla="*/ 0 h 10"/>
                  <a:gd name="T6" fmla="*/ 0 w 17"/>
                  <a:gd name="T7" fmla="*/ 1 h 10"/>
                  <a:gd name="T8" fmla="*/ 0 w 17"/>
                  <a:gd name="T9" fmla="*/ 1 h 10"/>
                  <a:gd name="T10" fmla="*/ 0 w 17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0"/>
                  <a:gd name="T20" fmla="*/ 17 w 1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0">
                    <a:moveTo>
                      <a:pt x="0" y="5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13" y="10"/>
                    </a:lnTo>
                    <a:lnTo>
                      <a:pt x="17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6" name="Freeform 285"/>
              <p:cNvSpPr>
                <a:spLocks/>
              </p:cNvSpPr>
              <p:nvPr/>
            </p:nvSpPr>
            <p:spPr bwMode="auto">
              <a:xfrm>
                <a:off x="2302" y="2696"/>
                <a:ext cx="49" cy="22"/>
              </a:xfrm>
              <a:custGeom>
                <a:avLst/>
                <a:gdLst>
                  <a:gd name="T0" fmla="*/ 0 w 146"/>
                  <a:gd name="T1" fmla="*/ 0 h 45"/>
                  <a:gd name="T2" fmla="*/ 0 w 146"/>
                  <a:gd name="T3" fmla="*/ 0 h 45"/>
                  <a:gd name="T4" fmla="*/ 0 w 146"/>
                  <a:gd name="T5" fmla="*/ 0 h 45"/>
                  <a:gd name="T6" fmla="*/ 0 w 146"/>
                  <a:gd name="T7" fmla="*/ 0 h 45"/>
                  <a:gd name="T8" fmla="*/ 0 w 146"/>
                  <a:gd name="T9" fmla="*/ 0 h 45"/>
                  <a:gd name="T10" fmla="*/ 0 w 146"/>
                  <a:gd name="T11" fmla="*/ 0 h 45"/>
                  <a:gd name="T12" fmla="*/ 0 w 146"/>
                  <a:gd name="T13" fmla="*/ 0 h 45"/>
                  <a:gd name="T14" fmla="*/ 0 w 146"/>
                  <a:gd name="T15" fmla="*/ 0 h 45"/>
                  <a:gd name="T16" fmla="*/ 0 w 146"/>
                  <a:gd name="T17" fmla="*/ 0 h 45"/>
                  <a:gd name="T18" fmla="*/ 0 w 146"/>
                  <a:gd name="T19" fmla="*/ 0 h 45"/>
                  <a:gd name="T20" fmla="*/ 0 w 146"/>
                  <a:gd name="T21" fmla="*/ 0 h 45"/>
                  <a:gd name="T22" fmla="*/ 0 w 146"/>
                  <a:gd name="T23" fmla="*/ 0 h 45"/>
                  <a:gd name="T24" fmla="*/ 0 w 146"/>
                  <a:gd name="T25" fmla="*/ 0 h 45"/>
                  <a:gd name="T26" fmla="*/ 0 w 146"/>
                  <a:gd name="T27" fmla="*/ 0 h 45"/>
                  <a:gd name="T28" fmla="*/ 0 w 146"/>
                  <a:gd name="T29" fmla="*/ 0 h 45"/>
                  <a:gd name="T30" fmla="*/ 0 w 146"/>
                  <a:gd name="T31" fmla="*/ 0 h 45"/>
                  <a:gd name="T32" fmla="*/ 0 w 146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6"/>
                  <a:gd name="T52" fmla="*/ 0 h 45"/>
                  <a:gd name="T53" fmla="*/ 146 w 14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6" h="45">
                    <a:moveTo>
                      <a:pt x="137" y="19"/>
                    </a:moveTo>
                    <a:lnTo>
                      <a:pt x="121" y="14"/>
                    </a:lnTo>
                    <a:lnTo>
                      <a:pt x="108" y="11"/>
                    </a:lnTo>
                    <a:lnTo>
                      <a:pt x="92" y="11"/>
                    </a:lnTo>
                    <a:lnTo>
                      <a:pt x="75" y="16"/>
                    </a:lnTo>
                    <a:lnTo>
                      <a:pt x="59" y="20"/>
                    </a:lnTo>
                    <a:lnTo>
                      <a:pt x="44" y="27"/>
                    </a:lnTo>
                    <a:lnTo>
                      <a:pt x="12" y="45"/>
                    </a:lnTo>
                    <a:lnTo>
                      <a:pt x="0" y="36"/>
                    </a:lnTo>
                    <a:lnTo>
                      <a:pt x="33" y="18"/>
                    </a:lnTo>
                    <a:lnTo>
                      <a:pt x="49" y="9"/>
                    </a:lnTo>
                    <a:lnTo>
                      <a:pt x="68" y="4"/>
                    </a:lnTo>
                    <a:lnTo>
                      <a:pt x="87" y="0"/>
                    </a:lnTo>
                    <a:lnTo>
                      <a:pt x="108" y="0"/>
                    </a:lnTo>
                    <a:lnTo>
                      <a:pt x="129" y="2"/>
                    </a:lnTo>
                    <a:lnTo>
                      <a:pt x="146" y="8"/>
                    </a:lnTo>
                    <a:lnTo>
                      <a:pt x="137" y="1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7" name="Freeform 286"/>
              <p:cNvSpPr>
                <a:spLocks/>
              </p:cNvSpPr>
              <p:nvPr/>
            </p:nvSpPr>
            <p:spPr bwMode="auto">
              <a:xfrm>
                <a:off x="2347" y="2700"/>
                <a:ext cx="8" cy="5"/>
              </a:xfrm>
              <a:custGeom>
                <a:avLst/>
                <a:gdLst>
                  <a:gd name="T0" fmla="*/ 0 w 22"/>
                  <a:gd name="T1" fmla="*/ 0 h 11"/>
                  <a:gd name="T2" fmla="*/ 0 w 22"/>
                  <a:gd name="T3" fmla="*/ 0 h 11"/>
                  <a:gd name="T4" fmla="*/ 0 w 22"/>
                  <a:gd name="T5" fmla="*/ 0 h 11"/>
                  <a:gd name="T6" fmla="*/ 0 w 22"/>
                  <a:gd name="T7" fmla="*/ 0 h 11"/>
                  <a:gd name="T8" fmla="*/ 0 w 22"/>
                  <a:gd name="T9" fmla="*/ 0 h 11"/>
                  <a:gd name="T10" fmla="*/ 0 w 22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1"/>
                  <a:gd name="T20" fmla="*/ 22 w 2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1">
                    <a:moveTo>
                      <a:pt x="10" y="11"/>
                    </a:moveTo>
                    <a:lnTo>
                      <a:pt x="22" y="4"/>
                    </a:lnTo>
                    <a:lnTo>
                      <a:pt x="10" y="0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8" name="Freeform 287"/>
              <p:cNvSpPr>
                <a:spLocks/>
              </p:cNvSpPr>
              <p:nvPr/>
            </p:nvSpPr>
            <p:spPr bwMode="auto">
              <a:xfrm>
                <a:off x="2283" y="2714"/>
                <a:ext cx="23" cy="40"/>
              </a:xfrm>
              <a:custGeom>
                <a:avLst/>
                <a:gdLst>
                  <a:gd name="T0" fmla="*/ 0 w 69"/>
                  <a:gd name="T1" fmla="*/ 0 h 81"/>
                  <a:gd name="T2" fmla="*/ 0 w 69"/>
                  <a:gd name="T3" fmla="*/ 0 h 81"/>
                  <a:gd name="T4" fmla="*/ 0 w 69"/>
                  <a:gd name="T5" fmla="*/ 0 h 81"/>
                  <a:gd name="T6" fmla="*/ 0 w 69"/>
                  <a:gd name="T7" fmla="*/ 0 h 81"/>
                  <a:gd name="T8" fmla="*/ 0 w 69"/>
                  <a:gd name="T9" fmla="*/ 0 h 81"/>
                  <a:gd name="T10" fmla="*/ 0 w 69"/>
                  <a:gd name="T11" fmla="*/ 0 h 81"/>
                  <a:gd name="T12" fmla="*/ 0 w 69"/>
                  <a:gd name="T13" fmla="*/ 0 h 81"/>
                  <a:gd name="T14" fmla="*/ 0 w 69"/>
                  <a:gd name="T15" fmla="*/ 0 h 81"/>
                  <a:gd name="T16" fmla="*/ 0 w 69"/>
                  <a:gd name="T17" fmla="*/ 0 h 81"/>
                  <a:gd name="T18" fmla="*/ 0 w 69"/>
                  <a:gd name="T19" fmla="*/ 0 h 81"/>
                  <a:gd name="T20" fmla="*/ 0 w 69"/>
                  <a:gd name="T21" fmla="*/ 0 h 81"/>
                  <a:gd name="T22" fmla="*/ 0 w 69"/>
                  <a:gd name="T23" fmla="*/ 0 h 81"/>
                  <a:gd name="T24" fmla="*/ 0 w 69"/>
                  <a:gd name="T25" fmla="*/ 0 h 81"/>
                  <a:gd name="T26" fmla="*/ 0 w 69"/>
                  <a:gd name="T27" fmla="*/ 0 h 81"/>
                  <a:gd name="T28" fmla="*/ 0 w 69"/>
                  <a:gd name="T29" fmla="*/ 0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9"/>
                  <a:gd name="T46" fmla="*/ 0 h 81"/>
                  <a:gd name="T47" fmla="*/ 69 w 69"/>
                  <a:gd name="T48" fmla="*/ 81 h 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9" h="81">
                    <a:moveTo>
                      <a:pt x="69" y="8"/>
                    </a:moveTo>
                    <a:lnTo>
                      <a:pt x="59" y="17"/>
                    </a:lnTo>
                    <a:lnTo>
                      <a:pt x="51" y="24"/>
                    </a:lnTo>
                    <a:lnTo>
                      <a:pt x="40" y="42"/>
                    </a:lnTo>
                    <a:lnTo>
                      <a:pt x="31" y="61"/>
                    </a:lnTo>
                    <a:lnTo>
                      <a:pt x="23" y="71"/>
                    </a:lnTo>
                    <a:lnTo>
                      <a:pt x="14" y="81"/>
                    </a:lnTo>
                    <a:lnTo>
                      <a:pt x="0" y="74"/>
                    </a:lnTo>
                    <a:lnTo>
                      <a:pt x="9" y="65"/>
                    </a:lnTo>
                    <a:lnTo>
                      <a:pt x="14" y="56"/>
                    </a:lnTo>
                    <a:lnTo>
                      <a:pt x="23" y="37"/>
                    </a:lnTo>
                    <a:lnTo>
                      <a:pt x="35" y="19"/>
                    </a:lnTo>
                    <a:lnTo>
                      <a:pt x="45" y="8"/>
                    </a:lnTo>
                    <a:lnTo>
                      <a:pt x="56" y="0"/>
                    </a:lnTo>
                    <a:lnTo>
                      <a:pt x="69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9" name="Freeform 288"/>
              <p:cNvSpPr>
                <a:spLocks/>
              </p:cNvSpPr>
              <p:nvPr/>
            </p:nvSpPr>
            <p:spPr bwMode="auto">
              <a:xfrm>
                <a:off x="2302" y="2714"/>
                <a:ext cx="4" cy="4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9"/>
                  <a:gd name="T17" fmla="*/ 13 w 1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9">
                    <a:moveTo>
                      <a:pt x="1" y="0"/>
                    </a:moveTo>
                    <a:lnTo>
                      <a:pt x="0" y="0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0" name="Freeform 289"/>
              <p:cNvSpPr>
                <a:spLocks/>
              </p:cNvSpPr>
              <p:nvPr/>
            </p:nvSpPr>
            <p:spPr bwMode="auto">
              <a:xfrm>
                <a:off x="2243" y="2750"/>
                <a:ext cx="44" cy="21"/>
              </a:xfrm>
              <a:custGeom>
                <a:avLst/>
                <a:gdLst>
                  <a:gd name="T0" fmla="*/ 0 w 134"/>
                  <a:gd name="T1" fmla="*/ 1 h 42"/>
                  <a:gd name="T2" fmla="*/ 0 w 134"/>
                  <a:gd name="T3" fmla="*/ 1 h 42"/>
                  <a:gd name="T4" fmla="*/ 0 w 134"/>
                  <a:gd name="T5" fmla="*/ 1 h 42"/>
                  <a:gd name="T6" fmla="*/ 0 w 134"/>
                  <a:gd name="T7" fmla="*/ 1 h 42"/>
                  <a:gd name="T8" fmla="*/ 0 w 134"/>
                  <a:gd name="T9" fmla="*/ 1 h 42"/>
                  <a:gd name="T10" fmla="*/ 0 w 134"/>
                  <a:gd name="T11" fmla="*/ 1 h 42"/>
                  <a:gd name="T12" fmla="*/ 0 w 134"/>
                  <a:gd name="T13" fmla="*/ 1 h 42"/>
                  <a:gd name="T14" fmla="*/ 0 w 134"/>
                  <a:gd name="T15" fmla="*/ 1 h 42"/>
                  <a:gd name="T16" fmla="*/ 0 w 134"/>
                  <a:gd name="T17" fmla="*/ 1 h 42"/>
                  <a:gd name="T18" fmla="*/ 0 w 134"/>
                  <a:gd name="T19" fmla="*/ 1 h 42"/>
                  <a:gd name="T20" fmla="*/ 0 w 134"/>
                  <a:gd name="T21" fmla="*/ 1 h 42"/>
                  <a:gd name="T22" fmla="*/ 0 w 134"/>
                  <a:gd name="T23" fmla="*/ 1 h 42"/>
                  <a:gd name="T24" fmla="*/ 0 w 134"/>
                  <a:gd name="T25" fmla="*/ 1 h 42"/>
                  <a:gd name="T26" fmla="*/ 0 w 134"/>
                  <a:gd name="T27" fmla="*/ 1 h 42"/>
                  <a:gd name="T28" fmla="*/ 0 w 134"/>
                  <a:gd name="T29" fmla="*/ 1 h 42"/>
                  <a:gd name="T30" fmla="*/ 0 w 134"/>
                  <a:gd name="T31" fmla="*/ 1 h 42"/>
                  <a:gd name="T32" fmla="*/ 0 w 134"/>
                  <a:gd name="T33" fmla="*/ 1 h 42"/>
                  <a:gd name="T34" fmla="*/ 0 w 134"/>
                  <a:gd name="T35" fmla="*/ 0 h 42"/>
                  <a:gd name="T36" fmla="*/ 0 w 134"/>
                  <a:gd name="T37" fmla="*/ 1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4"/>
                  <a:gd name="T58" fmla="*/ 0 h 42"/>
                  <a:gd name="T59" fmla="*/ 134 w 134"/>
                  <a:gd name="T60" fmla="*/ 42 h 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4" h="42">
                    <a:moveTo>
                      <a:pt x="134" y="8"/>
                    </a:moveTo>
                    <a:lnTo>
                      <a:pt x="128" y="14"/>
                    </a:lnTo>
                    <a:lnTo>
                      <a:pt x="122" y="19"/>
                    </a:lnTo>
                    <a:lnTo>
                      <a:pt x="107" y="25"/>
                    </a:lnTo>
                    <a:lnTo>
                      <a:pt x="91" y="30"/>
                    </a:lnTo>
                    <a:lnTo>
                      <a:pt x="73" y="32"/>
                    </a:lnTo>
                    <a:lnTo>
                      <a:pt x="39" y="35"/>
                    </a:lnTo>
                    <a:lnTo>
                      <a:pt x="23" y="38"/>
                    </a:lnTo>
                    <a:lnTo>
                      <a:pt x="7" y="42"/>
                    </a:lnTo>
                    <a:lnTo>
                      <a:pt x="0" y="31"/>
                    </a:lnTo>
                    <a:lnTo>
                      <a:pt x="16" y="27"/>
                    </a:lnTo>
                    <a:lnTo>
                      <a:pt x="35" y="24"/>
                    </a:lnTo>
                    <a:lnTo>
                      <a:pt x="69" y="21"/>
                    </a:lnTo>
                    <a:lnTo>
                      <a:pt x="85" y="19"/>
                    </a:lnTo>
                    <a:lnTo>
                      <a:pt x="99" y="15"/>
                    </a:lnTo>
                    <a:lnTo>
                      <a:pt x="110" y="9"/>
                    </a:lnTo>
                    <a:lnTo>
                      <a:pt x="115" y="5"/>
                    </a:lnTo>
                    <a:lnTo>
                      <a:pt x="121" y="0"/>
                    </a:lnTo>
                    <a:lnTo>
                      <a:pt x="134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1" name="Freeform 290"/>
              <p:cNvSpPr>
                <a:spLocks/>
              </p:cNvSpPr>
              <p:nvPr/>
            </p:nvSpPr>
            <p:spPr bwMode="auto">
              <a:xfrm>
                <a:off x="2283" y="2750"/>
                <a:ext cx="5" cy="4"/>
              </a:xfrm>
              <a:custGeom>
                <a:avLst/>
                <a:gdLst>
                  <a:gd name="T0" fmla="*/ 0 w 14"/>
                  <a:gd name="T1" fmla="*/ 1 h 8"/>
                  <a:gd name="T2" fmla="*/ 0 w 14"/>
                  <a:gd name="T3" fmla="*/ 1 h 8"/>
                  <a:gd name="T4" fmla="*/ 0 w 14"/>
                  <a:gd name="T5" fmla="*/ 0 h 8"/>
                  <a:gd name="T6" fmla="*/ 0 w 14"/>
                  <a:gd name="T7" fmla="*/ 1 h 8"/>
                  <a:gd name="T8" fmla="*/ 0 w 14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8"/>
                  <a:gd name="T17" fmla="*/ 14 w 1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8">
                    <a:moveTo>
                      <a:pt x="14" y="8"/>
                    </a:moveTo>
                    <a:lnTo>
                      <a:pt x="13" y="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2" name="Freeform 291"/>
              <p:cNvSpPr>
                <a:spLocks/>
              </p:cNvSpPr>
              <p:nvPr/>
            </p:nvSpPr>
            <p:spPr bwMode="auto">
              <a:xfrm>
                <a:off x="2206" y="2766"/>
                <a:ext cx="40" cy="36"/>
              </a:xfrm>
              <a:custGeom>
                <a:avLst/>
                <a:gdLst>
                  <a:gd name="T0" fmla="*/ 0 w 119"/>
                  <a:gd name="T1" fmla="*/ 1 h 72"/>
                  <a:gd name="T2" fmla="*/ 0 w 119"/>
                  <a:gd name="T3" fmla="*/ 1 h 72"/>
                  <a:gd name="T4" fmla="*/ 0 w 119"/>
                  <a:gd name="T5" fmla="*/ 1 h 72"/>
                  <a:gd name="T6" fmla="*/ 0 w 119"/>
                  <a:gd name="T7" fmla="*/ 1 h 72"/>
                  <a:gd name="T8" fmla="*/ 0 w 119"/>
                  <a:gd name="T9" fmla="*/ 1 h 72"/>
                  <a:gd name="T10" fmla="*/ 0 w 119"/>
                  <a:gd name="T11" fmla="*/ 1 h 72"/>
                  <a:gd name="T12" fmla="*/ 0 w 119"/>
                  <a:gd name="T13" fmla="*/ 1 h 72"/>
                  <a:gd name="T14" fmla="*/ 0 w 119"/>
                  <a:gd name="T15" fmla="*/ 1 h 72"/>
                  <a:gd name="T16" fmla="*/ 0 w 119"/>
                  <a:gd name="T17" fmla="*/ 1 h 72"/>
                  <a:gd name="T18" fmla="*/ 0 w 119"/>
                  <a:gd name="T19" fmla="*/ 1 h 72"/>
                  <a:gd name="T20" fmla="*/ 0 w 119"/>
                  <a:gd name="T21" fmla="*/ 1 h 72"/>
                  <a:gd name="T22" fmla="*/ 0 w 119"/>
                  <a:gd name="T23" fmla="*/ 1 h 72"/>
                  <a:gd name="T24" fmla="*/ 0 w 119"/>
                  <a:gd name="T25" fmla="*/ 1 h 72"/>
                  <a:gd name="T26" fmla="*/ 0 w 119"/>
                  <a:gd name="T27" fmla="*/ 1 h 72"/>
                  <a:gd name="T28" fmla="*/ 0 w 119"/>
                  <a:gd name="T29" fmla="*/ 1 h 72"/>
                  <a:gd name="T30" fmla="*/ 0 w 119"/>
                  <a:gd name="T31" fmla="*/ 1 h 72"/>
                  <a:gd name="T32" fmla="*/ 0 w 119"/>
                  <a:gd name="T33" fmla="*/ 1 h 72"/>
                  <a:gd name="T34" fmla="*/ 0 w 119"/>
                  <a:gd name="T35" fmla="*/ 0 h 72"/>
                  <a:gd name="T36" fmla="*/ 0 w 119"/>
                  <a:gd name="T37" fmla="*/ 1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9"/>
                  <a:gd name="T58" fmla="*/ 0 h 72"/>
                  <a:gd name="T59" fmla="*/ 119 w 119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9" h="72">
                    <a:moveTo>
                      <a:pt x="119" y="10"/>
                    </a:moveTo>
                    <a:lnTo>
                      <a:pt x="102" y="19"/>
                    </a:lnTo>
                    <a:lnTo>
                      <a:pt x="89" y="27"/>
                    </a:lnTo>
                    <a:lnTo>
                      <a:pt x="77" y="36"/>
                    </a:lnTo>
                    <a:lnTo>
                      <a:pt x="67" y="46"/>
                    </a:lnTo>
                    <a:lnTo>
                      <a:pt x="55" y="56"/>
                    </a:lnTo>
                    <a:lnTo>
                      <a:pt x="43" y="65"/>
                    </a:lnTo>
                    <a:lnTo>
                      <a:pt x="26" y="71"/>
                    </a:lnTo>
                    <a:lnTo>
                      <a:pt x="5" y="72"/>
                    </a:lnTo>
                    <a:lnTo>
                      <a:pt x="0" y="61"/>
                    </a:lnTo>
                    <a:lnTo>
                      <a:pt x="20" y="60"/>
                    </a:lnTo>
                    <a:lnTo>
                      <a:pt x="31" y="56"/>
                    </a:lnTo>
                    <a:lnTo>
                      <a:pt x="42" y="47"/>
                    </a:lnTo>
                    <a:lnTo>
                      <a:pt x="54" y="38"/>
                    </a:lnTo>
                    <a:lnTo>
                      <a:pt x="64" y="28"/>
                    </a:lnTo>
                    <a:lnTo>
                      <a:pt x="76" y="19"/>
                    </a:lnTo>
                    <a:lnTo>
                      <a:pt x="90" y="9"/>
                    </a:lnTo>
                    <a:lnTo>
                      <a:pt x="108" y="0"/>
                    </a:ln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3" name="Freeform 292"/>
              <p:cNvSpPr>
                <a:spLocks/>
              </p:cNvSpPr>
              <p:nvPr/>
            </p:nvSpPr>
            <p:spPr bwMode="auto">
              <a:xfrm>
                <a:off x="2242" y="2766"/>
                <a:ext cx="4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2" y="0"/>
                    </a:moveTo>
                    <a:lnTo>
                      <a:pt x="0" y="0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4" name="Freeform 293"/>
              <p:cNvSpPr>
                <a:spLocks/>
              </p:cNvSpPr>
              <p:nvPr/>
            </p:nvSpPr>
            <p:spPr bwMode="auto">
              <a:xfrm>
                <a:off x="2181" y="2771"/>
                <a:ext cx="27" cy="31"/>
              </a:xfrm>
              <a:custGeom>
                <a:avLst/>
                <a:gdLst>
                  <a:gd name="T0" fmla="*/ 0 w 80"/>
                  <a:gd name="T1" fmla="*/ 1 h 61"/>
                  <a:gd name="T2" fmla="*/ 0 w 80"/>
                  <a:gd name="T3" fmla="*/ 1 h 61"/>
                  <a:gd name="T4" fmla="*/ 0 w 80"/>
                  <a:gd name="T5" fmla="*/ 1 h 61"/>
                  <a:gd name="T6" fmla="*/ 0 w 80"/>
                  <a:gd name="T7" fmla="*/ 1 h 61"/>
                  <a:gd name="T8" fmla="*/ 0 w 80"/>
                  <a:gd name="T9" fmla="*/ 1 h 61"/>
                  <a:gd name="T10" fmla="*/ 0 w 80"/>
                  <a:gd name="T11" fmla="*/ 1 h 61"/>
                  <a:gd name="T12" fmla="*/ 0 w 80"/>
                  <a:gd name="T13" fmla="*/ 1 h 61"/>
                  <a:gd name="T14" fmla="*/ 0 w 80"/>
                  <a:gd name="T15" fmla="*/ 1 h 61"/>
                  <a:gd name="T16" fmla="*/ 0 w 80"/>
                  <a:gd name="T17" fmla="*/ 0 h 61"/>
                  <a:gd name="T18" fmla="*/ 0 w 80"/>
                  <a:gd name="T19" fmla="*/ 1 h 61"/>
                  <a:gd name="T20" fmla="*/ 0 w 80"/>
                  <a:gd name="T21" fmla="*/ 1 h 61"/>
                  <a:gd name="T22" fmla="*/ 0 w 80"/>
                  <a:gd name="T23" fmla="*/ 1 h 61"/>
                  <a:gd name="T24" fmla="*/ 0 w 80"/>
                  <a:gd name="T25" fmla="*/ 1 h 61"/>
                  <a:gd name="T26" fmla="*/ 0 w 80"/>
                  <a:gd name="T27" fmla="*/ 1 h 61"/>
                  <a:gd name="T28" fmla="*/ 0 w 80"/>
                  <a:gd name="T29" fmla="*/ 1 h 61"/>
                  <a:gd name="T30" fmla="*/ 0 w 80"/>
                  <a:gd name="T31" fmla="*/ 1 h 61"/>
                  <a:gd name="T32" fmla="*/ 0 w 80"/>
                  <a:gd name="T33" fmla="*/ 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61"/>
                  <a:gd name="T53" fmla="*/ 80 w 80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61">
                    <a:moveTo>
                      <a:pt x="75" y="61"/>
                    </a:moveTo>
                    <a:lnTo>
                      <a:pt x="61" y="59"/>
                    </a:lnTo>
                    <a:lnTo>
                      <a:pt x="55" y="56"/>
                    </a:lnTo>
                    <a:lnTo>
                      <a:pt x="47" y="52"/>
                    </a:lnTo>
                    <a:lnTo>
                      <a:pt x="34" y="33"/>
                    </a:lnTo>
                    <a:lnTo>
                      <a:pt x="19" y="17"/>
                    </a:lnTo>
                    <a:lnTo>
                      <a:pt x="13" y="14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19" y="2"/>
                    </a:lnTo>
                    <a:lnTo>
                      <a:pt x="33" y="9"/>
                    </a:lnTo>
                    <a:lnTo>
                      <a:pt x="49" y="27"/>
                    </a:lnTo>
                    <a:lnTo>
                      <a:pt x="62" y="45"/>
                    </a:lnTo>
                    <a:lnTo>
                      <a:pt x="67" y="47"/>
                    </a:lnTo>
                    <a:lnTo>
                      <a:pt x="68" y="48"/>
                    </a:lnTo>
                    <a:lnTo>
                      <a:pt x="80" y="50"/>
                    </a:lnTo>
                    <a:lnTo>
                      <a:pt x="75" y="6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5" name="Freeform 294"/>
              <p:cNvSpPr>
                <a:spLocks/>
              </p:cNvSpPr>
              <p:nvPr/>
            </p:nvSpPr>
            <p:spPr bwMode="auto">
              <a:xfrm>
                <a:off x="2206" y="2796"/>
                <a:ext cx="2" cy="6"/>
              </a:xfrm>
              <a:custGeom>
                <a:avLst/>
                <a:gdLst>
                  <a:gd name="T0" fmla="*/ 0 w 5"/>
                  <a:gd name="T1" fmla="*/ 1 h 11"/>
                  <a:gd name="T2" fmla="*/ 0 w 5"/>
                  <a:gd name="T3" fmla="*/ 1 h 11"/>
                  <a:gd name="T4" fmla="*/ 0 w 5"/>
                  <a:gd name="T5" fmla="*/ 1 h 11"/>
                  <a:gd name="T6" fmla="*/ 0 w 5"/>
                  <a:gd name="T7" fmla="*/ 0 h 11"/>
                  <a:gd name="T8" fmla="*/ 0 w 5"/>
                  <a:gd name="T9" fmla="*/ 0 h 11"/>
                  <a:gd name="T10" fmla="*/ 0 w 5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6" name="Freeform 295"/>
              <p:cNvSpPr>
                <a:spLocks/>
              </p:cNvSpPr>
              <p:nvPr/>
            </p:nvSpPr>
            <p:spPr bwMode="auto">
              <a:xfrm>
                <a:off x="2154" y="2771"/>
                <a:ext cx="29" cy="48"/>
              </a:xfrm>
              <a:custGeom>
                <a:avLst/>
                <a:gdLst>
                  <a:gd name="T0" fmla="*/ 0 w 86"/>
                  <a:gd name="T1" fmla="*/ 1 h 95"/>
                  <a:gd name="T2" fmla="*/ 0 w 86"/>
                  <a:gd name="T3" fmla="*/ 1 h 95"/>
                  <a:gd name="T4" fmla="*/ 0 w 86"/>
                  <a:gd name="T5" fmla="*/ 1 h 95"/>
                  <a:gd name="T6" fmla="*/ 0 w 86"/>
                  <a:gd name="T7" fmla="*/ 1 h 95"/>
                  <a:gd name="T8" fmla="*/ 0 w 86"/>
                  <a:gd name="T9" fmla="*/ 1 h 95"/>
                  <a:gd name="T10" fmla="*/ 0 w 86"/>
                  <a:gd name="T11" fmla="*/ 1 h 95"/>
                  <a:gd name="T12" fmla="*/ 0 w 86"/>
                  <a:gd name="T13" fmla="*/ 1 h 95"/>
                  <a:gd name="T14" fmla="*/ 0 w 86"/>
                  <a:gd name="T15" fmla="*/ 1 h 95"/>
                  <a:gd name="T16" fmla="*/ 0 w 86"/>
                  <a:gd name="T17" fmla="*/ 1 h 95"/>
                  <a:gd name="T18" fmla="*/ 0 w 86"/>
                  <a:gd name="T19" fmla="*/ 1 h 95"/>
                  <a:gd name="T20" fmla="*/ 0 w 86"/>
                  <a:gd name="T21" fmla="*/ 1 h 95"/>
                  <a:gd name="T22" fmla="*/ 0 w 86"/>
                  <a:gd name="T23" fmla="*/ 1 h 95"/>
                  <a:gd name="T24" fmla="*/ 0 w 86"/>
                  <a:gd name="T25" fmla="*/ 1 h 95"/>
                  <a:gd name="T26" fmla="*/ 0 w 86"/>
                  <a:gd name="T27" fmla="*/ 1 h 95"/>
                  <a:gd name="T28" fmla="*/ 0 w 86"/>
                  <a:gd name="T29" fmla="*/ 1 h 95"/>
                  <a:gd name="T30" fmla="*/ 0 w 86"/>
                  <a:gd name="T31" fmla="*/ 1 h 95"/>
                  <a:gd name="T32" fmla="*/ 0 w 86"/>
                  <a:gd name="T33" fmla="*/ 1 h 95"/>
                  <a:gd name="T34" fmla="*/ 0 w 86"/>
                  <a:gd name="T35" fmla="*/ 1 h 95"/>
                  <a:gd name="T36" fmla="*/ 0 w 86"/>
                  <a:gd name="T37" fmla="*/ 1 h 95"/>
                  <a:gd name="T38" fmla="*/ 0 w 86"/>
                  <a:gd name="T39" fmla="*/ 1 h 95"/>
                  <a:gd name="T40" fmla="*/ 0 w 86"/>
                  <a:gd name="T41" fmla="*/ 1 h 95"/>
                  <a:gd name="T42" fmla="*/ 0 w 86"/>
                  <a:gd name="T43" fmla="*/ 1 h 95"/>
                  <a:gd name="T44" fmla="*/ 0 w 86"/>
                  <a:gd name="T45" fmla="*/ 1 h 95"/>
                  <a:gd name="T46" fmla="*/ 0 w 86"/>
                  <a:gd name="T47" fmla="*/ 1 h 95"/>
                  <a:gd name="T48" fmla="*/ 0 w 86"/>
                  <a:gd name="T49" fmla="*/ 1 h 95"/>
                  <a:gd name="T50" fmla="*/ 0 w 86"/>
                  <a:gd name="T51" fmla="*/ 0 h 95"/>
                  <a:gd name="T52" fmla="*/ 0 w 86"/>
                  <a:gd name="T53" fmla="*/ 1 h 9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95"/>
                  <a:gd name="T83" fmla="*/ 86 w 86"/>
                  <a:gd name="T84" fmla="*/ 95 h 9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95">
                    <a:moveTo>
                      <a:pt x="86" y="12"/>
                    </a:moveTo>
                    <a:lnTo>
                      <a:pt x="78" y="13"/>
                    </a:lnTo>
                    <a:lnTo>
                      <a:pt x="74" y="14"/>
                    </a:lnTo>
                    <a:lnTo>
                      <a:pt x="66" y="17"/>
                    </a:lnTo>
                    <a:lnTo>
                      <a:pt x="63" y="21"/>
                    </a:lnTo>
                    <a:lnTo>
                      <a:pt x="58" y="32"/>
                    </a:lnTo>
                    <a:lnTo>
                      <a:pt x="53" y="48"/>
                    </a:lnTo>
                    <a:lnTo>
                      <a:pt x="47" y="63"/>
                    </a:lnTo>
                    <a:lnTo>
                      <a:pt x="40" y="79"/>
                    </a:lnTo>
                    <a:lnTo>
                      <a:pt x="32" y="86"/>
                    </a:lnTo>
                    <a:lnTo>
                      <a:pt x="27" y="91"/>
                    </a:lnTo>
                    <a:lnTo>
                      <a:pt x="16" y="94"/>
                    </a:lnTo>
                    <a:lnTo>
                      <a:pt x="4" y="95"/>
                    </a:lnTo>
                    <a:lnTo>
                      <a:pt x="0" y="84"/>
                    </a:lnTo>
                    <a:lnTo>
                      <a:pt x="10" y="83"/>
                    </a:lnTo>
                    <a:lnTo>
                      <a:pt x="15" y="82"/>
                    </a:lnTo>
                    <a:lnTo>
                      <a:pt x="19" y="78"/>
                    </a:lnTo>
                    <a:lnTo>
                      <a:pt x="24" y="73"/>
                    </a:lnTo>
                    <a:lnTo>
                      <a:pt x="30" y="61"/>
                    </a:lnTo>
                    <a:lnTo>
                      <a:pt x="35" y="46"/>
                    </a:lnTo>
                    <a:lnTo>
                      <a:pt x="40" y="30"/>
                    </a:lnTo>
                    <a:lnTo>
                      <a:pt x="47" y="16"/>
                    </a:lnTo>
                    <a:lnTo>
                      <a:pt x="53" y="9"/>
                    </a:lnTo>
                    <a:lnTo>
                      <a:pt x="62" y="5"/>
                    </a:lnTo>
                    <a:lnTo>
                      <a:pt x="72" y="1"/>
                    </a:lnTo>
                    <a:lnTo>
                      <a:pt x="81" y="0"/>
                    </a:lnTo>
                    <a:lnTo>
                      <a:pt x="86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7" name="Freeform 296"/>
              <p:cNvSpPr>
                <a:spLocks/>
              </p:cNvSpPr>
              <p:nvPr/>
            </p:nvSpPr>
            <p:spPr bwMode="auto">
              <a:xfrm>
                <a:off x="2181" y="2771"/>
                <a:ext cx="2" cy="6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0 h 12"/>
                  <a:gd name="T4" fmla="*/ 0 w 5"/>
                  <a:gd name="T5" fmla="*/ 0 h 12"/>
                  <a:gd name="T6" fmla="*/ 0 w 5"/>
                  <a:gd name="T7" fmla="*/ 1 h 12"/>
                  <a:gd name="T8" fmla="*/ 0 w 5"/>
                  <a:gd name="T9" fmla="*/ 1 h 12"/>
                  <a:gd name="T10" fmla="*/ 0 w 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2"/>
                  <a:gd name="T20" fmla="*/ 5 w 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8" name="Freeform 297"/>
              <p:cNvSpPr>
                <a:spLocks/>
              </p:cNvSpPr>
              <p:nvPr/>
            </p:nvSpPr>
            <p:spPr bwMode="auto">
              <a:xfrm>
                <a:off x="2124" y="2808"/>
                <a:ext cx="31" cy="11"/>
              </a:xfrm>
              <a:custGeom>
                <a:avLst/>
                <a:gdLst>
                  <a:gd name="T0" fmla="*/ 0 w 95"/>
                  <a:gd name="T1" fmla="*/ 1 h 22"/>
                  <a:gd name="T2" fmla="*/ 0 w 95"/>
                  <a:gd name="T3" fmla="*/ 1 h 22"/>
                  <a:gd name="T4" fmla="*/ 0 w 95"/>
                  <a:gd name="T5" fmla="*/ 1 h 22"/>
                  <a:gd name="T6" fmla="*/ 0 w 95"/>
                  <a:gd name="T7" fmla="*/ 1 h 22"/>
                  <a:gd name="T8" fmla="*/ 0 w 95"/>
                  <a:gd name="T9" fmla="*/ 1 h 22"/>
                  <a:gd name="T10" fmla="*/ 0 w 95"/>
                  <a:gd name="T11" fmla="*/ 0 h 22"/>
                  <a:gd name="T12" fmla="*/ 0 w 95"/>
                  <a:gd name="T13" fmla="*/ 1 h 22"/>
                  <a:gd name="T14" fmla="*/ 0 w 95"/>
                  <a:gd name="T15" fmla="*/ 1 h 22"/>
                  <a:gd name="T16" fmla="*/ 0 w 95"/>
                  <a:gd name="T17" fmla="*/ 1 h 22"/>
                  <a:gd name="T18" fmla="*/ 0 w 95"/>
                  <a:gd name="T19" fmla="*/ 1 h 22"/>
                  <a:gd name="T20" fmla="*/ 0 w 95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22"/>
                  <a:gd name="T35" fmla="*/ 95 w 95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22">
                    <a:moveTo>
                      <a:pt x="92" y="22"/>
                    </a:moveTo>
                    <a:lnTo>
                      <a:pt x="67" y="21"/>
                    </a:lnTo>
                    <a:lnTo>
                      <a:pt x="45" y="17"/>
                    </a:lnTo>
                    <a:lnTo>
                      <a:pt x="25" y="14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28" y="3"/>
                    </a:lnTo>
                    <a:lnTo>
                      <a:pt x="50" y="6"/>
                    </a:lnTo>
                    <a:lnTo>
                      <a:pt x="70" y="10"/>
                    </a:lnTo>
                    <a:lnTo>
                      <a:pt x="95" y="11"/>
                    </a:lnTo>
                    <a:lnTo>
                      <a:pt x="92" y="2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9" name="Freeform 298"/>
              <p:cNvSpPr>
                <a:spLocks/>
              </p:cNvSpPr>
              <p:nvPr/>
            </p:nvSpPr>
            <p:spPr bwMode="auto">
              <a:xfrm>
                <a:off x="2154" y="2813"/>
                <a:ext cx="1" cy="6"/>
              </a:xfrm>
              <a:custGeom>
                <a:avLst/>
                <a:gdLst>
                  <a:gd name="T0" fmla="*/ 0 w 4"/>
                  <a:gd name="T1" fmla="*/ 1 h 11"/>
                  <a:gd name="T2" fmla="*/ 0 w 4"/>
                  <a:gd name="T3" fmla="*/ 1 h 11"/>
                  <a:gd name="T4" fmla="*/ 0 w 4"/>
                  <a:gd name="T5" fmla="*/ 1 h 11"/>
                  <a:gd name="T6" fmla="*/ 0 w 4"/>
                  <a:gd name="T7" fmla="*/ 0 h 11"/>
                  <a:gd name="T8" fmla="*/ 0 w 4"/>
                  <a:gd name="T9" fmla="*/ 0 h 11"/>
                  <a:gd name="T10" fmla="*/ 0 w 4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1"/>
                  <a:gd name="T20" fmla="*/ 4 w 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1">
                    <a:moveTo>
                      <a:pt x="4" y="11"/>
                    </a:moveTo>
                    <a:lnTo>
                      <a:pt x="3" y="11"/>
                    </a:lnTo>
                    <a:lnTo>
                      <a:pt x="1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0" name="Freeform 299"/>
              <p:cNvSpPr>
                <a:spLocks/>
              </p:cNvSpPr>
              <p:nvPr/>
            </p:nvSpPr>
            <p:spPr bwMode="auto">
              <a:xfrm>
                <a:off x="2096" y="2808"/>
                <a:ext cx="28" cy="25"/>
              </a:xfrm>
              <a:custGeom>
                <a:avLst/>
                <a:gdLst>
                  <a:gd name="T0" fmla="*/ 0 w 84"/>
                  <a:gd name="T1" fmla="*/ 0 h 52"/>
                  <a:gd name="T2" fmla="*/ 0 w 84"/>
                  <a:gd name="T3" fmla="*/ 0 h 52"/>
                  <a:gd name="T4" fmla="*/ 0 w 84"/>
                  <a:gd name="T5" fmla="*/ 0 h 52"/>
                  <a:gd name="T6" fmla="*/ 0 w 84"/>
                  <a:gd name="T7" fmla="*/ 0 h 52"/>
                  <a:gd name="T8" fmla="*/ 0 w 84"/>
                  <a:gd name="T9" fmla="*/ 0 h 52"/>
                  <a:gd name="T10" fmla="*/ 0 w 84"/>
                  <a:gd name="T11" fmla="*/ 0 h 52"/>
                  <a:gd name="T12" fmla="*/ 0 w 84"/>
                  <a:gd name="T13" fmla="*/ 0 h 52"/>
                  <a:gd name="T14" fmla="*/ 0 w 84"/>
                  <a:gd name="T15" fmla="*/ 0 h 52"/>
                  <a:gd name="T16" fmla="*/ 0 w 84"/>
                  <a:gd name="T17" fmla="*/ 0 h 52"/>
                  <a:gd name="T18" fmla="*/ 0 w 84"/>
                  <a:gd name="T19" fmla="*/ 0 h 52"/>
                  <a:gd name="T20" fmla="*/ 0 w 84"/>
                  <a:gd name="T21" fmla="*/ 0 h 52"/>
                  <a:gd name="T22" fmla="*/ 0 w 84"/>
                  <a:gd name="T23" fmla="*/ 0 h 52"/>
                  <a:gd name="T24" fmla="*/ 0 w 84"/>
                  <a:gd name="T25" fmla="*/ 0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52"/>
                  <a:gd name="T41" fmla="*/ 84 w 84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52">
                    <a:moveTo>
                      <a:pt x="84" y="12"/>
                    </a:moveTo>
                    <a:lnTo>
                      <a:pt x="73" y="13"/>
                    </a:lnTo>
                    <a:lnTo>
                      <a:pt x="64" y="15"/>
                    </a:lnTo>
                    <a:lnTo>
                      <a:pt x="56" y="19"/>
                    </a:lnTo>
                    <a:lnTo>
                      <a:pt x="48" y="24"/>
                    </a:lnTo>
                    <a:lnTo>
                      <a:pt x="14" y="52"/>
                    </a:lnTo>
                    <a:lnTo>
                      <a:pt x="0" y="44"/>
                    </a:lnTo>
                    <a:lnTo>
                      <a:pt x="34" y="16"/>
                    </a:lnTo>
                    <a:lnTo>
                      <a:pt x="45" y="10"/>
                    </a:lnTo>
                    <a:lnTo>
                      <a:pt x="53" y="5"/>
                    </a:lnTo>
                    <a:lnTo>
                      <a:pt x="67" y="1"/>
                    </a:lnTo>
                    <a:lnTo>
                      <a:pt x="82" y="0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1" name="Freeform 300"/>
              <p:cNvSpPr>
                <a:spLocks/>
              </p:cNvSpPr>
              <p:nvPr/>
            </p:nvSpPr>
            <p:spPr bwMode="auto">
              <a:xfrm>
                <a:off x="2124" y="2808"/>
                <a:ext cx="0" cy="5"/>
              </a:xfrm>
              <a:custGeom>
                <a:avLst/>
                <a:gdLst>
                  <a:gd name="T0" fmla="*/ 0 w 2"/>
                  <a:gd name="T1" fmla="*/ 0 h 12"/>
                  <a:gd name="T2" fmla="*/ 0 w 2"/>
                  <a:gd name="T3" fmla="*/ 0 h 12"/>
                  <a:gd name="T4" fmla="*/ 0 w 2"/>
                  <a:gd name="T5" fmla="*/ 0 h 12"/>
                  <a:gd name="T6" fmla="*/ 0 w 2"/>
                  <a:gd name="T7" fmla="*/ 0 h 12"/>
                  <a:gd name="T8" fmla="*/ 0 w 2"/>
                  <a:gd name="T9" fmla="*/ 0 h 12"/>
                  <a:gd name="T10" fmla="*/ 0 w 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2"/>
                  <a:gd name="T20" fmla="*/ 0 w 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2" name="Freeform 301"/>
              <p:cNvSpPr>
                <a:spLocks/>
              </p:cNvSpPr>
              <p:nvPr/>
            </p:nvSpPr>
            <p:spPr bwMode="auto">
              <a:xfrm>
                <a:off x="2061" y="2829"/>
                <a:ext cx="40" cy="30"/>
              </a:xfrm>
              <a:custGeom>
                <a:avLst/>
                <a:gdLst>
                  <a:gd name="T0" fmla="*/ 0 w 121"/>
                  <a:gd name="T1" fmla="*/ 1 h 59"/>
                  <a:gd name="T2" fmla="*/ 0 w 121"/>
                  <a:gd name="T3" fmla="*/ 1 h 59"/>
                  <a:gd name="T4" fmla="*/ 0 w 121"/>
                  <a:gd name="T5" fmla="*/ 1 h 59"/>
                  <a:gd name="T6" fmla="*/ 0 w 121"/>
                  <a:gd name="T7" fmla="*/ 1 h 59"/>
                  <a:gd name="T8" fmla="*/ 0 w 121"/>
                  <a:gd name="T9" fmla="*/ 1 h 59"/>
                  <a:gd name="T10" fmla="*/ 0 w 121"/>
                  <a:gd name="T11" fmla="*/ 1 h 59"/>
                  <a:gd name="T12" fmla="*/ 0 w 121"/>
                  <a:gd name="T13" fmla="*/ 1 h 59"/>
                  <a:gd name="T14" fmla="*/ 0 w 121"/>
                  <a:gd name="T15" fmla="*/ 1 h 59"/>
                  <a:gd name="T16" fmla="*/ 0 w 121"/>
                  <a:gd name="T17" fmla="*/ 1 h 59"/>
                  <a:gd name="T18" fmla="*/ 0 w 121"/>
                  <a:gd name="T19" fmla="*/ 0 h 59"/>
                  <a:gd name="T20" fmla="*/ 0 w 121"/>
                  <a:gd name="T21" fmla="*/ 1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1"/>
                  <a:gd name="T34" fmla="*/ 0 h 59"/>
                  <a:gd name="T35" fmla="*/ 121 w 121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1" h="59">
                    <a:moveTo>
                      <a:pt x="121" y="9"/>
                    </a:moveTo>
                    <a:lnTo>
                      <a:pt x="93" y="24"/>
                    </a:lnTo>
                    <a:lnTo>
                      <a:pt x="65" y="34"/>
                    </a:lnTo>
                    <a:lnTo>
                      <a:pt x="38" y="44"/>
                    </a:lnTo>
                    <a:lnTo>
                      <a:pt x="11" y="59"/>
                    </a:lnTo>
                    <a:lnTo>
                      <a:pt x="0" y="50"/>
                    </a:lnTo>
                    <a:lnTo>
                      <a:pt x="26" y="35"/>
                    </a:lnTo>
                    <a:lnTo>
                      <a:pt x="56" y="23"/>
                    </a:lnTo>
                    <a:lnTo>
                      <a:pt x="82" y="14"/>
                    </a:lnTo>
                    <a:lnTo>
                      <a:pt x="109" y="0"/>
                    </a:lnTo>
                    <a:lnTo>
                      <a:pt x="121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3" name="Freeform 302"/>
              <p:cNvSpPr>
                <a:spLocks/>
              </p:cNvSpPr>
              <p:nvPr/>
            </p:nvSpPr>
            <p:spPr bwMode="auto">
              <a:xfrm>
                <a:off x="2096" y="2829"/>
                <a:ext cx="5" cy="5"/>
              </a:xfrm>
              <a:custGeom>
                <a:avLst/>
                <a:gdLst>
                  <a:gd name="T0" fmla="*/ 0 w 14"/>
                  <a:gd name="T1" fmla="*/ 1 h 9"/>
                  <a:gd name="T2" fmla="*/ 0 w 14"/>
                  <a:gd name="T3" fmla="*/ 1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9"/>
                  <a:gd name="T17" fmla="*/ 14 w 1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9">
                    <a:moveTo>
                      <a:pt x="14" y="8"/>
                    </a:moveTo>
                    <a:lnTo>
                      <a:pt x="14" y="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4" name="Rectangle 303"/>
              <p:cNvSpPr>
                <a:spLocks noChangeArrowheads="1"/>
              </p:cNvSpPr>
              <p:nvPr/>
            </p:nvSpPr>
            <p:spPr bwMode="auto">
              <a:xfrm>
                <a:off x="2060" y="2857"/>
                <a:ext cx="5" cy="28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55" name="Freeform 304"/>
              <p:cNvSpPr>
                <a:spLocks/>
              </p:cNvSpPr>
              <p:nvPr/>
            </p:nvSpPr>
            <p:spPr bwMode="auto">
              <a:xfrm>
                <a:off x="2060" y="2855"/>
                <a:ext cx="5" cy="4"/>
              </a:xfrm>
              <a:custGeom>
                <a:avLst/>
                <a:gdLst>
                  <a:gd name="T0" fmla="*/ 0 w 17"/>
                  <a:gd name="T1" fmla="*/ 0 h 9"/>
                  <a:gd name="T2" fmla="*/ 0 w 17"/>
                  <a:gd name="T3" fmla="*/ 0 h 9"/>
                  <a:gd name="T4" fmla="*/ 0 w 17"/>
                  <a:gd name="T5" fmla="*/ 0 h 9"/>
                  <a:gd name="T6" fmla="*/ 0 w 17"/>
                  <a:gd name="T7" fmla="*/ 0 h 9"/>
                  <a:gd name="T8" fmla="*/ 0 w 17"/>
                  <a:gd name="T9" fmla="*/ 0 h 9"/>
                  <a:gd name="T10" fmla="*/ 0 w 17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3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7" y="4"/>
                    </a:lnTo>
                    <a:lnTo>
                      <a:pt x="14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6" name="Freeform 305"/>
              <p:cNvSpPr>
                <a:spLocks/>
              </p:cNvSpPr>
              <p:nvPr/>
            </p:nvSpPr>
            <p:spPr bwMode="auto">
              <a:xfrm>
                <a:off x="2044" y="2885"/>
                <a:ext cx="21" cy="55"/>
              </a:xfrm>
              <a:custGeom>
                <a:avLst/>
                <a:gdLst>
                  <a:gd name="T0" fmla="*/ 0 w 65"/>
                  <a:gd name="T1" fmla="*/ 1 h 110"/>
                  <a:gd name="T2" fmla="*/ 0 w 65"/>
                  <a:gd name="T3" fmla="*/ 1 h 110"/>
                  <a:gd name="T4" fmla="*/ 0 w 65"/>
                  <a:gd name="T5" fmla="*/ 1 h 110"/>
                  <a:gd name="T6" fmla="*/ 0 w 65"/>
                  <a:gd name="T7" fmla="*/ 1 h 110"/>
                  <a:gd name="T8" fmla="*/ 0 w 65"/>
                  <a:gd name="T9" fmla="*/ 1 h 110"/>
                  <a:gd name="T10" fmla="*/ 0 w 65"/>
                  <a:gd name="T11" fmla="*/ 1 h 110"/>
                  <a:gd name="T12" fmla="*/ 0 w 65"/>
                  <a:gd name="T13" fmla="*/ 1 h 110"/>
                  <a:gd name="T14" fmla="*/ 0 w 65"/>
                  <a:gd name="T15" fmla="*/ 1 h 110"/>
                  <a:gd name="T16" fmla="*/ 0 w 65"/>
                  <a:gd name="T17" fmla="*/ 1 h 110"/>
                  <a:gd name="T18" fmla="*/ 0 w 65"/>
                  <a:gd name="T19" fmla="*/ 1 h 110"/>
                  <a:gd name="T20" fmla="*/ 0 w 65"/>
                  <a:gd name="T21" fmla="*/ 1 h 110"/>
                  <a:gd name="T22" fmla="*/ 0 w 65"/>
                  <a:gd name="T23" fmla="*/ 1 h 110"/>
                  <a:gd name="T24" fmla="*/ 0 w 65"/>
                  <a:gd name="T25" fmla="*/ 1 h 110"/>
                  <a:gd name="T26" fmla="*/ 0 w 65"/>
                  <a:gd name="T27" fmla="*/ 0 h 110"/>
                  <a:gd name="T28" fmla="*/ 0 w 65"/>
                  <a:gd name="T29" fmla="*/ 1 h 1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110"/>
                  <a:gd name="T47" fmla="*/ 65 w 65"/>
                  <a:gd name="T48" fmla="*/ 110 h 1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110">
                    <a:moveTo>
                      <a:pt x="65" y="1"/>
                    </a:moveTo>
                    <a:lnTo>
                      <a:pt x="62" y="18"/>
                    </a:lnTo>
                    <a:lnTo>
                      <a:pt x="57" y="34"/>
                    </a:lnTo>
                    <a:lnTo>
                      <a:pt x="40" y="58"/>
                    </a:lnTo>
                    <a:lnTo>
                      <a:pt x="24" y="84"/>
                    </a:lnTo>
                    <a:lnTo>
                      <a:pt x="20" y="94"/>
                    </a:lnTo>
                    <a:lnTo>
                      <a:pt x="18" y="110"/>
                    </a:lnTo>
                    <a:lnTo>
                      <a:pt x="0" y="109"/>
                    </a:lnTo>
                    <a:lnTo>
                      <a:pt x="2" y="93"/>
                    </a:lnTo>
                    <a:lnTo>
                      <a:pt x="8" y="79"/>
                    </a:lnTo>
                    <a:lnTo>
                      <a:pt x="24" y="53"/>
                    </a:lnTo>
                    <a:lnTo>
                      <a:pt x="40" y="29"/>
                    </a:lnTo>
                    <a:lnTo>
                      <a:pt x="45" y="16"/>
                    </a:lnTo>
                    <a:lnTo>
                      <a:pt x="48" y="0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7" name="Freeform 306"/>
              <p:cNvSpPr>
                <a:spLocks/>
              </p:cNvSpPr>
              <p:nvPr/>
            </p:nvSpPr>
            <p:spPr bwMode="auto">
              <a:xfrm>
                <a:off x="2060" y="2885"/>
                <a:ext cx="5" cy="0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0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"/>
                  <a:gd name="T14" fmla="*/ 17 w 17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">
                    <a:moveTo>
                      <a:pt x="17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8" name="Freeform 307"/>
              <p:cNvSpPr>
                <a:spLocks/>
              </p:cNvSpPr>
              <p:nvPr/>
            </p:nvSpPr>
            <p:spPr bwMode="auto">
              <a:xfrm>
                <a:off x="2044" y="2940"/>
                <a:ext cx="14" cy="52"/>
              </a:xfrm>
              <a:custGeom>
                <a:avLst/>
                <a:gdLst>
                  <a:gd name="T0" fmla="*/ 0 w 42"/>
                  <a:gd name="T1" fmla="*/ 0 h 105"/>
                  <a:gd name="T2" fmla="*/ 0 w 42"/>
                  <a:gd name="T3" fmla="*/ 0 h 105"/>
                  <a:gd name="T4" fmla="*/ 0 w 42"/>
                  <a:gd name="T5" fmla="*/ 0 h 105"/>
                  <a:gd name="T6" fmla="*/ 0 w 42"/>
                  <a:gd name="T7" fmla="*/ 0 h 105"/>
                  <a:gd name="T8" fmla="*/ 0 w 42"/>
                  <a:gd name="T9" fmla="*/ 0 h 105"/>
                  <a:gd name="T10" fmla="*/ 0 w 42"/>
                  <a:gd name="T11" fmla="*/ 0 h 105"/>
                  <a:gd name="T12" fmla="*/ 0 w 42"/>
                  <a:gd name="T13" fmla="*/ 0 h 105"/>
                  <a:gd name="T14" fmla="*/ 0 w 42"/>
                  <a:gd name="T15" fmla="*/ 0 h 105"/>
                  <a:gd name="T16" fmla="*/ 0 w 42"/>
                  <a:gd name="T17" fmla="*/ 0 h 105"/>
                  <a:gd name="T18" fmla="*/ 0 w 42"/>
                  <a:gd name="T19" fmla="*/ 0 h 105"/>
                  <a:gd name="T20" fmla="*/ 0 w 42"/>
                  <a:gd name="T21" fmla="*/ 0 h 105"/>
                  <a:gd name="T22" fmla="*/ 0 w 42"/>
                  <a:gd name="T23" fmla="*/ 0 h 105"/>
                  <a:gd name="T24" fmla="*/ 0 w 42"/>
                  <a:gd name="T25" fmla="*/ 0 h 105"/>
                  <a:gd name="T26" fmla="*/ 0 w 42"/>
                  <a:gd name="T27" fmla="*/ 0 h 105"/>
                  <a:gd name="T28" fmla="*/ 0 w 42"/>
                  <a:gd name="T29" fmla="*/ 0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"/>
                  <a:gd name="T46" fmla="*/ 0 h 105"/>
                  <a:gd name="T47" fmla="*/ 42 w 42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" h="105">
                    <a:moveTo>
                      <a:pt x="18" y="0"/>
                    </a:moveTo>
                    <a:lnTo>
                      <a:pt x="18" y="15"/>
                    </a:lnTo>
                    <a:lnTo>
                      <a:pt x="21" y="27"/>
                    </a:lnTo>
                    <a:lnTo>
                      <a:pt x="30" y="51"/>
                    </a:lnTo>
                    <a:lnTo>
                      <a:pt x="39" y="75"/>
                    </a:lnTo>
                    <a:lnTo>
                      <a:pt x="42" y="89"/>
                    </a:lnTo>
                    <a:lnTo>
                      <a:pt x="42" y="104"/>
                    </a:lnTo>
                    <a:lnTo>
                      <a:pt x="24" y="105"/>
                    </a:lnTo>
                    <a:lnTo>
                      <a:pt x="24" y="90"/>
                    </a:lnTo>
                    <a:lnTo>
                      <a:pt x="21" y="77"/>
                    </a:lnTo>
                    <a:lnTo>
                      <a:pt x="12" y="5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9" name="Freeform 308"/>
              <p:cNvSpPr>
                <a:spLocks/>
              </p:cNvSpPr>
              <p:nvPr/>
            </p:nvSpPr>
            <p:spPr bwMode="auto">
              <a:xfrm>
                <a:off x="2044" y="2939"/>
                <a:ext cx="6" cy="1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1 h 2"/>
                  <a:gd name="T4" fmla="*/ 0 w 18"/>
                  <a:gd name="T5" fmla="*/ 1 h 2"/>
                  <a:gd name="T6" fmla="*/ 0 w 18"/>
                  <a:gd name="T7" fmla="*/ 1 h 2"/>
                  <a:gd name="T8" fmla="*/ 0 w 1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0" name="Freeform 309"/>
              <p:cNvSpPr>
                <a:spLocks/>
              </p:cNvSpPr>
              <p:nvPr/>
            </p:nvSpPr>
            <p:spPr bwMode="auto">
              <a:xfrm>
                <a:off x="2034" y="2991"/>
                <a:ext cx="24" cy="27"/>
              </a:xfrm>
              <a:custGeom>
                <a:avLst/>
                <a:gdLst>
                  <a:gd name="T0" fmla="*/ 0 w 70"/>
                  <a:gd name="T1" fmla="*/ 1 h 53"/>
                  <a:gd name="T2" fmla="*/ 0 w 70"/>
                  <a:gd name="T3" fmla="*/ 1 h 53"/>
                  <a:gd name="T4" fmla="*/ 0 w 70"/>
                  <a:gd name="T5" fmla="*/ 1 h 53"/>
                  <a:gd name="T6" fmla="*/ 0 w 70"/>
                  <a:gd name="T7" fmla="*/ 1 h 53"/>
                  <a:gd name="T8" fmla="*/ 0 w 70"/>
                  <a:gd name="T9" fmla="*/ 1 h 53"/>
                  <a:gd name="T10" fmla="*/ 0 w 70"/>
                  <a:gd name="T11" fmla="*/ 1 h 53"/>
                  <a:gd name="T12" fmla="*/ 0 w 70"/>
                  <a:gd name="T13" fmla="*/ 1 h 53"/>
                  <a:gd name="T14" fmla="*/ 0 w 70"/>
                  <a:gd name="T15" fmla="*/ 1 h 53"/>
                  <a:gd name="T16" fmla="*/ 0 w 70"/>
                  <a:gd name="T17" fmla="*/ 1 h 53"/>
                  <a:gd name="T18" fmla="*/ 0 w 70"/>
                  <a:gd name="T19" fmla="*/ 1 h 53"/>
                  <a:gd name="T20" fmla="*/ 0 w 70"/>
                  <a:gd name="T21" fmla="*/ 1 h 53"/>
                  <a:gd name="T22" fmla="*/ 0 w 70"/>
                  <a:gd name="T23" fmla="*/ 1 h 53"/>
                  <a:gd name="T24" fmla="*/ 0 w 70"/>
                  <a:gd name="T25" fmla="*/ 1 h 53"/>
                  <a:gd name="T26" fmla="*/ 0 w 70"/>
                  <a:gd name="T27" fmla="*/ 0 h 53"/>
                  <a:gd name="T28" fmla="*/ 0 w 70"/>
                  <a:gd name="T29" fmla="*/ 1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0"/>
                  <a:gd name="T46" fmla="*/ 0 h 53"/>
                  <a:gd name="T47" fmla="*/ 70 w 70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0" h="53">
                    <a:moveTo>
                      <a:pt x="70" y="1"/>
                    </a:moveTo>
                    <a:lnTo>
                      <a:pt x="70" y="10"/>
                    </a:lnTo>
                    <a:lnTo>
                      <a:pt x="65" y="19"/>
                    </a:lnTo>
                    <a:lnTo>
                      <a:pt x="54" y="34"/>
                    </a:lnTo>
                    <a:lnTo>
                      <a:pt x="43" y="40"/>
                    </a:lnTo>
                    <a:lnTo>
                      <a:pt x="33" y="45"/>
                    </a:lnTo>
                    <a:lnTo>
                      <a:pt x="11" y="53"/>
                    </a:lnTo>
                    <a:lnTo>
                      <a:pt x="0" y="43"/>
                    </a:lnTo>
                    <a:lnTo>
                      <a:pt x="23" y="35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9" y="14"/>
                    </a:lnTo>
                    <a:lnTo>
                      <a:pt x="52" y="8"/>
                    </a:lnTo>
                    <a:lnTo>
                      <a:pt x="52" y="0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1" name="Freeform 310"/>
              <p:cNvSpPr>
                <a:spLocks/>
              </p:cNvSpPr>
              <p:nvPr/>
            </p:nvSpPr>
            <p:spPr bwMode="auto">
              <a:xfrm>
                <a:off x="2052" y="2991"/>
                <a:ext cx="6" cy="1"/>
              </a:xfrm>
              <a:custGeom>
                <a:avLst/>
                <a:gdLst>
                  <a:gd name="T0" fmla="*/ 0 w 18"/>
                  <a:gd name="T1" fmla="*/ 1 h 2"/>
                  <a:gd name="T2" fmla="*/ 0 w 18"/>
                  <a:gd name="T3" fmla="*/ 0 h 2"/>
                  <a:gd name="T4" fmla="*/ 0 w 18"/>
                  <a:gd name="T5" fmla="*/ 1 h 2"/>
                  <a:gd name="T6" fmla="*/ 0 w 1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"/>
                  <a:gd name="T14" fmla="*/ 18 w 1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">
                    <a:moveTo>
                      <a:pt x="18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2" name="Freeform 311"/>
              <p:cNvSpPr>
                <a:spLocks/>
              </p:cNvSpPr>
              <p:nvPr/>
            </p:nvSpPr>
            <p:spPr bwMode="auto">
              <a:xfrm>
                <a:off x="2033" y="2962"/>
                <a:ext cx="20" cy="55"/>
              </a:xfrm>
              <a:custGeom>
                <a:avLst/>
                <a:gdLst>
                  <a:gd name="T0" fmla="*/ 0 w 58"/>
                  <a:gd name="T1" fmla="*/ 1 h 109"/>
                  <a:gd name="T2" fmla="*/ 0 w 58"/>
                  <a:gd name="T3" fmla="*/ 1 h 109"/>
                  <a:gd name="T4" fmla="*/ 0 w 58"/>
                  <a:gd name="T5" fmla="*/ 1 h 109"/>
                  <a:gd name="T6" fmla="*/ 0 w 58"/>
                  <a:gd name="T7" fmla="*/ 0 h 109"/>
                  <a:gd name="T8" fmla="*/ 0 w 58"/>
                  <a:gd name="T9" fmla="*/ 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09"/>
                  <a:gd name="T17" fmla="*/ 58 w 58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09">
                    <a:moveTo>
                      <a:pt x="0" y="105"/>
                    </a:moveTo>
                    <a:lnTo>
                      <a:pt x="17" y="109"/>
                    </a:lnTo>
                    <a:lnTo>
                      <a:pt x="58" y="4"/>
                    </a:lnTo>
                    <a:lnTo>
                      <a:pt x="42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3" name="Freeform 312"/>
              <p:cNvSpPr>
                <a:spLocks/>
              </p:cNvSpPr>
              <p:nvPr/>
            </p:nvSpPr>
            <p:spPr bwMode="auto">
              <a:xfrm>
                <a:off x="2032" y="3013"/>
                <a:ext cx="7" cy="9"/>
              </a:xfrm>
              <a:custGeom>
                <a:avLst/>
                <a:gdLst>
                  <a:gd name="T0" fmla="*/ 0 w 22"/>
                  <a:gd name="T1" fmla="*/ 1 h 18"/>
                  <a:gd name="T2" fmla="*/ 0 w 22"/>
                  <a:gd name="T3" fmla="*/ 1 h 18"/>
                  <a:gd name="T4" fmla="*/ 0 w 22"/>
                  <a:gd name="T5" fmla="*/ 1 h 18"/>
                  <a:gd name="T6" fmla="*/ 0 w 22"/>
                  <a:gd name="T7" fmla="*/ 1 h 18"/>
                  <a:gd name="T8" fmla="*/ 0 w 22"/>
                  <a:gd name="T9" fmla="*/ 0 h 18"/>
                  <a:gd name="T10" fmla="*/ 0 w 22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8"/>
                  <a:gd name="T20" fmla="*/ 22 w 22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8">
                    <a:moveTo>
                      <a:pt x="19" y="10"/>
                    </a:moveTo>
                    <a:lnTo>
                      <a:pt x="0" y="18"/>
                    </a:lnTo>
                    <a:lnTo>
                      <a:pt x="5" y="3"/>
                    </a:lnTo>
                    <a:lnTo>
                      <a:pt x="22" y="7"/>
                    </a:lnTo>
                    <a:lnTo>
                      <a:pt x="8" y="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4" name="Freeform 313"/>
              <p:cNvSpPr>
                <a:spLocks/>
              </p:cNvSpPr>
              <p:nvPr/>
            </p:nvSpPr>
            <p:spPr bwMode="auto">
              <a:xfrm>
                <a:off x="2047" y="2962"/>
                <a:ext cx="6" cy="2"/>
              </a:xfrm>
              <a:custGeom>
                <a:avLst/>
                <a:gdLst>
                  <a:gd name="T0" fmla="*/ 0 w 17"/>
                  <a:gd name="T1" fmla="*/ 0 h 4"/>
                  <a:gd name="T2" fmla="*/ 0 w 17"/>
                  <a:gd name="T3" fmla="*/ 1 h 4"/>
                  <a:gd name="T4" fmla="*/ 0 w 17"/>
                  <a:gd name="T5" fmla="*/ 1 h 4"/>
                  <a:gd name="T6" fmla="*/ 0 w 17"/>
                  <a:gd name="T7" fmla="*/ 1 h 4"/>
                  <a:gd name="T8" fmla="*/ 0 w 1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0"/>
                    </a:moveTo>
                    <a:lnTo>
                      <a:pt x="17" y="1"/>
                    </a:lnTo>
                    <a:lnTo>
                      <a:pt x="0" y="3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39" name="Group 315"/>
            <p:cNvGrpSpPr>
              <a:grpSpLocks noChangeAspect="1"/>
            </p:cNvGrpSpPr>
            <p:nvPr/>
          </p:nvGrpSpPr>
          <p:grpSpPr bwMode="auto">
            <a:xfrm>
              <a:off x="2222" y="3141"/>
              <a:ext cx="330" cy="540"/>
              <a:chOff x="2222" y="3141"/>
              <a:chExt cx="330" cy="540"/>
            </a:xfrm>
          </p:grpSpPr>
          <p:sp>
            <p:nvSpPr>
              <p:cNvPr id="26415" name="AutoShape 314"/>
              <p:cNvSpPr>
                <a:spLocks noChangeAspect="1" noChangeArrowheads="1" noTextEdit="1"/>
              </p:cNvSpPr>
              <p:nvPr/>
            </p:nvSpPr>
            <p:spPr bwMode="auto">
              <a:xfrm>
                <a:off x="2222" y="3141"/>
                <a:ext cx="33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6" name="Freeform 316"/>
              <p:cNvSpPr>
                <a:spLocks/>
              </p:cNvSpPr>
              <p:nvPr/>
            </p:nvSpPr>
            <p:spPr bwMode="auto">
              <a:xfrm>
                <a:off x="2225" y="3144"/>
                <a:ext cx="322" cy="533"/>
              </a:xfrm>
              <a:custGeom>
                <a:avLst/>
                <a:gdLst>
                  <a:gd name="T0" fmla="*/ 0 w 965"/>
                  <a:gd name="T1" fmla="*/ 0 h 1068"/>
                  <a:gd name="T2" fmla="*/ 0 w 965"/>
                  <a:gd name="T3" fmla="*/ 0 h 1068"/>
                  <a:gd name="T4" fmla="*/ 0 w 965"/>
                  <a:gd name="T5" fmla="*/ 0 h 1068"/>
                  <a:gd name="T6" fmla="*/ 0 w 965"/>
                  <a:gd name="T7" fmla="*/ 0 h 1068"/>
                  <a:gd name="T8" fmla="*/ 0 w 965"/>
                  <a:gd name="T9" fmla="*/ 0 h 1068"/>
                  <a:gd name="T10" fmla="*/ 0 w 965"/>
                  <a:gd name="T11" fmla="*/ 0 h 1068"/>
                  <a:gd name="T12" fmla="*/ 0 w 965"/>
                  <a:gd name="T13" fmla="*/ 0 h 1068"/>
                  <a:gd name="T14" fmla="*/ 0 w 965"/>
                  <a:gd name="T15" fmla="*/ 0 h 1068"/>
                  <a:gd name="T16" fmla="*/ 0 w 965"/>
                  <a:gd name="T17" fmla="*/ 0 h 1068"/>
                  <a:gd name="T18" fmla="*/ 0 w 965"/>
                  <a:gd name="T19" fmla="*/ 0 h 1068"/>
                  <a:gd name="T20" fmla="*/ 0 w 965"/>
                  <a:gd name="T21" fmla="*/ 0 h 1068"/>
                  <a:gd name="T22" fmla="*/ 0 w 965"/>
                  <a:gd name="T23" fmla="*/ 0 h 1068"/>
                  <a:gd name="T24" fmla="*/ 0 w 965"/>
                  <a:gd name="T25" fmla="*/ 0 h 1068"/>
                  <a:gd name="T26" fmla="*/ 0 w 965"/>
                  <a:gd name="T27" fmla="*/ 0 h 1068"/>
                  <a:gd name="T28" fmla="*/ 0 w 965"/>
                  <a:gd name="T29" fmla="*/ 0 h 1068"/>
                  <a:gd name="T30" fmla="*/ 0 w 965"/>
                  <a:gd name="T31" fmla="*/ 0 h 1068"/>
                  <a:gd name="T32" fmla="*/ 0 w 965"/>
                  <a:gd name="T33" fmla="*/ 0 h 1068"/>
                  <a:gd name="T34" fmla="*/ 0 w 965"/>
                  <a:gd name="T35" fmla="*/ 0 h 1068"/>
                  <a:gd name="T36" fmla="*/ 0 w 965"/>
                  <a:gd name="T37" fmla="*/ 0 h 1068"/>
                  <a:gd name="T38" fmla="*/ 0 w 965"/>
                  <a:gd name="T39" fmla="*/ 0 h 1068"/>
                  <a:gd name="T40" fmla="*/ 0 w 965"/>
                  <a:gd name="T41" fmla="*/ 0 h 1068"/>
                  <a:gd name="T42" fmla="*/ 0 w 965"/>
                  <a:gd name="T43" fmla="*/ 0 h 1068"/>
                  <a:gd name="T44" fmla="*/ 0 w 965"/>
                  <a:gd name="T45" fmla="*/ 0 h 1068"/>
                  <a:gd name="T46" fmla="*/ 0 w 965"/>
                  <a:gd name="T47" fmla="*/ 0 h 1068"/>
                  <a:gd name="T48" fmla="*/ 0 w 965"/>
                  <a:gd name="T49" fmla="*/ 0 h 1068"/>
                  <a:gd name="T50" fmla="*/ 0 w 965"/>
                  <a:gd name="T51" fmla="*/ 0 h 1068"/>
                  <a:gd name="T52" fmla="*/ 0 w 965"/>
                  <a:gd name="T53" fmla="*/ 0 h 1068"/>
                  <a:gd name="T54" fmla="*/ 0 w 965"/>
                  <a:gd name="T55" fmla="*/ 0 h 1068"/>
                  <a:gd name="T56" fmla="*/ 0 w 965"/>
                  <a:gd name="T57" fmla="*/ 0 h 1068"/>
                  <a:gd name="T58" fmla="*/ 0 w 965"/>
                  <a:gd name="T59" fmla="*/ 0 h 1068"/>
                  <a:gd name="T60" fmla="*/ 0 w 965"/>
                  <a:gd name="T61" fmla="*/ 0 h 1068"/>
                  <a:gd name="T62" fmla="*/ 0 w 965"/>
                  <a:gd name="T63" fmla="*/ 0 h 1068"/>
                  <a:gd name="T64" fmla="*/ 0 w 965"/>
                  <a:gd name="T65" fmla="*/ 0 h 1068"/>
                  <a:gd name="T66" fmla="*/ 0 w 965"/>
                  <a:gd name="T67" fmla="*/ 0 h 1068"/>
                  <a:gd name="T68" fmla="*/ 0 w 965"/>
                  <a:gd name="T69" fmla="*/ 0 h 1068"/>
                  <a:gd name="T70" fmla="*/ 0 w 965"/>
                  <a:gd name="T71" fmla="*/ 0 h 1068"/>
                  <a:gd name="T72" fmla="*/ 0 w 965"/>
                  <a:gd name="T73" fmla="*/ 0 h 1068"/>
                  <a:gd name="T74" fmla="*/ 0 w 965"/>
                  <a:gd name="T75" fmla="*/ 0 h 1068"/>
                  <a:gd name="T76" fmla="*/ 0 w 965"/>
                  <a:gd name="T77" fmla="*/ 0 h 1068"/>
                  <a:gd name="T78" fmla="*/ 0 w 965"/>
                  <a:gd name="T79" fmla="*/ 0 h 1068"/>
                  <a:gd name="T80" fmla="*/ 0 w 965"/>
                  <a:gd name="T81" fmla="*/ 0 h 1068"/>
                  <a:gd name="T82" fmla="*/ 0 w 965"/>
                  <a:gd name="T83" fmla="*/ 0 h 1068"/>
                  <a:gd name="T84" fmla="*/ 0 w 965"/>
                  <a:gd name="T85" fmla="*/ 0 h 1068"/>
                  <a:gd name="T86" fmla="*/ 0 w 965"/>
                  <a:gd name="T87" fmla="*/ 0 h 1068"/>
                  <a:gd name="T88" fmla="*/ 0 w 965"/>
                  <a:gd name="T89" fmla="*/ 0 h 1068"/>
                  <a:gd name="T90" fmla="*/ 0 w 965"/>
                  <a:gd name="T91" fmla="*/ 0 h 1068"/>
                  <a:gd name="T92" fmla="*/ 0 w 965"/>
                  <a:gd name="T93" fmla="*/ 0 h 1068"/>
                  <a:gd name="T94" fmla="*/ 0 w 965"/>
                  <a:gd name="T95" fmla="*/ 0 h 1068"/>
                  <a:gd name="T96" fmla="*/ 0 w 965"/>
                  <a:gd name="T97" fmla="*/ 0 h 1068"/>
                  <a:gd name="T98" fmla="*/ 0 w 965"/>
                  <a:gd name="T99" fmla="*/ 0 h 1068"/>
                  <a:gd name="T100" fmla="*/ 0 w 965"/>
                  <a:gd name="T101" fmla="*/ 0 h 1068"/>
                  <a:gd name="T102" fmla="*/ 0 w 965"/>
                  <a:gd name="T103" fmla="*/ 0 h 1068"/>
                  <a:gd name="T104" fmla="*/ 0 w 965"/>
                  <a:gd name="T105" fmla="*/ 0 h 1068"/>
                  <a:gd name="T106" fmla="*/ 0 w 965"/>
                  <a:gd name="T107" fmla="*/ 0 h 1068"/>
                  <a:gd name="T108" fmla="*/ 0 w 965"/>
                  <a:gd name="T109" fmla="*/ 0 h 1068"/>
                  <a:gd name="T110" fmla="*/ 0 w 965"/>
                  <a:gd name="T111" fmla="*/ 0 h 10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5"/>
                  <a:gd name="T169" fmla="*/ 0 h 1068"/>
                  <a:gd name="T170" fmla="*/ 965 w 965"/>
                  <a:gd name="T171" fmla="*/ 1068 h 10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5" h="1068">
                    <a:moveTo>
                      <a:pt x="101" y="1068"/>
                    </a:moveTo>
                    <a:lnTo>
                      <a:pt x="101" y="940"/>
                    </a:lnTo>
                    <a:lnTo>
                      <a:pt x="103" y="926"/>
                    </a:lnTo>
                    <a:lnTo>
                      <a:pt x="104" y="911"/>
                    </a:lnTo>
                    <a:lnTo>
                      <a:pt x="109" y="886"/>
                    </a:lnTo>
                    <a:lnTo>
                      <a:pt x="112" y="874"/>
                    </a:lnTo>
                    <a:lnTo>
                      <a:pt x="113" y="862"/>
                    </a:lnTo>
                    <a:lnTo>
                      <a:pt x="115" y="848"/>
                    </a:lnTo>
                    <a:lnTo>
                      <a:pt x="116" y="833"/>
                    </a:lnTo>
                    <a:lnTo>
                      <a:pt x="116" y="828"/>
                    </a:lnTo>
                    <a:lnTo>
                      <a:pt x="115" y="823"/>
                    </a:lnTo>
                    <a:lnTo>
                      <a:pt x="112" y="812"/>
                    </a:lnTo>
                    <a:lnTo>
                      <a:pt x="104" y="794"/>
                    </a:lnTo>
                    <a:lnTo>
                      <a:pt x="101" y="784"/>
                    </a:lnTo>
                    <a:lnTo>
                      <a:pt x="97" y="775"/>
                    </a:lnTo>
                    <a:lnTo>
                      <a:pt x="94" y="766"/>
                    </a:lnTo>
                    <a:lnTo>
                      <a:pt x="94" y="760"/>
                    </a:lnTo>
                    <a:lnTo>
                      <a:pt x="94" y="755"/>
                    </a:lnTo>
                    <a:lnTo>
                      <a:pt x="94" y="748"/>
                    </a:lnTo>
                    <a:lnTo>
                      <a:pt x="94" y="743"/>
                    </a:lnTo>
                    <a:lnTo>
                      <a:pt x="97" y="733"/>
                    </a:lnTo>
                    <a:lnTo>
                      <a:pt x="104" y="714"/>
                    </a:lnTo>
                    <a:lnTo>
                      <a:pt x="109" y="706"/>
                    </a:lnTo>
                    <a:lnTo>
                      <a:pt x="110" y="701"/>
                    </a:lnTo>
                    <a:lnTo>
                      <a:pt x="112" y="696"/>
                    </a:lnTo>
                    <a:lnTo>
                      <a:pt x="115" y="686"/>
                    </a:lnTo>
                    <a:lnTo>
                      <a:pt x="116" y="680"/>
                    </a:lnTo>
                    <a:lnTo>
                      <a:pt x="116" y="675"/>
                    </a:lnTo>
                    <a:lnTo>
                      <a:pt x="115" y="670"/>
                    </a:lnTo>
                    <a:lnTo>
                      <a:pt x="115" y="665"/>
                    </a:lnTo>
                    <a:lnTo>
                      <a:pt x="113" y="660"/>
                    </a:lnTo>
                    <a:lnTo>
                      <a:pt x="110" y="656"/>
                    </a:lnTo>
                    <a:lnTo>
                      <a:pt x="104" y="646"/>
                    </a:lnTo>
                    <a:lnTo>
                      <a:pt x="97" y="639"/>
                    </a:lnTo>
                    <a:lnTo>
                      <a:pt x="94" y="635"/>
                    </a:lnTo>
                    <a:lnTo>
                      <a:pt x="90" y="632"/>
                    </a:lnTo>
                    <a:lnTo>
                      <a:pt x="79" y="625"/>
                    </a:lnTo>
                    <a:lnTo>
                      <a:pt x="69" y="618"/>
                    </a:lnTo>
                    <a:lnTo>
                      <a:pt x="59" y="612"/>
                    </a:lnTo>
                    <a:lnTo>
                      <a:pt x="37" y="599"/>
                    </a:lnTo>
                    <a:lnTo>
                      <a:pt x="28" y="593"/>
                    </a:lnTo>
                    <a:lnTo>
                      <a:pt x="19" y="585"/>
                    </a:lnTo>
                    <a:lnTo>
                      <a:pt x="12" y="577"/>
                    </a:lnTo>
                    <a:lnTo>
                      <a:pt x="9" y="573"/>
                    </a:lnTo>
                    <a:lnTo>
                      <a:pt x="6" y="569"/>
                    </a:lnTo>
                    <a:lnTo>
                      <a:pt x="3" y="565"/>
                    </a:lnTo>
                    <a:lnTo>
                      <a:pt x="1" y="560"/>
                    </a:lnTo>
                    <a:lnTo>
                      <a:pt x="1" y="555"/>
                    </a:lnTo>
                    <a:lnTo>
                      <a:pt x="0" y="549"/>
                    </a:lnTo>
                    <a:lnTo>
                      <a:pt x="0" y="378"/>
                    </a:lnTo>
                    <a:lnTo>
                      <a:pt x="4" y="374"/>
                    </a:lnTo>
                    <a:lnTo>
                      <a:pt x="10" y="371"/>
                    </a:lnTo>
                    <a:lnTo>
                      <a:pt x="15" y="368"/>
                    </a:lnTo>
                    <a:lnTo>
                      <a:pt x="19" y="365"/>
                    </a:lnTo>
                    <a:lnTo>
                      <a:pt x="29" y="361"/>
                    </a:lnTo>
                    <a:lnTo>
                      <a:pt x="40" y="357"/>
                    </a:lnTo>
                    <a:lnTo>
                      <a:pt x="50" y="355"/>
                    </a:lnTo>
                    <a:lnTo>
                      <a:pt x="62" y="353"/>
                    </a:lnTo>
                    <a:lnTo>
                      <a:pt x="74" y="351"/>
                    </a:lnTo>
                    <a:lnTo>
                      <a:pt x="85" y="350"/>
                    </a:lnTo>
                    <a:lnTo>
                      <a:pt x="110" y="347"/>
                    </a:lnTo>
                    <a:lnTo>
                      <a:pt x="135" y="344"/>
                    </a:lnTo>
                    <a:lnTo>
                      <a:pt x="149" y="343"/>
                    </a:lnTo>
                    <a:lnTo>
                      <a:pt x="160" y="340"/>
                    </a:lnTo>
                    <a:lnTo>
                      <a:pt x="174" y="337"/>
                    </a:lnTo>
                    <a:lnTo>
                      <a:pt x="185" y="333"/>
                    </a:lnTo>
                    <a:lnTo>
                      <a:pt x="196" y="329"/>
                    </a:lnTo>
                    <a:lnTo>
                      <a:pt x="206" y="325"/>
                    </a:lnTo>
                    <a:lnTo>
                      <a:pt x="213" y="320"/>
                    </a:lnTo>
                    <a:lnTo>
                      <a:pt x="221" y="314"/>
                    </a:lnTo>
                    <a:lnTo>
                      <a:pt x="227" y="308"/>
                    </a:lnTo>
                    <a:lnTo>
                      <a:pt x="233" y="302"/>
                    </a:lnTo>
                    <a:lnTo>
                      <a:pt x="239" y="296"/>
                    </a:lnTo>
                    <a:lnTo>
                      <a:pt x="241" y="289"/>
                    </a:lnTo>
                    <a:lnTo>
                      <a:pt x="246" y="281"/>
                    </a:lnTo>
                    <a:lnTo>
                      <a:pt x="247" y="274"/>
                    </a:lnTo>
                    <a:lnTo>
                      <a:pt x="252" y="259"/>
                    </a:lnTo>
                    <a:lnTo>
                      <a:pt x="253" y="251"/>
                    </a:lnTo>
                    <a:lnTo>
                      <a:pt x="253" y="242"/>
                    </a:lnTo>
                    <a:lnTo>
                      <a:pt x="255" y="226"/>
                    </a:lnTo>
                    <a:lnTo>
                      <a:pt x="255" y="222"/>
                    </a:lnTo>
                    <a:lnTo>
                      <a:pt x="253" y="219"/>
                    </a:lnTo>
                    <a:lnTo>
                      <a:pt x="252" y="216"/>
                    </a:lnTo>
                    <a:lnTo>
                      <a:pt x="249" y="213"/>
                    </a:lnTo>
                    <a:lnTo>
                      <a:pt x="246" y="211"/>
                    </a:lnTo>
                    <a:lnTo>
                      <a:pt x="243" y="208"/>
                    </a:lnTo>
                    <a:lnTo>
                      <a:pt x="236" y="204"/>
                    </a:lnTo>
                    <a:lnTo>
                      <a:pt x="230" y="200"/>
                    </a:lnTo>
                    <a:lnTo>
                      <a:pt x="222" y="195"/>
                    </a:lnTo>
                    <a:lnTo>
                      <a:pt x="219" y="190"/>
                    </a:lnTo>
                    <a:lnTo>
                      <a:pt x="218" y="187"/>
                    </a:lnTo>
                    <a:lnTo>
                      <a:pt x="216" y="183"/>
                    </a:lnTo>
                    <a:lnTo>
                      <a:pt x="218" y="170"/>
                    </a:lnTo>
                    <a:lnTo>
                      <a:pt x="218" y="165"/>
                    </a:lnTo>
                    <a:lnTo>
                      <a:pt x="216" y="158"/>
                    </a:lnTo>
                    <a:lnTo>
                      <a:pt x="240" y="155"/>
                    </a:lnTo>
                    <a:lnTo>
                      <a:pt x="250" y="154"/>
                    </a:lnTo>
                    <a:lnTo>
                      <a:pt x="262" y="154"/>
                    </a:lnTo>
                    <a:lnTo>
                      <a:pt x="269" y="154"/>
                    </a:lnTo>
                    <a:lnTo>
                      <a:pt x="277" y="155"/>
                    </a:lnTo>
                    <a:lnTo>
                      <a:pt x="284" y="157"/>
                    </a:lnTo>
                    <a:lnTo>
                      <a:pt x="292" y="158"/>
                    </a:lnTo>
                    <a:lnTo>
                      <a:pt x="305" y="161"/>
                    </a:lnTo>
                    <a:lnTo>
                      <a:pt x="312" y="162"/>
                    </a:lnTo>
                    <a:lnTo>
                      <a:pt x="320" y="162"/>
                    </a:lnTo>
                    <a:lnTo>
                      <a:pt x="333" y="161"/>
                    </a:lnTo>
                    <a:lnTo>
                      <a:pt x="339" y="160"/>
                    </a:lnTo>
                    <a:lnTo>
                      <a:pt x="343" y="159"/>
                    </a:lnTo>
                    <a:lnTo>
                      <a:pt x="353" y="156"/>
                    </a:lnTo>
                    <a:lnTo>
                      <a:pt x="362" y="151"/>
                    </a:lnTo>
                    <a:lnTo>
                      <a:pt x="378" y="141"/>
                    </a:lnTo>
                    <a:lnTo>
                      <a:pt x="389" y="136"/>
                    </a:lnTo>
                    <a:lnTo>
                      <a:pt x="399" y="132"/>
                    </a:lnTo>
                    <a:lnTo>
                      <a:pt x="405" y="136"/>
                    </a:lnTo>
                    <a:lnTo>
                      <a:pt x="409" y="141"/>
                    </a:lnTo>
                    <a:lnTo>
                      <a:pt x="415" y="145"/>
                    </a:lnTo>
                    <a:lnTo>
                      <a:pt x="421" y="150"/>
                    </a:lnTo>
                    <a:lnTo>
                      <a:pt x="427" y="153"/>
                    </a:lnTo>
                    <a:lnTo>
                      <a:pt x="433" y="156"/>
                    </a:lnTo>
                    <a:lnTo>
                      <a:pt x="439" y="159"/>
                    </a:lnTo>
                    <a:lnTo>
                      <a:pt x="445" y="162"/>
                    </a:lnTo>
                    <a:lnTo>
                      <a:pt x="452" y="164"/>
                    </a:lnTo>
                    <a:lnTo>
                      <a:pt x="458" y="166"/>
                    </a:lnTo>
                    <a:lnTo>
                      <a:pt x="465" y="167"/>
                    </a:lnTo>
                    <a:lnTo>
                      <a:pt x="473" y="169"/>
                    </a:lnTo>
                    <a:lnTo>
                      <a:pt x="489" y="170"/>
                    </a:lnTo>
                    <a:lnTo>
                      <a:pt x="505" y="171"/>
                    </a:lnTo>
                    <a:lnTo>
                      <a:pt x="523" y="170"/>
                    </a:lnTo>
                    <a:lnTo>
                      <a:pt x="530" y="170"/>
                    </a:lnTo>
                    <a:lnTo>
                      <a:pt x="538" y="169"/>
                    </a:lnTo>
                    <a:lnTo>
                      <a:pt x="552" y="166"/>
                    </a:lnTo>
                    <a:lnTo>
                      <a:pt x="567" y="163"/>
                    </a:lnTo>
                    <a:lnTo>
                      <a:pt x="580" y="159"/>
                    </a:lnTo>
                    <a:lnTo>
                      <a:pt x="592" y="154"/>
                    </a:lnTo>
                    <a:lnTo>
                      <a:pt x="604" y="149"/>
                    </a:lnTo>
                    <a:lnTo>
                      <a:pt x="616" y="143"/>
                    </a:lnTo>
                    <a:lnTo>
                      <a:pt x="638" y="130"/>
                    </a:lnTo>
                    <a:lnTo>
                      <a:pt x="661" y="116"/>
                    </a:lnTo>
                    <a:lnTo>
                      <a:pt x="673" y="108"/>
                    </a:lnTo>
                    <a:lnTo>
                      <a:pt x="686" y="101"/>
                    </a:lnTo>
                    <a:lnTo>
                      <a:pt x="700" y="94"/>
                    </a:lnTo>
                    <a:lnTo>
                      <a:pt x="713" y="87"/>
                    </a:lnTo>
                    <a:lnTo>
                      <a:pt x="717" y="86"/>
                    </a:lnTo>
                    <a:lnTo>
                      <a:pt x="722" y="85"/>
                    </a:lnTo>
                    <a:lnTo>
                      <a:pt x="726" y="84"/>
                    </a:lnTo>
                    <a:lnTo>
                      <a:pt x="731" y="84"/>
                    </a:lnTo>
                    <a:lnTo>
                      <a:pt x="736" y="85"/>
                    </a:lnTo>
                    <a:lnTo>
                      <a:pt x="741" y="85"/>
                    </a:lnTo>
                    <a:lnTo>
                      <a:pt x="751" y="87"/>
                    </a:lnTo>
                    <a:lnTo>
                      <a:pt x="760" y="89"/>
                    </a:lnTo>
                    <a:lnTo>
                      <a:pt x="770" y="90"/>
                    </a:lnTo>
                    <a:lnTo>
                      <a:pt x="775" y="90"/>
                    </a:lnTo>
                    <a:lnTo>
                      <a:pt x="779" y="90"/>
                    </a:lnTo>
                    <a:lnTo>
                      <a:pt x="785" y="89"/>
                    </a:lnTo>
                    <a:lnTo>
                      <a:pt x="789" y="87"/>
                    </a:lnTo>
                    <a:lnTo>
                      <a:pt x="794" y="85"/>
                    </a:lnTo>
                    <a:lnTo>
                      <a:pt x="797" y="83"/>
                    </a:lnTo>
                    <a:lnTo>
                      <a:pt x="801" y="81"/>
                    </a:lnTo>
                    <a:lnTo>
                      <a:pt x="804" y="77"/>
                    </a:lnTo>
                    <a:lnTo>
                      <a:pt x="809" y="71"/>
                    </a:lnTo>
                    <a:lnTo>
                      <a:pt x="813" y="65"/>
                    </a:lnTo>
                    <a:lnTo>
                      <a:pt x="816" y="58"/>
                    </a:lnTo>
                    <a:lnTo>
                      <a:pt x="819" y="51"/>
                    </a:lnTo>
                    <a:lnTo>
                      <a:pt x="822" y="36"/>
                    </a:lnTo>
                    <a:lnTo>
                      <a:pt x="826" y="22"/>
                    </a:lnTo>
                    <a:lnTo>
                      <a:pt x="829" y="16"/>
                    </a:lnTo>
                    <a:lnTo>
                      <a:pt x="834" y="10"/>
                    </a:lnTo>
                    <a:lnTo>
                      <a:pt x="838" y="6"/>
                    </a:lnTo>
                    <a:lnTo>
                      <a:pt x="841" y="4"/>
                    </a:lnTo>
                    <a:lnTo>
                      <a:pt x="844" y="2"/>
                    </a:lnTo>
                    <a:lnTo>
                      <a:pt x="847" y="1"/>
                    </a:lnTo>
                    <a:lnTo>
                      <a:pt x="851" y="0"/>
                    </a:lnTo>
                    <a:lnTo>
                      <a:pt x="856" y="0"/>
                    </a:lnTo>
                    <a:lnTo>
                      <a:pt x="862" y="0"/>
                    </a:lnTo>
                    <a:lnTo>
                      <a:pt x="869" y="0"/>
                    </a:lnTo>
                    <a:lnTo>
                      <a:pt x="876" y="1"/>
                    </a:lnTo>
                    <a:lnTo>
                      <a:pt x="884" y="2"/>
                    </a:lnTo>
                    <a:lnTo>
                      <a:pt x="891" y="3"/>
                    </a:lnTo>
                    <a:lnTo>
                      <a:pt x="897" y="5"/>
                    </a:lnTo>
                    <a:lnTo>
                      <a:pt x="904" y="7"/>
                    </a:lnTo>
                    <a:lnTo>
                      <a:pt x="909" y="10"/>
                    </a:lnTo>
                    <a:lnTo>
                      <a:pt x="915" y="14"/>
                    </a:lnTo>
                    <a:lnTo>
                      <a:pt x="925" y="21"/>
                    </a:lnTo>
                    <a:lnTo>
                      <a:pt x="934" y="29"/>
                    </a:lnTo>
                    <a:lnTo>
                      <a:pt x="940" y="38"/>
                    </a:lnTo>
                    <a:lnTo>
                      <a:pt x="947" y="48"/>
                    </a:lnTo>
                    <a:lnTo>
                      <a:pt x="952" y="59"/>
                    </a:lnTo>
                    <a:lnTo>
                      <a:pt x="956" y="70"/>
                    </a:lnTo>
                    <a:lnTo>
                      <a:pt x="959" y="82"/>
                    </a:lnTo>
                    <a:lnTo>
                      <a:pt x="962" y="94"/>
                    </a:lnTo>
                    <a:lnTo>
                      <a:pt x="963" y="106"/>
                    </a:lnTo>
                    <a:lnTo>
                      <a:pt x="965" y="119"/>
                    </a:lnTo>
                    <a:lnTo>
                      <a:pt x="965" y="131"/>
                    </a:lnTo>
                    <a:lnTo>
                      <a:pt x="965" y="142"/>
                    </a:lnTo>
                    <a:lnTo>
                      <a:pt x="965" y="152"/>
                    </a:lnTo>
                    <a:lnTo>
                      <a:pt x="963" y="160"/>
                    </a:lnTo>
                    <a:lnTo>
                      <a:pt x="960" y="167"/>
                    </a:lnTo>
                    <a:lnTo>
                      <a:pt x="956" y="174"/>
                    </a:lnTo>
                    <a:lnTo>
                      <a:pt x="950" y="180"/>
                    </a:lnTo>
                    <a:lnTo>
                      <a:pt x="944" y="187"/>
                    </a:lnTo>
                    <a:lnTo>
                      <a:pt x="938" y="193"/>
                    </a:lnTo>
                    <a:lnTo>
                      <a:pt x="931" y="198"/>
                    </a:lnTo>
                    <a:lnTo>
                      <a:pt x="915" y="209"/>
                    </a:lnTo>
                    <a:lnTo>
                      <a:pt x="897" y="221"/>
                    </a:lnTo>
                    <a:lnTo>
                      <a:pt x="881" y="233"/>
                    </a:lnTo>
                    <a:lnTo>
                      <a:pt x="872" y="239"/>
                    </a:lnTo>
                    <a:lnTo>
                      <a:pt x="865" y="246"/>
                    </a:lnTo>
                    <a:lnTo>
                      <a:pt x="853" y="257"/>
                    </a:lnTo>
                    <a:lnTo>
                      <a:pt x="844" y="268"/>
                    </a:lnTo>
                    <a:lnTo>
                      <a:pt x="835" y="278"/>
                    </a:lnTo>
                    <a:lnTo>
                      <a:pt x="828" y="289"/>
                    </a:lnTo>
                    <a:lnTo>
                      <a:pt x="823" y="300"/>
                    </a:lnTo>
                    <a:lnTo>
                      <a:pt x="819" y="310"/>
                    </a:lnTo>
                    <a:lnTo>
                      <a:pt x="815" y="322"/>
                    </a:lnTo>
                    <a:lnTo>
                      <a:pt x="812" y="332"/>
                    </a:lnTo>
                    <a:lnTo>
                      <a:pt x="809" y="343"/>
                    </a:lnTo>
                    <a:lnTo>
                      <a:pt x="807" y="355"/>
                    </a:lnTo>
                    <a:lnTo>
                      <a:pt x="804" y="378"/>
                    </a:lnTo>
                    <a:lnTo>
                      <a:pt x="801" y="404"/>
                    </a:lnTo>
                    <a:lnTo>
                      <a:pt x="798" y="431"/>
                    </a:lnTo>
                    <a:lnTo>
                      <a:pt x="800" y="469"/>
                    </a:lnTo>
                    <a:lnTo>
                      <a:pt x="800" y="503"/>
                    </a:lnTo>
                    <a:lnTo>
                      <a:pt x="798" y="575"/>
                    </a:lnTo>
                    <a:lnTo>
                      <a:pt x="798" y="581"/>
                    </a:lnTo>
                    <a:lnTo>
                      <a:pt x="798" y="587"/>
                    </a:lnTo>
                    <a:lnTo>
                      <a:pt x="794" y="596"/>
                    </a:lnTo>
                    <a:lnTo>
                      <a:pt x="792" y="600"/>
                    </a:lnTo>
                    <a:lnTo>
                      <a:pt x="789" y="604"/>
                    </a:lnTo>
                    <a:lnTo>
                      <a:pt x="787" y="608"/>
                    </a:lnTo>
                    <a:lnTo>
                      <a:pt x="782" y="612"/>
                    </a:lnTo>
                    <a:lnTo>
                      <a:pt x="779" y="615"/>
                    </a:lnTo>
                    <a:lnTo>
                      <a:pt x="775" y="620"/>
                    </a:lnTo>
                    <a:lnTo>
                      <a:pt x="764" y="626"/>
                    </a:lnTo>
                    <a:lnTo>
                      <a:pt x="754" y="632"/>
                    </a:lnTo>
                    <a:lnTo>
                      <a:pt x="742" y="637"/>
                    </a:lnTo>
                    <a:lnTo>
                      <a:pt x="717" y="647"/>
                    </a:lnTo>
                    <a:lnTo>
                      <a:pt x="691" y="658"/>
                    </a:lnTo>
                    <a:lnTo>
                      <a:pt x="664" y="669"/>
                    </a:lnTo>
                    <a:lnTo>
                      <a:pt x="651" y="675"/>
                    </a:lnTo>
                    <a:lnTo>
                      <a:pt x="638" y="681"/>
                    </a:lnTo>
                    <a:lnTo>
                      <a:pt x="624" y="690"/>
                    </a:lnTo>
                    <a:lnTo>
                      <a:pt x="613" y="699"/>
                    </a:lnTo>
                    <a:lnTo>
                      <a:pt x="604" y="708"/>
                    </a:lnTo>
                    <a:lnTo>
                      <a:pt x="599" y="712"/>
                    </a:lnTo>
                    <a:lnTo>
                      <a:pt x="596" y="717"/>
                    </a:lnTo>
                    <a:lnTo>
                      <a:pt x="589" y="727"/>
                    </a:lnTo>
                    <a:lnTo>
                      <a:pt x="585" y="737"/>
                    </a:lnTo>
                    <a:lnTo>
                      <a:pt x="580" y="747"/>
                    </a:lnTo>
                    <a:lnTo>
                      <a:pt x="576" y="758"/>
                    </a:lnTo>
                    <a:lnTo>
                      <a:pt x="570" y="779"/>
                    </a:lnTo>
                    <a:lnTo>
                      <a:pt x="563" y="802"/>
                    </a:lnTo>
                    <a:lnTo>
                      <a:pt x="557" y="813"/>
                    </a:lnTo>
                    <a:lnTo>
                      <a:pt x="552" y="825"/>
                    </a:lnTo>
                    <a:lnTo>
                      <a:pt x="545" y="837"/>
                    </a:lnTo>
                    <a:lnTo>
                      <a:pt x="536" y="848"/>
                    </a:lnTo>
                    <a:lnTo>
                      <a:pt x="529" y="857"/>
                    </a:lnTo>
                    <a:lnTo>
                      <a:pt x="521" y="865"/>
                    </a:lnTo>
                    <a:lnTo>
                      <a:pt x="513" y="871"/>
                    </a:lnTo>
                    <a:lnTo>
                      <a:pt x="502" y="877"/>
                    </a:lnTo>
                    <a:lnTo>
                      <a:pt x="492" y="882"/>
                    </a:lnTo>
                    <a:lnTo>
                      <a:pt x="482" y="886"/>
                    </a:lnTo>
                    <a:lnTo>
                      <a:pt x="459" y="895"/>
                    </a:lnTo>
                    <a:lnTo>
                      <a:pt x="436" y="902"/>
                    </a:lnTo>
                    <a:lnTo>
                      <a:pt x="412" y="910"/>
                    </a:lnTo>
                    <a:lnTo>
                      <a:pt x="402" y="915"/>
                    </a:lnTo>
                    <a:lnTo>
                      <a:pt x="390" y="920"/>
                    </a:lnTo>
                    <a:lnTo>
                      <a:pt x="378" y="926"/>
                    </a:lnTo>
                    <a:lnTo>
                      <a:pt x="368" y="933"/>
                    </a:lnTo>
                    <a:lnTo>
                      <a:pt x="336" y="955"/>
                    </a:lnTo>
                    <a:lnTo>
                      <a:pt x="306" y="977"/>
                    </a:lnTo>
                    <a:lnTo>
                      <a:pt x="292" y="987"/>
                    </a:lnTo>
                    <a:lnTo>
                      <a:pt x="277" y="998"/>
                    </a:lnTo>
                    <a:lnTo>
                      <a:pt x="264" y="1007"/>
                    </a:lnTo>
                    <a:lnTo>
                      <a:pt x="249" y="1016"/>
                    </a:lnTo>
                    <a:lnTo>
                      <a:pt x="234" y="1026"/>
                    </a:lnTo>
                    <a:lnTo>
                      <a:pt x="218" y="1034"/>
                    </a:lnTo>
                    <a:lnTo>
                      <a:pt x="202" y="1041"/>
                    </a:lnTo>
                    <a:lnTo>
                      <a:pt x="184" y="1048"/>
                    </a:lnTo>
                    <a:lnTo>
                      <a:pt x="166" y="1054"/>
                    </a:lnTo>
                    <a:lnTo>
                      <a:pt x="146" y="1060"/>
                    </a:lnTo>
                    <a:lnTo>
                      <a:pt x="125" y="1064"/>
                    </a:lnTo>
                    <a:lnTo>
                      <a:pt x="101" y="106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7" name="Rectangle 317"/>
              <p:cNvSpPr>
                <a:spLocks noChangeArrowheads="1"/>
              </p:cNvSpPr>
              <p:nvPr/>
            </p:nvSpPr>
            <p:spPr bwMode="auto">
              <a:xfrm>
                <a:off x="2256" y="3614"/>
                <a:ext cx="6" cy="63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18" name="Freeform 318"/>
              <p:cNvSpPr>
                <a:spLocks/>
              </p:cNvSpPr>
              <p:nvPr/>
            </p:nvSpPr>
            <p:spPr bwMode="auto">
              <a:xfrm>
                <a:off x="2256" y="3560"/>
                <a:ext cx="10" cy="54"/>
              </a:xfrm>
              <a:custGeom>
                <a:avLst/>
                <a:gdLst>
                  <a:gd name="T0" fmla="*/ 0 w 31"/>
                  <a:gd name="T1" fmla="*/ 1 h 107"/>
                  <a:gd name="T2" fmla="*/ 0 w 31"/>
                  <a:gd name="T3" fmla="*/ 1 h 107"/>
                  <a:gd name="T4" fmla="*/ 0 w 31"/>
                  <a:gd name="T5" fmla="*/ 1 h 107"/>
                  <a:gd name="T6" fmla="*/ 0 w 31"/>
                  <a:gd name="T7" fmla="*/ 1 h 107"/>
                  <a:gd name="T8" fmla="*/ 0 w 31"/>
                  <a:gd name="T9" fmla="*/ 1 h 107"/>
                  <a:gd name="T10" fmla="*/ 0 w 31"/>
                  <a:gd name="T11" fmla="*/ 1 h 107"/>
                  <a:gd name="T12" fmla="*/ 0 w 31"/>
                  <a:gd name="T13" fmla="*/ 1 h 107"/>
                  <a:gd name="T14" fmla="*/ 0 w 31"/>
                  <a:gd name="T15" fmla="*/ 0 h 107"/>
                  <a:gd name="T16" fmla="*/ 0 w 31"/>
                  <a:gd name="T17" fmla="*/ 0 h 107"/>
                  <a:gd name="T18" fmla="*/ 0 w 31"/>
                  <a:gd name="T19" fmla="*/ 1 h 107"/>
                  <a:gd name="T20" fmla="*/ 0 w 31"/>
                  <a:gd name="T21" fmla="*/ 1 h 107"/>
                  <a:gd name="T22" fmla="*/ 0 w 31"/>
                  <a:gd name="T23" fmla="*/ 1 h 107"/>
                  <a:gd name="T24" fmla="*/ 0 w 31"/>
                  <a:gd name="T25" fmla="*/ 1 h 107"/>
                  <a:gd name="T26" fmla="*/ 0 w 31"/>
                  <a:gd name="T27" fmla="*/ 1 h 107"/>
                  <a:gd name="T28" fmla="*/ 0 w 31"/>
                  <a:gd name="T29" fmla="*/ 1 h 107"/>
                  <a:gd name="T30" fmla="*/ 0 w 31"/>
                  <a:gd name="T31" fmla="*/ 1 h 107"/>
                  <a:gd name="T32" fmla="*/ 0 w 31"/>
                  <a:gd name="T33" fmla="*/ 1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107"/>
                  <a:gd name="T53" fmla="*/ 31 w 31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107">
                    <a:moveTo>
                      <a:pt x="0" y="107"/>
                    </a:moveTo>
                    <a:lnTo>
                      <a:pt x="1" y="92"/>
                    </a:lnTo>
                    <a:lnTo>
                      <a:pt x="3" y="78"/>
                    </a:lnTo>
                    <a:lnTo>
                      <a:pt x="7" y="52"/>
                    </a:lnTo>
                    <a:lnTo>
                      <a:pt x="10" y="40"/>
                    </a:lnTo>
                    <a:lnTo>
                      <a:pt x="11" y="28"/>
                    </a:lnTo>
                    <a:lnTo>
                      <a:pt x="13" y="14"/>
                    </a:lnTo>
                    <a:lnTo>
                      <a:pt x="14" y="0"/>
                    </a:lnTo>
                    <a:lnTo>
                      <a:pt x="31" y="0"/>
                    </a:lnTo>
                    <a:lnTo>
                      <a:pt x="31" y="15"/>
                    </a:lnTo>
                    <a:lnTo>
                      <a:pt x="29" y="29"/>
                    </a:lnTo>
                    <a:lnTo>
                      <a:pt x="26" y="42"/>
                    </a:lnTo>
                    <a:lnTo>
                      <a:pt x="25" y="54"/>
                    </a:lnTo>
                    <a:lnTo>
                      <a:pt x="19" y="79"/>
                    </a:lnTo>
                    <a:lnTo>
                      <a:pt x="17" y="93"/>
                    </a:lnTo>
                    <a:lnTo>
                      <a:pt x="17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9" name="Freeform 319"/>
              <p:cNvSpPr>
                <a:spLocks/>
              </p:cNvSpPr>
              <p:nvPr/>
            </p:nvSpPr>
            <p:spPr bwMode="auto">
              <a:xfrm>
                <a:off x="2256" y="3614"/>
                <a:ext cx="6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0" name="Freeform 320"/>
              <p:cNvSpPr>
                <a:spLocks/>
              </p:cNvSpPr>
              <p:nvPr/>
            </p:nvSpPr>
            <p:spPr bwMode="auto">
              <a:xfrm>
                <a:off x="2253" y="3521"/>
                <a:ext cx="13" cy="39"/>
              </a:xfrm>
              <a:custGeom>
                <a:avLst/>
                <a:gdLst>
                  <a:gd name="T0" fmla="*/ 0 w 39"/>
                  <a:gd name="T1" fmla="*/ 1 h 78"/>
                  <a:gd name="T2" fmla="*/ 0 w 39"/>
                  <a:gd name="T3" fmla="*/ 1 h 78"/>
                  <a:gd name="T4" fmla="*/ 0 w 39"/>
                  <a:gd name="T5" fmla="*/ 1 h 78"/>
                  <a:gd name="T6" fmla="*/ 0 w 39"/>
                  <a:gd name="T7" fmla="*/ 1 h 78"/>
                  <a:gd name="T8" fmla="*/ 0 w 39"/>
                  <a:gd name="T9" fmla="*/ 1 h 78"/>
                  <a:gd name="T10" fmla="*/ 0 w 39"/>
                  <a:gd name="T11" fmla="*/ 1 h 78"/>
                  <a:gd name="T12" fmla="*/ 0 w 39"/>
                  <a:gd name="T13" fmla="*/ 1 h 78"/>
                  <a:gd name="T14" fmla="*/ 0 w 39"/>
                  <a:gd name="T15" fmla="*/ 1 h 78"/>
                  <a:gd name="T16" fmla="*/ 0 w 39"/>
                  <a:gd name="T17" fmla="*/ 1 h 78"/>
                  <a:gd name="T18" fmla="*/ 0 w 39"/>
                  <a:gd name="T19" fmla="*/ 0 h 78"/>
                  <a:gd name="T20" fmla="*/ 0 w 39"/>
                  <a:gd name="T21" fmla="*/ 0 h 78"/>
                  <a:gd name="T22" fmla="*/ 0 w 39"/>
                  <a:gd name="T23" fmla="*/ 1 h 78"/>
                  <a:gd name="T24" fmla="*/ 0 w 39"/>
                  <a:gd name="T25" fmla="*/ 1 h 78"/>
                  <a:gd name="T26" fmla="*/ 0 w 39"/>
                  <a:gd name="T27" fmla="*/ 1 h 78"/>
                  <a:gd name="T28" fmla="*/ 0 w 39"/>
                  <a:gd name="T29" fmla="*/ 1 h 78"/>
                  <a:gd name="T30" fmla="*/ 0 w 39"/>
                  <a:gd name="T31" fmla="*/ 1 h 78"/>
                  <a:gd name="T32" fmla="*/ 0 w 39"/>
                  <a:gd name="T33" fmla="*/ 1 h 78"/>
                  <a:gd name="T34" fmla="*/ 0 w 39"/>
                  <a:gd name="T35" fmla="*/ 1 h 78"/>
                  <a:gd name="T36" fmla="*/ 0 w 39"/>
                  <a:gd name="T37" fmla="*/ 1 h 78"/>
                  <a:gd name="T38" fmla="*/ 0 w 39"/>
                  <a:gd name="T39" fmla="*/ 1 h 78"/>
                  <a:gd name="T40" fmla="*/ 0 w 39"/>
                  <a:gd name="T41" fmla="*/ 1 h 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"/>
                  <a:gd name="T64" fmla="*/ 0 h 78"/>
                  <a:gd name="T65" fmla="*/ 39 w 39"/>
                  <a:gd name="T66" fmla="*/ 78 h 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" h="78">
                    <a:moveTo>
                      <a:pt x="22" y="78"/>
                    </a:moveTo>
                    <a:lnTo>
                      <a:pt x="22" y="73"/>
                    </a:lnTo>
                    <a:lnTo>
                      <a:pt x="21" y="69"/>
                    </a:lnTo>
                    <a:lnTo>
                      <a:pt x="19" y="58"/>
                    </a:lnTo>
                    <a:lnTo>
                      <a:pt x="12" y="41"/>
                    </a:lnTo>
                    <a:lnTo>
                      <a:pt x="8" y="31"/>
                    </a:lnTo>
                    <a:lnTo>
                      <a:pt x="3" y="2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10"/>
                    </a:lnTo>
                    <a:lnTo>
                      <a:pt x="21" y="19"/>
                    </a:lnTo>
                    <a:lnTo>
                      <a:pt x="24" y="28"/>
                    </a:lnTo>
                    <a:lnTo>
                      <a:pt x="28" y="38"/>
                    </a:lnTo>
                    <a:lnTo>
                      <a:pt x="36" y="55"/>
                    </a:lnTo>
                    <a:lnTo>
                      <a:pt x="39" y="66"/>
                    </a:lnTo>
                    <a:lnTo>
                      <a:pt x="39" y="73"/>
                    </a:lnTo>
                    <a:lnTo>
                      <a:pt x="39" y="78"/>
                    </a:lnTo>
                    <a:lnTo>
                      <a:pt x="22" y="7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" name="Freeform 321"/>
              <p:cNvSpPr>
                <a:spLocks/>
              </p:cNvSpPr>
              <p:nvPr/>
            </p:nvSpPr>
            <p:spPr bwMode="auto">
              <a:xfrm>
                <a:off x="2261" y="3560"/>
                <a:ext cx="5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2" name="Freeform 322"/>
              <p:cNvSpPr>
                <a:spLocks/>
              </p:cNvSpPr>
              <p:nvPr/>
            </p:nvSpPr>
            <p:spPr bwMode="auto">
              <a:xfrm>
                <a:off x="2253" y="3481"/>
                <a:ext cx="13" cy="40"/>
              </a:xfrm>
              <a:custGeom>
                <a:avLst/>
                <a:gdLst>
                  <a:gd name="T0" fmla="*/ 0 w 39"/>
                  <a:gd name="T1" fmla="*/ 0 h 81"/>
                  <a:gd name="T2" fmla="*/ 0 w 39"/>
                  <a:gd name="T3" fmla="*/ 0 h 81"/>
                  <a:gd name="T4" fmla="*/ 0 w 39"/>
                  <a:gd name="T5" fmla="*/ 0 h 81"/>
                  <a:gd name="T6" fmla="*/ 0 w 39"/>
                  <a:gd name="T7" fmla="*/ 0 h 81"/>
                  <a:gd name="T8" fmla="*/ 0 w 39"/>
                  <a:gd name="T9" fmla="*/ 0 h 81"/>
                  <a:gd name="T10" fmla="*/ 0 w 39"/>
                  <a:gd name="T11" fmla="*/ 0 h 81"/>
                  <a:gd name="T12" fmla="*/ 0 w 39"/>
                  <a:gd name="T13" fmla="*/ 0 h 81"/>
                  <a:gd name="T14" fmla="*/ 0 w 39"/>
                  <a:gd name="T15" fmla="*/ 0 h 81"/>
                  <a:gd name="T16" fmla="*/ 0 w 39"/>
                  <a:gd name="T17" fmla="*/ 0 h 81"/>
                  <a:gd name="T18" fmla="*/ 0 w 39"/>
                  <a:gd name="T19" fmla="*/ 0 h 81"/>
                  <a:gd name="T20" fmla="*/ 0 w 39"/>
                  <a:gd name="T21" fmla="*/ 0 h 81"/>
                  <a:gd name="T22" fmla="*/ 0 w 39"/>
                  <a:gd name="T23" fmla="*/ 0 h 81"/>
                  <a:gd name="T24" fmla="*/ 0 w 39"/>
                  <a:gd name="T25" fmla="*/ 0 h 81"/>
                  <a:gd name="T26" fmla="*/ 0 w 39"/>
                  <a:gd name="T27" fmla="*/ 0 h 81"/>
                  <a:gd name="T28" fmla="*/ 0 w 39"/>
                  <a:gd name="T29" fmla="*/ 0 h 81"/>
                  <a:gd name="T30" fmla="*/ 0 w 39"/>
                  <a:gd name="T31" fmla="*/ 0 h 81"/>
                  <a:gd name="T32" fmla="*/ 0 w 39"/>
                  <a:gd name="T33" fmla="*/ 0 h 81"/>
                  <a:gd name="T34" fmla="*/ 0 w 39"/>
                  <a:gd name="T35" fmla="*/ 0 h 81"/>
                  <a:gd name="T36" fmla="*/ 0 w 39"/>
                  <a:gd name="T37" fmla="*/ 0 h 81"/>
                  <a:gd name="T38" fmla="*/ 0 w 39"/>
                  <a:gd name="T39" fmla="*/ 0 h 81"/>
                  <a:gd name="T40" fmla="*/ 0 w 39"/>
                  <a:gd name="T41" fmla="*/ 0 h 81"/>
                  <a:gd name="T42" fmla="*/ 0 w 39"/>
                  <a:gd name="T43" fmla="*/ 0 h 81"/>
                  <a:gd name="T44" fmla="*/ 0 w 39"/>
                  <a:gd name="T45" fmla="*/ 0 h 8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81"/>
                  <a:gd name="T71" fmla="*/ 39 w 39"/>
                  <a:gd name="T72" fmla="*/ 81 h 8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81">
                    <a:moveTo>
                      <a:pt x="0" y="81"/>
                    </a:moveTo>
                    <a:lnTo>
                      <a:pt x="0" y="74"/>
                    </a:lnTo>
                    <a:lnTo>
                      <a:pt x="0" y="68"/>
                    </a:lnTo>
                    <a:lnTo>
                      <a:pt x="3" y="58"/>
                    </a:lnTo>
                    <a:lnTo>
                      <a:pt x="12" y="39"/>
                    </a:lnTo>
                    <a:lnTo>
                      <a:pt x="15" y="30"/>
                    </a:lnTo>
                    <a:lnTo>
                      <a:pt x="16" y="26"/>
                    </a:lnTo>
                    <a:lnTo>
                      <a:pt x="18" y="21"/>
                    </a:lnTo>
                    <a:lnTo>
                      <a:pt x="21" y="11"/>
                    </a:lnTo>
                    <a:lnTo>
                      <a:pt x="22" y="6"/>
                    </a:lnTo>
                    <a:lnTo>
                      <a:pt x="22" y="0"/>
                    </a:lnTo>
                    <a:lnTo>
                      <a:pt x="39" y="1"/>
                    </a:lnTo>
                    <a:lnTo>
                      <a:pt x="39" y="7"/>
                    </a:lnTo>
                    <a:lnTo>
                      <a:pt x="39" y="14"/>
                    </a:lnTo>
                    <a:lnTo>
                      <a:pt x="36" y="24"/>
                    </a:lnTo>
                    <a:lnTo>
                      <a:pt x="34" y="29"/>
                    </a:lnTo>
                    <a:lnTo>
                      <a:pt x="33" y="33"/>
                    </a:lnTo>
                    <a:lnTo>
                      <a:pt x="28" y="42"/>
                    </a:lnTo>
                    <a:lnTo>
                      <a:pt x="21" y="61"/>
                    </a:lnTo>
                    <a:lnTo>
                      <a:pt x="18" y="70"/>
                    </a:lnTo>
                    <a:lnTo>
                      <a:pt x="18" y="75"/>
                    </a:lnTo>
                    <a:lnTo>
                      <a:pt x="18" y="8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3" name="Freeform 323"/>
              <p:cNvSpPr>
                <a:spLocks/>
              </p:cNvSpPr>
              <p:nvPr/>
            </p:nvSpPr>
            <p:spPr bwMode="auto">
              <a:xfrm>
                <a:off x="2253" y="3521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60000 65536"/>
                  <a:gd name="T4" fmla="*/ 0 60000 65536"/>
                  <a:gd name="T5" fmla="*/ 0 60000 65536"/>
                  <a:gd name="T6" fmla="*/ 0 w 18"/>
                  <a:gd name="T7" fmla="*/ 18 w 18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4" name="Freeform 324"/>
              <p:cNvSpPr>
                <a:spLocks/>
              </p:cNvSpPr>
              <p:nvPr/>
            </p:nvSpPr>
            <p:spPr bwMode="auto">
              <a:xfrm>
                <a:off x="2222" y="3418"/>
                <a:ext cx="44" cy="63"/>
              </a:xfrm>
              <a:custGeom>
                <a:avLst/>
                <a:gdLst>
                  <a:gd name="T0" fmla="*/ 0 w 133"/>
                  <a:gd name="T1" fmla="*/ 1 h 126"/>
                  <a:gd name="T2" fmla="*/ 0 w 133"/>
                  <a:gd name="T3" fmla="*/ 1 h 126"/>
                  <a:gd name="T4" fmla="*/ 0 w 133"/>
                  <a:gd name="T5" fmla="*/ 1 h 126"/>
                  <a:gd name="T6" fmla="*/ 0 w 133"/>
                  <a:gd name="T7" fmla="*/ 1 h 126"/>
                  <a:gd name="T8" fmla="*/ 0 w 133"/>
                  <a:gd name="T9" fmla="*/ 1 h 126"/>
                  <a:gd name="T10" fmla="*/ 0 w 133"/>
                  <a:gd name="T11" fmla="*/ 1 h 126"/>
                  <a:gd name="T12" fmla="*/ 0 w 133"/>
                  <a:gd name="T13" fmla="*/ 1 h 126"/>
                  <a:gd name="T14" fmla="*/ 0 w 133"/>
                  <a:gd name="T15" fmla="*/ 1 h 126"/>
                  <a:gd name="T16" fmla="*/ 0 w 133"/>
                  <a:gd name="T17" fmla="*/ 1 h 126"/>
                  <a:gd name="T18" fmla="*/ 0 w 133"/>
                  <a:gd name="T19" fmla="*/ 1 h 126"/>
                  <a:gd name="T20" fmla="*/ 0 w 133"/>
                  <a:gd name="T21" fmla="*/ 1 h 126"/>
                  <a:gd name="T22" fmla="*/ 0 w 133"/>
                  <a:gd name="T23" fmla="*/ 1 h 126"/>
                  <a:gd name="T24" fmla="*/ 0 w 133"/>
                  <a:gd name="T25" fmla="*/ 1 h 126"/>
                  <a:gd name="T26" fmla="*/ 0 w 133"/>
                  <a:gd name="T27" fmla="*/ 1 h 126"/>
                  <a:gd name="T28" fmla="*/ 0 w 133"/>
                  <a:gd name="T29" fmla="*/ 1 h 126"/>
                  <a:gd name="T30" fmla="*/ 0 w 133"/>
                  <a:gd name="T31" fmla="*/ 1 h 126"/>
                  <a:gd name="T32" fmla="*/ 0 w 133"/>
                  <a:gd name="T33" fmla="*/ 1 h 126"/>
                  <a:gd name="T34" fmla="*/ 0 w 133"/>
                  <a:gd name="T35" fmla="*/ 1 h 126"/>
                  <a:gd name="T36" fmla="*/ 0 w 133"/>
                  <a:gd name="T37" fmla="*/ 1 h 126"/>
                  <a:gd name="T38" fmla="*/ 0 w 133"/>
                  <a:gd name="T39" fmla="*/ 1 h 126"/>
                  <a:gd name="T40" fmla="*/ 0 w 133"/>
                  <a:gd name="T41" fmla="*/ 1 h 126"/>
                  <a:gd name="T42" fmla="*/ 0 w 133"/>
                  <a:gd name="T43" fmla="*/ 1 h 126"/>
                  <a:gd name="T44" fmla="*/ 0 w 133"/>
                  <a:gd name="T45" fmla="*/ 0 h 126"/>
                  <a:gd name="T46" fmla="*/ 0 w 133"/>
                  <a:gd name="T47" fmla="*/ 1 h 126"/>
                  <a:gd name="T48" fmla="*/ 0 w 133"/>
                  <a:gd name="T49" fmla="*/ 1 h 126"/>
                  <a:gd name="T50" fmla="*/ 0 w 133"/>
                  <a:gd name="T51" fmla="*/ 1 h 126"/>
                  <a:gd name="T52" fmla="*/ 0 w 133"/>
                  <a:gd name="T53" fmla="*/ 1 h 126"/>
                  <a:gd name="T54" fmla="*/ 0 w 133"/>
                  <a:gd name="T55" fmla="*/ 1 h 126"/>
                  <a:gd name="T56" fmla="*/ 0 w 133"/>
                  <a:gd name="T57" fmla="*/ 1 h 126"/>
                  <a:gd name="T58" fmla="*/ 0 w 133"/>
                  <a:gd name="T59" fmla="*/ 1 h 126"/>
                  <a:gd name="T60" fmla="*/ 0 w 133"/>
                  <a:gd name="T61" fmla="*/ 1 h 126"/>
                  <a:gd name="T62" fmla="*/ 0 w 133"/>
                  <a:gd name="T63" fmla="*/ 1 h 126"/>
                  <a:gd name="T64" fmla="*/ 0 w 133"/>
                  <a:gd name="T65" fmla="*/ 1 h 126"/>
                  <a:gd name="T66" fmla="*/ 0 w 133"/>
                  <a:gd name="T67" fmla="*/ 1 h 126"/>
                  <a:gd name="T68" fmla="*/ 0 w 133"/>
                  <a:gd name="T69" fmla="*/ 1 h 126"/>
                  <a:gd name="T70" fmla="*/ 0 w 133"/>
                  <a:gd name="T71" fmla="*/ 1 h 126"/>
                  <a:gd name="T72" fmla="*/ 0 w 133"/>
                  <a:gd name="T73" fmla="*/ 1 h 126"/>
                  <a:gd name="T74" fmla="*/ 0 w 133"/>
                  <a:gd name="T75" fmla="*/ 1 h 126"/>
                  <a:gd name="T76" fmla="*/ 0 w 133"/>
                  <a:gd name="T77" fmla="*/ 1 h 126"/>
                  <a:gd name="T78" fmla="*/ 0 w 133"/>
                  <a:gd name="T79" fmla="*/ 1 h 126"/>
                  <a:gd name="T80" fmla="*/ 0 w 133"/>
                  <a:gd name="T81" fmla="*/ 1 h 126"/>
                  <a:gd name="T82" fmla="*/ 0 w 133"/>
                  <a:gd name="T83" fmla="*/ 1 h 126"/>
                  <a:gd name="T84" fmla="*/ 0 w 133"/>
                  <a:gd name="T85" fmla="*/ 1 h 126"/>
                  <a:gd name="T86" fmla="*/ 0 w 133"/>
                  <a:gd name="T87" fmla="*/ 1 h 126"/>
                  <a:gd name="T88" fmla="*/ 0 w 133"/>
                  <a:gd name="T89" fmla="*/ 1 h 1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126"/>
                  <a:gd name="T137" fmla="*/ 133 w 133"/>
                  <a:gd name="T138" fmla="*/ 126 h 1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126">
                    <a:moveTo>
                      <a:pt x="116" y="126"/>
                    </a:moveTo>
                    <a:lnTo>
                      <a:pt x="115" y="121"/>
                    </a:lnTo>
                    <a:lnTo>
                      <a:pt x="115" y="117"/>
                    </a:lnTo>
                    <a:lnTo>
                      <a:pt x="113" y="113"/>
                    </a:lnTo>
                    <a:lnTo>
                      <a:pt x="112" y="109"/>
                    </a:lnTo>
                    <a:lnTo>
                      <a:pt x="106" y="100"/>
                    </a:lnTo>
                    <a:lnTo>
                      <a:pt x="100" y="94"/>
                    </a:lnTo>
                    <a:lnTo>
                      <a:pt x="96" y="90"/>
                    </a:lnTo>
                    <a:lnTo>
                      <a:pt x="91" y="87"/>
                    </a:lnTo>
                    <a:lnTo>
                      <a:pt x="83" y="81"/>
                    </a:lnTo>
                    <a:lnTo>
                      <a:pt x="72" y="75"/>
                    </a:lnTo>
                    <a:lnTo>
                      <a:pt x="62" y="67"/>
                    </a:lnTo>
                    <a:lnTo>
                      <a:pt x="40" y="55"/>
                    </a:lnTo>
                    <a:lnTo>
                      <a:pt x="29" y="48"/>
                    </a:lnTo>
                    <a:lnTo>
                      <a:pt x="21" y="41"/>
                    </a:lnTo>
                    <a:lnTo>
                      <a:pt x="13" y="32"/>
                    </a:lnTo>
                    <a:lnTo>
                      <a:pt x="9" y="27"/>
                    </a:lnTo>
                    <a:lnTo>
                      <a:pt x="6" y="22"/>
                    </a:lnTo>
                    <a:lnTo>
                      <a:pt x="4" y="17"/>
                    </a:lnTo>
                    <a:lnTo>
                      <a:pt x="1" y="12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9" y="10"/>
                    </a:lnTo>
                    <a:lnTo>
                      <a:pt x="21" y="14"/>
                    </a:lnTo>
                    <a:lnTo>
                      <a:pt x="22" y="18"/>
                    </a:lnTo>
                    <a:lnTo>
                      <a:pt x="25" y="22"/>
                    </a:lnTo>
                    <a:lnTo>
                      <a:pt x="28" y="25"/>
                    </a:lnTo>
                    <a:lnTo>
                      <a:pt x="34" y="32"/>
                    </a:lnTo>
                    <a:lnTo>
                      <a:pt x="43" y="40"/>
                    </a:lnTo>
                    <a:lnTo>
                      <a:pt x="52" y="46"/>
                    </a:lnTo>
                    <a:lnTo>
                      <a:pt x="74" y="58"/>
                    </a:lnTo>
                    <a:lnTo>
                      <a:pt x="84" y="65"/>
                    </a:lnTo>
                    <a:lnTo>
                      <a:pt x="94" y="72"/>
                    </a:lnTo>
                    <a:lnTo>
                      <a:pt x="105" y="79"/>
                    </a:lnTo>
                    <a:lnTo>
                      <a:pt x="109" y="82"/>
                    </a:lnTo>
                    <a:lnTo>
                      <a:pt x="113" y="86"/>
                    </a:lnTo>
                    <a:lnTo>
                      <a:pt x="121" y="94"/>
                    </a:lnTo>
                    <a:lnTo>
                      <a:pt x="128" y="103"/>
                    </a:lnTo>
                    <a:lnTo>
                      <a:pt x="130" y="110"/>
                    </a:lnTo>
                    <a:lnTo>
                      <a:pt x="133" y="115"/>
                    </a:lnTo>
                    <a:lnTo>
                      <a:pt x="133" y="120"/>
                    </a:lnTo>
                    <a:lnTo>
                      <a:pt x="133" y="125"/>
                    </a:lnTo>
                    <a:lnTo>
                      <a:pt x="116" y="12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5" name="Freeform 325"/>
              <p:cNvSpPr>
                <a:spLocks/>
              </p:cNvSpPr>
              <p:nvPr/>
            </p:nvSpPr>
            <p:spPr bwMode="auto">
              <a:xfrm>
                <a:off x="2261" y="3481"/>
                <a:ext cx="5" cy="0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0 w 17"/>
                  <a:gd name="T7" fmla="*/ 0 h 1"/>
                  <a:gd name="T8" fmla="*/ 0 w 1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"/>
                  <a:gd name="T17" fmla="*/ 17 w 1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">
                    <a:moveTo>
                      <a:pt x="17" y="1"/>
                    </a:moveTo>
                    <a:lnTo>
                      <a:pt x="17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6" name="Rectangle 326"/>
              <p:cNvSpPr>
                <a:spLocks noChangeArrowheads="1"/>
              </p:cNvSpPr>
              <p:nvPr/>
            </p:nvSpPr>
            <p:spPr bwMode="auto">
              <a:xfrm>
                <a:off x="2222" y="3333"/>
                <a:ext cx="6" cy="8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27" name="Freeform 327"/>
              <p:cNvSpPr>
                <a:spLocks/>
              </p:cNvSpPr>
              <p:nvPr/>
            </p:nvSpPr>
            <p:spPr bwMode="auto">
              <a:xfrm>
                <a:off x="2222" y="3418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0" y="1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8" name="Freeform 328"/>
              <p:cNvSpPr>
                <a:spLocks/>
              </p:cNvSpPr>
              <p:nvPr/>
            </p:nvSpPr>
            <p:spPr bwMode="auto">
              <a:xfrm>
                <a:off x="2223" y="3307"/>
                <a:ext cx="65" cy="28"/>
              </a:xfrm>
              <a:custGeom>
                <a:avLst/>
                <a:gdLst>
                  <a:gd name="T0" fmla="*/ 0 w 196"/>
                  <a:gd name="T1" fmla="*/ 1 h 54"/>
                  <a:gd name="T2" fmla="*/ 0 w 196"/>
                  <a:gd name="T3" fmla="*/ 1 h 54"/>
                  <a:gd name="T4" fmla="*/ 0 w 196"/>
                  <a:gd name="T5" fmla="*/ 1 h 54"/>
                  <a:gd name="T6" fmla="*/ 0 w 196"/>
                  <a:gd name="T7" fmla="*/ 1 h 54"/>
                  <a:gd name="T8" fmla="*/ 0 w 196"/>
                  <a:gd name="T9" fmla="*/ 1 h 54"/>
                  <a:gd name="T10" fmla="*/ 0 w 196"/>
                  <a:gd name="T11" fmla="*/ 1 h 54"/>
                  <a:gd name="T12" fmla="*/ 0 w 196"/>
                  <a:gd name="T13" fmla="*/ 1 h 54"/>
                  <a:gd name="T14" fmla="*/ 0 w 196"/>
                  <a:gd name="T15" fmla="*/ 1 h 54"/>
                  <a:gd name="T16" fmla="*/ 0 w 196"/>
                  <a:gd name="T17" fmla="*/ 1 h 54"/>
                  <a:gd name="T18" fmla="*/ 0 w 196"/>
                  <a:gd name="T19" fmla="*/ 1 h 54"/>
                  <a:gd name="T20" fmla="*/ 0 w 196"/>
                  <a:gd name="T21" fmla="*/ 1 h 54"/>
                  <a:gd name="T22" fmla="*/ 0 w 196"/>
                  <a:gd name="T23" fmla="*/ 1 h 54"/>
                  <a:gd name="T24" fmla="*/ 0 w 196"/>
                  <a:gd name="T25" fmla="*/ 1 h 54"/>
                  <a:gd name="T26" fmla="*/ 0 w 196"/>
                  <a:gd name="T27" fmla="*/ 1 h 54"/>
                  <a:gd name="T28" fmla="*/ 0 w 196"/>
                  <a:gd name="T29" fmla="*/ 1 h 54"/>
                  <a:gd name="T30" fmla="*/ 0 w 196"/>
                  <a:gd name="T31" fmla="*/ 1 h 54"/>
                  <a:gd name="T32" fmla="*/ 0 w 196"/>
                  <a:gd name="T33" fmla="*/ 0 h 54"/>
                  <a:gd name="T34" fmla="*/ 0 w 196"/>
                  <a:gd name="T35" fmla="*/ 1 h 54"/>
                  <a:gd name="T36" fmla="*/ 0 w 196"/>
                  <a:gd name="T37" fmla="*/ 1 h 54"/>
                  <a:gd name="T38" fmla="*/ 0 w 196"/>
                  <a:gd name="T39" fmla="*/ 1 h 54"/>
                  <a:gd name="T40" fmla="*/ 0 w 196"/>
                  <a:gd name="T41" fmla="*/ 1 h 54"/>
                  <a:gd name="T42" fmla="*/ 0 w 196"/>
                  <a:gd name="T43" fmla="*/ 1 h 54"/>
                  <a:gd name="T44" fmla="*/ 0 w 196"/>
                  <a:gd name="T45" fmla="*/ 1 h 54"/>
                  <a:gd name="T46" fmla="*/ 0 w 196"/>
                  <a:gd name="T47" fmla="*/ 1 h 54"/>
                  <a:gd name="T48" fmla="*/ 0 w 196"/>
                  <a:gd name="T49" fmla="*/ 1 h 54"/>
                  <a:gd name="T50" fmla="*/ 0 w 196"/>
                  <a:gd name="T51" fmla="*/ 1 h 54"/>
                  <a:gd name="T52" fmla="*/ 0 w 196"/>
                  <a:gd name="T53" fmla="*/ 1 h 54"/>
                  <a:gd name="T54" fmla="*/ 0 w 196"/>
                  <a:gd name="T55" fmla="*/ 1 h 54"/>
                  <a:gd name="T56" fmla="*/ 0 w 196"/>
                  <a:gd name="T57" fmla="*/ 1 h 54"/>
                  <a:gd name="T58" fmla="*/ 0 w 196"/>
                  <a:gd name="T59" fmla="*/ 1 h 54"/>
                  <a:gd name="T60" fmla="*/ 0 w 196"/>
                  <a:gd name="T61" fmla="*/ 1 h 54"/>
                  <a:gd name="T62" fmla="*/ 0 w 196"/>
                  <a:gd name="T63" fmla="*/ 1 h 54"/>
                  <a:gd name="T64" fmla="*/ 0 w 196"/>
                  <a:gd name="T65" fmla="*/ 1 h 54"/>
                  <a:gd name="T66" fmla="*/ 0 w 196"/>
                  <a:gd name="T67" fmla="*/ 1 h 54"/>
                  <a:gd name="T68" fmla="*/ 0 w 196"/>
                  <a:gd name="T69" fmla="*/ 1 h 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6"/>
                  <a:gd name="T106" fmla="*/ 0 h 54"/>
                  <a:gd name="T107" fmla="*/ 196 w 196"/>
                  <a:gd name="T108" fmla="*/ 54 h 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6" h="54">
                    <a:moveTo>
                      <a:pt x="0" y="46"/>
                    </a:moveTo>
                    <a:lnTo>
                      <a:pt x="4" y="42"/>
                    </a:lnTo>
                    <a:lnTo>
                      <a:pt x="9" y="39"/>
                    </a:lnTo>
                    <a:lnTo>
                      <a:pt x="15" y="36"/>
                    </a:lnTo>
                    <a:lnTo>
                      <a:pt x="21" y="33"/>
                    </a:lnTo>
                    <a:lnTo>
                      <a:pt x="31" y="28"/>
                    </a:lnTo>
                    <a:lnTo>
                      <a:pt x="43" y="24"/>
                    </a:lnTo>
                    <a:lnTo>
                      <a:pt x="54" y="20"/>
                    </a:lnTo>
                    <a:lnTo>
                      <a:pt x="66" y="18"/>
                    </a:lnTo>
                    <a:lnTo>
                      <a:pt x="78" y="16"/>
                    </a:lnTo>
                    <a:lnTo>
                      <a:pt x="90" y="15"/>
                    </a:lnTo>
                    <a:lnTo>
                      <a:pt x="115" y="13"/>
                    </a:lnTo>
                    <a:lnTo>
                      <a:pt x="140" y="11"/>
                    </a:lnTo>
                    <a:lnTo>
                      <a:pt x="152" y="9"/>
                    </a:lnTo>
                    <a:lnTo>
                      <a:pt x="163" y="7"/>
                    </a:lnTo>
                    <a:lnTo>
                      <a:pt x="175" y="4"/>
                    </a:lnTo>
                    <a:lnTo>
                      <a:pt x="189" y="0"/>
                    </a:lnTo>
                    <a:lnTo>
                      <a:pt x="196" y="11"/>
                    </a:lnTo>
                    <a:lnTo>
                      <a:pt x="183" y="15"/>
                    </a:lnTo>
                    <a:lnTo>
                      <a:pt x="169" y="18"/>
                    </a:lnTo>
                    <a:lnTo>
                      <a:pt x="156" y="22"/>
                    </a:lnTo>
                    <a:lnTo>
                      <a:pt x="143" y="23"/>
                    </a:lnTo>
                    <a:lnTo>
                      <a:pt x="116" y="26"/>
                    </a:lnTo>
                    <a:lnTo>
                      <a:pt x="93" y="28"/>
                    </a:lnTo>
                    <a:lnTo>
                      <a:pt x="81" y="29"/>
                    </a:lnTo>
                    <a:lnTo>
                      <a:pt x="69" y="31"/>
                    </a:lnTo>
                    <a:lnTo>
                      <a:pt x="59" y="32"/>
                    </a:lnTo>
                    <a:lnTo>
                      <a:pt x="49" y="35"/>
                    </a:lnTo>
                    <a:lnTo>
                      <a:pt x="40" y="38"/>
                    </a:lnTo>
                    <a:lnTo>
                      <a:pt x="31" y="42"/>
                    </a:lnTo>
                    <a:lnTo>
                      <a:pt x="26" y="45"/>
                    </a:lnTo>
                    <a:lnTo>
                      <a:pt x="22" y="47"/>
                    </a:lnTo>
                    <a:lnTo>
                      <a:pt x="18" y="51"/>
                    </a:lnTo>
                    <a:lnTo>
                      <a:pt x="13" y="54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9" name="Freeform 329"/>
              <p:cNvSpPr>
                <a:spLocks/>
              </p:cNvSpPr>
              <p:nvPr/>
            </p:nvSpPr>
            <p:spPr bwMode="auto">
              <a:xfrm>
                <a:off x="2222" y="3331"/>
                <a:ext cx="6" cy="4"/>
              </a:xfrm>
              <a:custGeom>
                <a:avLst/>
                <a:gdLst>
                  <a:gd name="T0" fmla="*/ 0 w 18"/>
                  <a:gd name="T1" fmla="*/ 1 h 8"/>
                  <a:gd name="T2" fmla="*/ 0 w 18"/>
                  <a:gd name="T3" fmla="*/ 1 h 8"/>
                  <a:gd name="T4" fmla="*/ 0 w 18"/>
                  <a:gd name="T5" fmla="*/ 0 h 8"/>
                  <a:gd name="T6" fmla="*/ 0 w 18"/>
                  <a:gd name="T7" fmla="*/ 1 h 8"/>
                  <a:gd name="T8" fmla="*/ 0 w 18"/>
                  <a:gd name="T9" fmla="*/ 1 h 8"/>
                  <a:gd name="T10" fmla="*/ 0 w 18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8"/>
                  <a:gd name="T20" fmla="*/ 18 w 1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8">
                    <a:moveTo>
                      <a:pt x="0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0" name="Freeform 330"/>
              <p:cNvSpPr>
                <a:spLocks/>
              </p:cNvSpPr>
              <p:nvPr/>
            </p:nvSpPr>
            <p:spPr bwMode="auto">
              <a:xfrm>
                <a:off x="2285" y="3256"/>
                <a:ext cx="28" cy="57"/>
              </a:xfrm>
              <a:custGeom>
                <a:avLst/>
                <a:gdLst>
                  <a:gd name="T0" fmla="*/ 0 w 83"/>
                  <a:gd name="T1" fmla="*/ 1 h 114"/>
                  <a:gd name="T2" fmla="*/ 0 w 83"/>
                  <a:gd name="T3" fmla="*/ 1 h 114"/>
                  <a:gd name="T4" fmla="*/ 0 w 83"/>
                  <a:gd name="T5" fmla="*/ 1 h 114"/>
                  <a:gd name="T6" fmla="*/ 0 w 83"/>
                  <a:gd name="T7" fmla="*/ 1 h 114"/>
                  <a:gd name="T8" fmla="*/ 0 w 83"/>
                  <a:gd name="T9" fmla="*/ 1 h 114"/>
                  <a:gd name="T10" fmla="*/ 0 w 83"/>
                  <a:gd name="T11" fmla="*/ 1 h 114"/>
                  <a:gd name="T12" fmla="*/ 0 w 83"/>
                  <a:gd name="T13" fmla="*/ 1 h 114"/>
                  <a:gd name="T14" fmla="*/ 0 w 83"/>
                  <a:gd name="T15" fmla="*/ 1 h 114"/>
                  <a:gd name="T16" fmla="*/ 0 w 83"/>
                  <a:gd name="T17" fmla="*/ 1 h 114"/>
                  <a:gd name="T18" fmla="*/ 0 w 83"/>
                  <a:gd name="T19" fmla="*/ 1 h 114"/>
                  <a:gd name="T20" fmla="*/ 0 w 83"/>
                  <a:gd name="T21" fmla="*/ 1 h 114"/>
                  <a:gd name="T22" fmla="*/ 0 w 83"/>
                  <a:gd name="T23" fmla="*/ 1 h 114"/>
                  <a:gd name="T24" fmla="*/ 0 w 83"/>
                  <a:gd name="T25" fmla="*/ 1 h 114"/>
                  <a:gd name="T26" fmla="*/ 0 w 83"/>
                  <a:gd name="T27" fmla="*/ 1 h 114"/>
                  <a:gd name="T28" fmla="*/ 0 w 83"/>
                  <a:gd name="T29" fmla="*/ 0 h 114"/>
                  <a:gd name="T30" fmla="*/ 0 w 83"/>
                  <a:gd name="T31" fmla="*/ 1 h 114"/>
                  <a:gd name="T32" fmla="*/ 0 w 83"/>
                  <a:gd name="T33" fmla="*/ 1 h 114"/>
                  <a:gd name="T34" fmla="*/ 0 w 83"/>
                  <a:gd name="T35" fmla="*/ 1 h 114"/>
                  <a:gd name="T36" fmla="*/ 0 w 83"/>
                  <a:gd name="T37" fmla="*/ 1 h 114"/>
                  <a:gd name="T38" fmla="*/ 0 w 83"/>
                  <a:gd name="T39" fmla="*/ 1 h 114"/>
                  <a:gd name="T40" fmla="*/ 0 w 83"/>
                  <a:gd name="T41" fmla="*/ 1 h 114"/>
                  <a:gd name="T42" fmla="*/ 0 w 83"/>
                  <a:gd name="T43" fmla="*/ 1 h 114"/>
                  <a:gd name="T44" fmla="*/ 0 w 83"/>
                  <a:gd name="T45" fmla="*/ 1 h 114"/>
                  <a:gd name="T46" fmla="*/ 0 w 83"/>
                  <a:gd name="T47" fmla="*/ 1 h 114"/>
                  <a:gd name="T48" fmla="*/ 0 w 83"/>
                  <a:gd name="T49" fmla="*/ 1 h 114"/>
                  <a:gd name="T50" fmla="*/ 0 w 83"/>
                  <a:gd name="T51" fmla="*/ 1 h 114"/>
                  <a:gd name="T52" fmla="*/ 0 w 83"/>
                  <a:gd name="T53" fmla="*/ 1 h 114"/>
                  <a:gd name="T54" fmla="*/ 0 w 83"/>
                  <a:gd name="T55" fmla="*/ 1 h 114"/>
                  <a:gd name="T56" fmla="*/ 0 w 83"/>
                  <a:gd name="T57" fmla="*/ 1 h 114"/>
                  <a:gd name="T58" fmla="*/ 0 w 83"/>
                  <a:gd name="T59" fmla="*/ 1 h 114"/>
                  <a:gd name="T60" fmla="*/ 0 w 83"/>
                  <a:gd name="T61" fmla="*/ 1 h 1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3"/>
                  <a:gd name="T94" fmla="*/ 0 h 114"/>
                  <a:gd name="T95" fmla="*/ 83 w 83"/>
                  <a:gd name="T96" fmla="*/ 114 h 1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3" h="114">
                    <a:moveTo>
                      <a:pt x="0" y="103"/>
                    </a:moveTo>
                    <a:lnTo>
                      <a:pt x="10" y="99"/>
                    </a:lnTo>
                    <a:lnTo>
                      <a:pt x="19" y="95"/>
                    </a:lnTo>
                    <a:lnTo>
                      <a:pt x="27" y="90"/>
                    </a:lnTo>
                    <a:lnTo>
                      <a:pt x="34" y="85"/>
                    </a:lnTo>
                    <a:lnTo>
                      <a:pt x="38" y="80"/>
                    </a:lnTo>
                    <a:lnTo>
                      <a:pt x="44" y="74"/>
                    </a:lnTo>
                    <a:lnTo>
                      <a:pt x="49" y="68"/>
                    </a:lnTo>
                    <a:lnTo>
                      <a:pt x="53" y="62"/>
                    </a:lnTo>
                    <a:lnTo>
                      <a:pt x="56" y="55"/>
                    </a:lnTo>
                    <a:lnTo>
                      <a:pt x="58" y="48"/>
                    </a:lnTo>
                    <a:lnTo>
                      <a:pt x="62" y="33"/>
                    </a:lnTo>
                    <a:lnTo>
                      <a:pt x="63" y="26"/>
                    </a:lnTo>
                    <a:lnTo>
                      <a:pt x="63" y="17"/>
                    </a:lnTo>
                    <a:lnTo>
                      <a:pt x="65" y="0"/>
                    </a:lnTo>
                    <a:lnTo>
                      <a:pt x="83" y="1"/>
                    </a:lnTo>
                    <a:lnTo>
                      <a:pt x="81" y="18"/>
                    </a:lnTo>
                    <a:lnTo>
                      <a:pt x="81" y="27"/>
                    </a:lnTo>
                    <a:lnTo>
                      <a:pt x="80" y="35"/>
                    </a:lnTo>
                    <a:lnTo>
                      <a:pt x="75" y="50"/>
                    </a:lnTo>
                    <a:lnTo>
                      <a:pt x="72" y="59"/>
                    </a:lnTo>
                    <a:lnTo>
                      <a:pt x="69" y="66"/>
                    </a:lnTo>
                    <a:lnTo>
                      <a:pt x="65" y="74"/>
                    </a:lnTo>
                    <a:lnTo>
                      <a:pt x="59" y="80"/>
                    </a:lnTo>
                    <a:lnTo>
                      <a:pt x="53" y="87"/>
                    </a:lnTo>
                    <a:lnTo>
                      <a:pt x="47" y="94"/>
                    </a:lnTo>
                    <a:lnTo>
                      <a:pt x="38" y="100"/>
                    </a:lnTo>
                    <a:lnTo>
                      <a:pt x="30" y="105"/>
                    </a:lnTo>
                    <a:lnTo>
                      <a:pt x="21" y="109"/>
                    </a:lnTo>
                    <a:lnTo>
                      <a:pt x="9" y="114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1" name="Freeform 331"/>
              <p:cNvSpPr>
                <a:spLocks/>
              </p:cNvSpPr>
              <p:nvPr/>
            </p:nvSpPr>
            <p:spPr bwMode="auto">
              <a:xfrm>
                <a:off x="2285" y="3307"/>
                <a:ext cx="3" cy="6"/>
              </a:xfrm>
              <a:custGeom>
                <a:avLst/>
                <a:gdLst>
                  <a:gd name="T0" fmla="*/ 0 w 9"/>
                  <a:gd name="T1" fmla="*/ 1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1">
                    <a:moveTo>
                      <a:pt x="9" y="1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2" name="Freeform 332"/>
              <p:cNvSpPr>
                <a:spLocks/>
              </p:cNvSpPr>
              <p:nvPr/>
            </p:nvSpPr>
            <p:spPr bwMode="auto">
              <a:xfrm>
                <a:off x="2294" y="3235"/>
                <a:ext cx="19" cy="21"/>
              </a:xfrm>
              <a:custGeom>
                <a:avLst/>
                <a:gdLst>
                  <a:gd name="T0" fmla="*/ 0 w 56"/>
                  <a:gd name="T1" fmla="*/ 0 h 43"/>
                  <a:gd name="T2" fmla="*/ 0 w 56"/>
                  <a:gd name="T3" fmla="*/ 0 h 43"/>
                  <a:gd name="T4" fmla="*/ 0 w 56"/>
                  <a:gd name="T5" fmla="*/ 0 h 43"/>
                  <a:gd name="T6" fmla="*/ 0 w 56"/>
                  <a:gd name="T7" fmla="*/ 0 h 43"/>
                  <a:gd name="T8" fmla="*/ 0 w 56"/>
                  <a:gd name="T9" fmla="*/ 0 h 43"/>
                  <a:gd name="T10" fmla="*/ 0 w 56"/>
                  <a:gd name="T11" fmla="*/ 0 h 43"/>
                  <a:gd name="T12" fmla="*/ 0 w 56"/>
                  <a:gd name="T13" fmla="*/ 0 h 43"/>
                  <a:gd name="T14" fmla="*/ 0 w 56"/>
                  <a:gd name="T15" fmla="*/ 0 h 43"/>
                  <a:gd name="T16" fmla="*/ 0 w 56"/>
                  <a:gd name="T17" fmla="*/ 0 h 43"/>
                  <a:gd name="T18" fmla="*/ 0 w 56"/>
                  <a:gd name="T19" fmla="*/ 0 h 43"/>
                  <a:gd name="T20" fmla="*/ 0 w 56"/>
                  <a:gd name="T21" fmla="*/ 0 h 43"/>
                  <a:gd name="T22" fmla="*/ 0 w 56"/>
                  <a:gd name="T23" fmla="*/ 0 h 43"/>
                  <a:gd name="T24" fmla="*/ 0 w 56"/>
                  <a:gd name="T25" fmla="*/ 0 h 43"/>
                  <a:gd name="T26" fmla="*/ 0 w 56"/>
                  <a:gd name="T27" fmla="*/ 0 h 43"/>
                  <a:gd name="T28" fmla="*/ 0 w 56"/>
                  <a:gd name="T29" fmla="*/ 0 h 43"/>
                  <a:gd name="T30" fmla="*/ 0 w 56"/>
                  <a:gd name="T31" fmla="*/ 0 h 43"/>
                  <a:gd name="T32" fmla="*/ 0 w 56"/>
                  <a:gd name="T33" fmla="*/ 0 h 43"/>
                  <a:gd name="T34" fmla="*/ 0 w 56"/>
                  <a:gd name="T35" fmla="*/ 0 h 43"/>
                  <a:gd name="T36" fmla="*/ 0 w 56"/>
                  <a:gd name="T37" fmla="*/ 0 h 43"/>
                  <a:gd name="T38" fmla="*/ 0 w 56"/>
                  <a:gd name="T39" fmla="*/ 0 h 43"/>
                  <a:gd name="T40" fmla="*/ 0 w 56"/>
                  <a:gd name="T41" fmla="*/ 0 h 43"/>
                  <a:gd name="T42" fmla="*/ 0 w 56"/>
                  <a:gd name="T43" fmla="*/ 0 h 43"/>
                  <a:gd name="T44" fmla="*/ 0 w 56"/>
                  <a:gd name="T45" fmla="*/ 0 h 43"/>
                  <a:gd name="T46" fmla="*/ 0 w 56"/>
                  <a:gd name="T47" fmla="*/ 0 h 43"/>
                  <a:gd name="T48" fmla="*/ 0 w 56"/>
                  <a:gd name="T49" fmla="*/ 0 h 43"/>
                  <a:gd name="T50" fmla="*/ 0 w 56"/>
                  <a:gd name="T51" fmla="*/ 0 h 43"/>
                  <a:gd name="T52" fmla="*/ 0 w 56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"/>
                  <a:gd name="T82" fmla="*/ 0 h 43"/>
                  <a:gd name="T83" fmla="*/ 56 w 56"/>
                  <a:gd name="T84" fmla="*/ 43 h 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" h="43">
                    <a:moveTo>
                      <a:pt x="38" y="43"/>
                    </a:moveTo>
                    <a:lnTo>
                      <a:pt x="38" y="40"/>
                    </a:lnTo>
                    <a:lnTo>
                      <a:pt x="36" y="38"/>
                    </a:lnTo>
                    <a:lnTo>
                      <a:pt x="35" y="36"/>
                    </a:lnTo>
                    <a:lnTo>
                      <a:pt x="33" y="35"/>
                    </a:lnTo>
                    <a:lnTo>
                      <a:pt x="31" y="33"/>
                    </a:lnTo>
                    <a:lnTo>
                      <a:pt x="29" y="30"/>
                    </a:lnTo>
                    <a:lnTo>
                      <a:pt x="22" y="26"/>
                    </a:lnTo>
                    <a:lnTo>
                      <a:pt x="14" y="21"/>
                    </a:lnTo>
                    <a:lnTo>
                      <a:pt x="7" y="16"/>
                    </a:lnTo>
                    <a:lnTo>
                      <a:pt x="3" y="9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2" y="9"/>
                    </a:lnTo>
                    <a:lnTo>
                      <a:pt x="28" y="13"/>
                    </a:lnTo>
                    <a:lnTo>
                      <a:pt x="33" y="17"/>
                    </a:lnTo>
                    <a:lnTo>
                      <a:pt x="41" y="21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1" y="30"/>
                    </a:lnTo>
                    <a:lnTo>
                      <a:pt x="53" y="34"/>
                    </a:lnTo>
                    <a:lnTo>
                      <a:pt x="54" y="38"/>
                    </a:lnTo>
                    <a:lnTo>
                      <a:pt x="56" y="42"/>
                    </a:lnTo>
                    <a:lnTo>
                      <a:pt x="38" y="4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3" name="Freeform 333"/>
              <p:cNvSpPr>
                <a:spLocks/>
              </p:cNvSpPr>
              <p:nvPr/>
            </p:nvSpPr>
            <p:spPr bwMode="auto">
              <a:xfrm>
                <a:off x="2307" y="3256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18" y="1"/>
                    </a:moveTo>
                    <a:lnTo>
                      <a:pt x="18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4" name="Freeform 334"/>
              <p:cNvSpPr>
                <a:spLocks/>
              </p:cNvSpPr>
              <p:nvPr/>
            </p:nvSpPr>
            <p:spPr bwMode="auto">
              <a:xfrm>
                <a:off x="2294" y="3222"/>
                <a:ext cx="7" cy="13"/>
              </a:xfrm>
              <a:custGeom>
                <a:avLst/>
                <a:gdLst>
                  <a:gd name="T0" fmla="*/ 0 w 19"/>
                  <a:gd name="T1" fmla="*/ 1 h 26"/>
                  <a:gd name="T2" fmla="*/ 0 w 19"/>
                  <a:gd name="T3" fmla="*/ 1 h 26"/>
                  <a:gd name="T4" fmla="*/ 0 w 19"/>
                  <a:gd name="T5" fmla="*/ 1 h 26"/>
                  <a:gd name="T6" fmla="*/ 0 w 19"/>
                  <a:gd name="T7" fmla="*/ 1 h 26"/>
                  <a:gd name="T8" fmla="*/ 0 w 19"/>
                  <a:gd name="T9" fmla="*/ 0 h 26"/>
                  <a:gd name="T10" fmla="*/ 0 w 19"/>
                  <a:gd name="T11" fmla="*/ 1 h 26"/>
                  <a:gd name="T12" fmla="*/ 0 w 19"/>
                  <a:gd name="T13" fmla="*/ 1 h 26"/>
                  <a:gd name="T14" fmla="*/ 0 w 19"/>
                  <a:gd name="T15" fmla="*/ 1 h 26"/>
                  <a:gd name="T16" fmla="*/ 0 w 19"/>
                  <a:gd name="T17" fmla="*/ 1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6"/>
                  <a:gd name="T29" fmla="*/ 19 w 19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6">
                    <a:moveTo>
                      <a:pt x="0" y="25"/>
                    </a:moveTo>
                    <a:lnTo>
                      <a:pt x="1" y="12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17" y="0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17" y="2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5" name="Freeform 335"/>
              <p:cNvSpPr>
                <a:spLocks/>
              </p:cNvSpPr>
              <p:nvPr/>
            </p:nvSpPr>
            <p:spPr bwMode="auto">
              <a:xfrm>
                <a:off x="2294" y="3235"/>
                <a:ext cx="6" cy="0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0 w 17"/>
                  <a:gd name="T7" fmla="*/ 0 h 1"/>
                  <a:gd name="T8" fmla="*/ 0 w 1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"/>
                  <a:gd name="T17" fmla="*/ 17 w 1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">
                    <a:moveTo>
                      <a:pt x="0" y="1"/>
                    </a:moveTo>
                    <a:lnTo>
                      <a:pt x="0" y="0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6" name="Freeform 336"/>
              <p:cNvSpPr>
                <a:spLocks/>
              </p:cNvSpPr>
              <p:nvPr/>
            </p:nvSpPr>
            <p:spPr bwMode="auto">
              <a:xfrm>
                <a:off x="2297" y="3217"/>
                <a:ext cx="15" cy="9"/>
              </a:xfrm>
              <a:custGeom>
                <a:avLst/>
                <a:gdLst>
                  <a:gd name="T0" fmla="*/ 0 w 47"/>
                  <a:gd name="T1" fmla="*/ 1 h 16"/>
                  <a:gd name="T2" fmla="*/ 0 w 47"/>
                  <a:gd name="T3" fmla="*/ 1 h 16"/>
                  <a:gd name="T4" fmla="*/ 0 w 47"/>
                  <a:gd name="T5" fmla="*/ 0 h 16"/>
                  <a:gd name="T6" fmla="*/ 0 w 47"/>
                  <a:gd name="T7" fmla="*/ 0 h 16"/>
                  <a:gd name="T8" fmla="*/ 0 w 47"/>
                  <a:gd name="T9" fmla="*/ 1 h 16"/>
                  <a:gd name="T10" fmla="*/ 0 w 47"/>
                  <a:gd name="T11" fmla="*/ 1 h 16"/>
                  <a:gd name="T12" fmla="*/ 0 w 47"/>
                  <a:gd name="T13" fmla="*/ 1 h 16"/>
                  <a:gd name="T14" fmla="*/ 0 w 47"/>
                  <a:gd name="T15" fmla="*/ 1 h 16"/>
                  <a:gd name="T16" fmla="*/ 0 w 47"/>
                  <a:gd name="T17" fmla="*/ 1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16"/>
                  <a:gd name="T29" fmla="*/ 47 w 4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16">
                    <a:moveTo>
                      <a:pt x="0" y="4"/>
                    </a:moveTo>
                    <a:lnTo>
                      <a:pt x="24" y="1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47" y="12"/>
                    </a:lnTo>
                    <a:lnTo>
                      <a:pt x="35" y="12"/>
                    </a:lnTo>
                    <a:lnTo>
                      <a:pt x="26" y="13"/>
                    </a:lnTo>
                    <a:lnTo>
                      <a:pt x="3" y="1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7" name="Freeform 337"/>
              <p:cNvSpPr>
                <a:spLocks/>
              </p:cNvSpPr>
              <p:nvPr/>
            </p:nvSpPr>
            <p:spPr bwMode="auto">
              <a:xfrm>
                <a:off x="2294" y="3219"/>
                <a:ext cx="6" cy="7"/>
              </a:xfrm>
              <a:custGeom>
                <a:avLst/>
                <a:gdLst>
                  <a:gd name="T0" fmla="*/ 0 w 17"/>
                  <a:gd name="T1" fmla="*/ 1 h 12"/>
                  <a:gd name="T2" fmla="*/ 0 w 17"/>
                  <a:gd name="T3" fmla="*/ 1 h 12"/>
                  <a:gd name="T4" fmla="*/ 0 w 17"/>
                  <a:gd name="T5" fmla="*/ 0 h 12"/>
                  <a:gd name="T6" fmla="*/ 0 w 17"/>
                  <a:gd name="T7" fmla="*/ 1 h 12"/>
                  <a:gd name="T8" fmla="*/ 0 w 17"/>
                  <a:gd name="T9" fmla="*/ 1 h 12"/>
                  <a:gd name="T10" fmla="*/ 0 w 17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2"/>
                  <a:gd name="T20" fmla="*/ 17 w 1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2">
                    <a:moveTo>
                      <a:pt x="0" y="7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10" y="12"/>
                    </a:lnTo>
                    <a:lnTo>
                      <a:pt x="17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8" name="Freeform 338"/>
              <p:cNvSpPr>
                <a:spLocks/>
              </p:cNvSpPr>
              <p:nvPr/>
            </p:nvSpPr>
            <p:spPr bwMode="auto">
              <a:xfrm>
                <a:off x="2312" y="3217"/>
                <a:ext cx="20" cy="11"/>
              </a:xfrm>
              <a:custGeom>
                <a:avLst/>
                <a:gdLst>
                  <a:gd name="T0" fmla="*/ 0 w 59"/>
                  <a:gd name="T1" fmla="*/ 0 h 20"/>
                  <a:gd name="T2" fmla="*/ 0 w 59"/>
                  <a:gd name="T3" fmla="*/ 0 h 20"/>
                  <a:gd name="T4" fmla="*/ 0 w 59"/>
                  <a:gd name="T5" fmla="*/ 1 h 20"/>
                  <a:gd name="T6" fmla="*/ 0 w 59"/>
                  <a:gd name="T7" fmla="*/ 1 h 20"/>
                  <a:gd name="T8" fmla="*/ 0 w 59"/>
                  <a:gd name="T9" fmla="*/ 1 h 20"/>
                  <a:gd name="T10" fmla="*/ 0 w 59"/>
                  <a:gd name="T11" fmla="*/ 1 h 20"/>
                  <a:gd name="T12" fmla="*/ 0 w 59"/>
                  <a:gd name="T13" fmla="*/ 1 h 20"/>
                  <a:gd name="T14" fmla="*/ 0 w 59"/>
                  <a:gd name="T15" fmla="*/ 1 h 20"/>
                  <a:gd name="T16" fmla="*/ 0 w 59"/>
                  <a:gd name="T17" fmla="*/ 1 h 20"/>
                  <a:gd name="T18" fmla="*/ 0 w 59"/>
                  <a:gd name="T19" fmla="*/ 1 h 20"/>
                  <a:gd name="T20" fmla="*/ 0 w 59"/>
                  <a:gd name="T21" fmla="*/ 1 h 20"/>
                  <a:gd name="T22" fmla="*/ 0 w 59"/>
                  <a:gd name="T23" fmla="*/ 1 h 20"/>
                  <a:gd name="T24" fmla="*/ 0 w 59"/>
                  <a:gd name="T25" fmla="*/ 1 h 20"/>
                  <a:gd name="T26" fmla="*/ 0 w 59"/>
                  <a:gd name="T27" fmla="*/ 1 h 20"/>
                  <a:gd name="T28" fmla="*/ 0 w 59"/>
                  <a:gd name="T29" fmla="*/ 1 h 20"/>
                  <a:gd name="T30" fmla="*/ 0 w 59"/>
                  <a:gd name="T31" fmla="*/ 1 h 20"/>
                  <a:gd name="T32" fmla="*/ 0 w 5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20"/>
                  <a:gd name="T53" fmla="*/ 59 w 5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20">
                    <a:moveTo>
                      <a:pt x="0" y="0"/>
                    </a:moveTo>
                    <a:lnTo>
                      <a:pt x="9" y="0"/>
                    </a:lnTo>
                    <a:lnTo>
                      <a:pt x="18" y="1"/>
                    </a:lnTo>
                    <a:lnTo>
                      <a:pt x="25" y="3"/>
                    </a:lnTo>
                    <a:lnTo>
                      <a:pt x="31" y="4"/>
                    </a:lnTo>
                    <a:lnTo>
                      <a:pt x="46" y="7"/>
                    </a:lnTo>
                    <a:lnTo>
                      <a:pt x="50" y="8"/>
                    </a:lnTo>
                    <a:lnTo>
                      <a:pt x="59" y="8"/>
                    </a:lnTo>
                    <a:lnTo>
                      <a:pt x="58" y="20"/>
                    </a:lnTo>
                    <a:lnTo>
                      <a:pt x="49" y="20"/>
                    </a:lnTo>
                    <a:lnTo>
                      <a:pt x="40" y="19"/>
                    </a:lnTo>
                    <a:lnTo>
                      <a:pt x="27" y="16"/>
                    </a:lnTo>
                    <a:lnTo>
                      <a:pt x="19" y="14"/>
                    </a:lnTo>
                    <a:lnTo>
                      <a:pt x="13" y="13"/>
                    </a:lnTo>
                    <a:lnTo>
                      <a:pt x="7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9" name="Freeform 339"/>
              <p:cNvSpPr>
                <a:spLocks/>
              </p:cNvSpPr>
              <p:nvPr/>
            </p:nvSpPr>
            <p:spPr bwMode="auto">
              <a:xfrm>
                <a:off x="2312" y="3217"/>
                <a:ext cx="0" cy="6"/>
              </a:xfrm>
              <a:custGeom>
                <a:avLst/>
                <a:gdLst>
                  <a:gd name="T0" fmla="*/ 0 h 12"/>
                  <a:gd name="T1" fmla="*/ 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0" name="Freeform 340"/>
              <p:cNvSpPr>
                <a:spLocks/>
              </p:cNvSpPr>
              <p:nvPr/>
            </p:nvSpPr>
            <p:spPr bwMode="auto">
              <a:xfrm>
                <a:off x="2332" y="3207"/>
                <a:ext cx="28" cy="21"/>
              </a:xfrm>
              <a:custGeom>
                <a:avLst/>
                <a:gdLst>
                  <a:gd name="T0" fmla="*/ 0 w 84"/>
                  <a:gd name="T1" fmla="*/ 1 h 41"/>
                  <a:gd name="T2" fmla="*/ 0 w 84"/>
                  <a:gd name="T3" fmla="*/ 1 h 41"/>
                  <a:gd name="T4" fmla="*/ 0 w 84"/>
                  <a:gd name="T5" fmla="*/ 1 h 41"/>
                  <a:gd name="T6" fmla="*/ 0 w 84"/>
                  <a:gd name="T7" fmla="*/ 1 h 41"/>
                  <a:gd name="T8" fmla="*/ 0 w 84"/>
                  <a:gd name="T9" fmla="*/ 1 h 41"/>
                  <a:gd name="T10" fmla="*/ 0 w 84"/>
                  <a:gd name="T11" fmla="*/ 1 h 41"/>
                  <a:gd name="T12" fmla="*/ 0 w 84"/>
                  <a:gd name="T13" fmla="*/ 1 h 41"/>
                  <a:gd name="T14" fmla="*/ 0 w 84"/>
                  <a:gd name="T15" fmla="*/ 1 h 41"/>
                  <a:gd name="T16" fmla="*/ 0 w 84"/>
                  <a:gd name="T17" fmla="*/ 0 h 41"/>
                  <a:gd name="T18" fmla="*/ 0 w 84"/>
                  <a:gd name="T19" fmla="*/ 1 h 41"/>
                  <a:gd name="T20" fmla="*/ 0 w 84"/>
                  <a:gd name="T21" fmla="*/ 1 h 41"/>
                  <a:gd name="T22" fmla="*/ 0 w 84"/>
                  <a:gd name="T23" fmla="*/ 1 h 41"/>
                  <a:gd name="T24" fmla="*/ 0 w 84"/>
                  <a:gd name="T25" fmla="*/ 1 h 41"/>
                  <a:gd name="T26" fmla="*/ 0 w 84"/>
                  <a:gd name="T27" fmla="*/ 1 h 41"/>
                  <a:gd name="T28" fmla="*/ 0 w 84"/>
                  <a:gd name="T29" fmla="*/ 1 h 41"/>
                  <a:gd name="T30" fmla="*/ 0 w 84"/>
                  <a:gd name="T31" fmla="*/ 1 h 41"/>
                  <a:gd name="T32" fmla="*/ 0 w 84"/>
                  <a:gd name="T33" fmla="*/ 1 h 41"/>
                  <a:gd name="T34" fmla="*/ 0 w 84"/>
                  <a:gd name="T35" fmla="*/ 1 h 41"/>
                  <a:gd name="T36" fmla="*/ 0 w 84"/>
                  <a:gd name="T37" fmla="*/ 1 h 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4"/>
                  <a:gd name="T58" fmla="*/ 0 h 41"/>
                  <a:gd name="T59" fmla="*/ 84 w 84"/>
                  <a:gd name="T60" fmla="*/ 41 h 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4" h="41">
                    <a:moveTo>
                      <a:pt x="0" y="29"/>
                    </a:moveTo>
                    <a:lnTo>
                      <a:pt x="11" y="29"/>
                    </a:lnTo>
                    <a:lnTo>
                      <a:pt x="16" y="28"/>
                    </a:lnTo>
                    <a:lnTo>
                      <a:pt x="19" y="27"/>
                    </a:lnTo>
                    <a:lnTo>
                      <a:pt x="28" y="24"/>
                    </a:lnTo>
                    <a:lnTo>
                      <a:pt x="36" y="19"/>
                    </a:lnTo>
                    <a:lnTo>
                      <a:pt x="54" y="9"/>
                    </a:lnTo>
                    <a:lnTo>
                      <a:pt x="64" y="4"/>
                    </a:lnTo>
                    <a:lnTo>
                      <a:pt x="75" y="0"/>
                    </a:lnTo>
                    <a:lnTo>
                      <a:pt x="84" y="10"/>
                    </a:lnTo>
                    <a:lnTo>
                      <a:pt x="73" y="14"/>
                    </a:lnTo>
                    <a:lnTo>
                      <a:pt x="64" y="19"/>
                    </a:lnTo>
                    <a:lnTo>
                      <a:pt x="47" y="29"/>
                    </a:lnTo>
                    <a:lnTo>
                      <a:pt x="38" y="34"/>
                    </a:lnTo>
                    <a:lnTo>
                      <a:pt x="28" y="38"/>
                    </a:lnTo>
                    <a:lnTo>
                      <a:pt x="22" y="39"/>
                    </a:lnTo>
                    <a:lnTo>
                      <a:pt x="14" y="40"/>
                    </a:lnTo>
                    <a:lnTo>
                      <a:pt x="1" y="4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1" name="Freeform 341"/>
              <p:cNvSpPr>
                <a:spLocks/>
              </p:cNvSpPr>
              <p:nvPr/>
            </p:nvSpPr>
            <p:spPr bwMode="auto">
              <a:xfrm>
                <a:off x="2332" y="3221"/>
                <a:ext cx="0" cy="7"/>
              </a:xfrm>
              <a:custGeom>
                <a:avLst/>
                <a:gdLst>
                  <a:gd name="T0" fmla="*/ 0 w 1"/>
                  <a:gd name="T1" fmla="*/ 1 h 12"/>
                  <a:gd name="T2" fmla="*/ 0 w 1"/>
                  <a:gd name="T3" fmla="*/ 1 h 12"/>
                  <a:gd name="T4" fmla="*/ 0 w 1"/>
                  <a:gd name="T5" fmla="*/ 0 h 12"/>
                  <a:gd name="T6" fmla="*/ 0 w 1"/>
                  <a:gd name="T7" fmla="*/ 0 h 12"/>
                  <a:gd name="T8" fmla="*/ 0 w 1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0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0" y="12"/>
                    </a:moveTo>
                    <a:lnTo>
                      <a:pt x="1" y="1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2" name="Freeform 342"/>
              <p:cNvSpPr>
                <a:spLocks/>
              </p:cNvSpPr>
              <p:nvPr/>
            </p:nvSpPr>
            <p:spPr bwMode="auto">
              <a:xfrm>
                <a:off x="2356" y="3207"/>
                <a:ext cx="38" cy="25"/>
              </a:xfrm>
              <a:custGeom>
                <a:avLst/>
                <a:gdLst>
                  <a:gd name="T0" fmla="*/ 0 w 115"/>
                  <a:gd name="T1" fmla="*/ 0 h 49"/>
                  <a:gd name="T2" fmla="*/ 0 w 115"/>
                  <a:gd name="T3" fmla="*/ 1 h 49"/>
                  <a:gd name="T4" fmla="*/ 0 w 115"/>
                  <a:gd name="T5" fmla="*/ 1 h 49"/>
                  <a:gd name="T6" fmla="*/ 0 w 115"/>
                  <a:gd name="T7" fmla="*/ 1 h 49"/>
                  <a:gd name="T8" fmla="*/ 0 w 115"/>
                  <a:gd name="T9" fmla="*/ 1 h 49"/>
                  <a:gd name="T10" fmla="*/ 0 w 115"/>
                  <a:gd name="T11" fmla="*/ 1 h 49"/>
                  <a:gd name="T12" fmla="*/ 0 w 115"/>
                  <a:gd name="T13" fmla="*/ 1 h 49"/>
                  <a:gd name="T14" fmla="*/ 0 w 115"/>
                  <a:gd name="T15" fmla="*/ 1 h 49"/>
                  <a:gd name="T16" fmla="*/ 0 w 115"/>
                  <a:gd name="T17" fmla="*/ 1 h 49"/>
                  <a:gd name="T18" fmla="*/ 0 w 115"/>
                  <a:gd name="T19" fmla="*/ 1 h 49"/>
                  <a:gd name="T20" fmla="*/ 0 w 115"/>
                  <a:gd name="T21" fmla="*/ 1 h 49"/>
                  <a:gd name="T22" fmla="*/ 0 w 115"/>
                  <a:gd name="T23" fmla="*/ 1 h 49"/>
                  <a:gd name="T24" fmla="*/ 0 w 115"/>
                  <a:gd name="T25" fmla="*/ 1 h 49"/>
                  <a:gd name="T26" fmla="*/ 0 w 115"/>
                  <a:gd name="T27" fmla="*/ 1 h 49"/>
                  <a:gd name="T28" fmla="*/ 0 w 115"/>
                  <a:gd name="T29" fmla="*/ 1 h 49"/>
                  <a:gd name="T30" fmla="*/ 0 w 115"/>
                  <a:gd name="T31" fmla="*/ 1 h 49"/>
                  <a:gd name="T32" fmla="*/ 0 w 115"/>
                  <a:gd name="T33" fmla="*/ 1 h 49"/>
                  <a:gd name="T34" fmla="*/ 0 w 115"/>
                  <a:gd name="T35" fmla="*/ 1 h 49"/>
                  <a:gd name="T36" fmla="*/ 0 w 115"/>
                  <a:gd name="T37" fmla="*/ 1 h 49"/>
                  <a:gd name="T38" fmla="*/ 0 w 115"/>
                  <a:gd name="T39" fmla="*/ 1 h 49"/>
                  <a:gd name="T40" fmla="*/ 0 w 115"/>
                  <a:gd name="T41" fmla="*/ 1 h 49"/>
                  <a:gd name="T42" fmla="*/ 0 w 115"/>
                  <a:gd name="T43" fmla="*/ 1 h 49"/>
                  <a:gd name="T44" fmla="*/ 0 w 115"/>
                  <a:gd name="T45" fmla="*/ 1 h 49"/>
                  <a:gd name="T46" fmla="*/ 0 w 115"/>
                  <a:gd name="T47" fmla="*/ 1 h 49"/>
                  <a:gd name="T48" fmla="*/ 0 w 115"/>
                  <a:gd name="T49" fmla="*/ 1 h 49"/>
                  <a:gd name="T50" fmla="*/ 0 w 115"/>
                  <a:gd name="T51" fmla="*/ 1 h 49"/>
                  <a:gd name="T52" fmla="*/ 0 w 115"/>
                  <a:gd name="T53" fmla="*/ 1 h 49"/>
                  <a:gd name="T54" fmla="*/ 0 w 115"/>
                  <a:gd name="T55" fmla="*/ 1 h 49"/>
                  <a:gd name="T56" fmla="*/ 0 w 115"/>
                  <a:gd name="T57" fmla="*/ 1 h 49"/>
                  <a:gd name="T58" fmla="*/ 0 w 115"/>
                  <a:gd name="T59" fmla="*/ 1 h 49"/>
                  <a:gd name="T60" fmla="*/ 0 w 115"/>
                  <a:gd name="T61" fmla="*/ 0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5"/>
                  <a:gd name="T94" fmla="*/ 0 h 49"/>
                  <a:gd name="T95" fmla="*/ 115 w 115"/>
                  <a:gd name="T96" fmla="*/ 49 h 4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5" h="49">
                    <a:moveTo>
                      <a:pt x="14" y="0"/>
                    </a:moveTo>
                    <a:lnTo>
                      <a:pt x="19" y="5"/>
                    </a:lnTo>
                    <a:lnTo>
                      <a:pt x="25" y="9"/>
                    </a:lnTo>
                    <a:lnTo>
                      <a:pt x="29" y="13"/>
                    </a:lnTo>
                    <a:lnTo>
                      <a:pt x="35" y="17"/>
                    </a:lnTo>
                    <a:lnTo>
                      <a:pt x="39" y="21"/>
                    </a:lnTo>
                    <a:lnTo>
                      <a:pt x="45" y="24"/>
                    </a:lnTo>
                    <a:lnTo>
                      <a:pt x="51" y="26"/>
                    </a:lnTo>
                    <a:lnTo>
                      <a:pt x="57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76" y="34"/>
                    </a:lnTo>
                    <a:lnTo>
                      <a:pt x="82" y="35"/>
                    </a:lnTo>
                    <a:lnTo>
                      <a:pt x="97" y="36"/>
                    </a:lnTo>
                    <a:lnTo>
                      <a:pt x="115" y="37"/>
                    </a:lnTo>
                    <a:lnTo>
                      <a:pt x="113" y="49"/>
                    </a:lnTo>
                    <a:lnTo>
                      <a:pt x="95" y="48"/>
                    </a:lnTo>
                    <a:lnTo>
                      <a:pt x="79" y="47"/>
                    </a:lnTo>
                    <a:lnTo>
                      <a:pt x="70" y="45"/>
                    </a:lnTo>
                    <a:lnTo>
                      <a:pt x="63" y="43"/>
                    </a:lnTo>
                    <a:lnTo>
                      <a:pt x="56" y="41"/>
                    </a:lnTo>
                    <a:lnTo>
                      <a:pt x="48" y="39"/>
                    </a:lnTo>
                    <a:lnTo>
                      <a:pt x="42" y="36"/>
                    </a:lnTo>
                    <a:lnTo>
                      <a:pt x="35" y="33"/>
                    </a:lnTo>
                    <a:lnTo>
                      <a:pt x="29" y="30"/>
                    </a:lnTo>
                    <a:lnTo>
                      <a:pt x="22" y="26"/>
                    </a:lnTo>
                    <a:lnTo>
                      <a:pt x="16" y="22"/>
                    </a:lnTo>
                    <a:lnTo>
                      <a:pt x="12" y="17"/>
                    </a:lnTo>
                    <a:lnTo>
                      <a:pt x="6" y="12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3" name="Freeform 343"/>
              <p:cNvSpPr>
                <a:spLocks/>
              </p:cNvSpPr>
              <p:nvPr/>
            </p:nvSpPr>
            <p:spPr bwMode="auto">
              <a:xfrm>
                <a:off x="2356" y="3205"/>
                <a:ext cx="4" cy="7"/>
              </a:xfrm>
              <a:custGeom>
                <a:avLst/>
                <a:gdLst>
                  <a:gd name="T0" fmla="*/ 0 w 14"/>
                  <a:gd name="T1" fmla="*/ 1 h 13"/>
                  <a:gd name="T2" fmla="*/ 0 w 14"/>
                  <a:gd name="T3" fmla="*/ 0 h 13"/>
                  <a:gd name="T4" fmla="*/ 0 w 14"/>
                  <a:gd name="T5" fmla="*/ 1 h 13"/>
                  <a:gd name="T6" fmla="*/ 0 w 14"/>
                  <a:gd name="T7" fmla="*/ 1 h 13"/>
                  <a:gd name="T8" fmla="*/ 0 w 14"/>
                  <a:gd name="T9" fmla="*/ 1 h 13"/>
                  <a:gd name="T10" fmla="*/ 0 w 14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3"/>
                  <a:gd name="T20" fmla="*/ 14 w 1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3">
                    <a:moveTo>
                      <a:pt x="3" y="3"/>
                    </a:moveTo>
                    <a:lnTo>
                      <a:pt x="10" y="0"/>
                    </a:lnTo>
                    <a:lnTo>
                      <a:pt x="14" y="4"/>
                    </a:lnTo>
                    <a:lnTo>
                      <a:pt x="0" y="11"/>
                    </a:lnTo>
                    <a:lnTo>
                      <a:pt x="12" y="1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4" name="Freeform 344"/>
              <p:cNvSpPr>
                <a:spLocks/>
              </p:cNvSpPr>
              <p:nvPr/>
            </p:nvSpPr>
            <p:spPr bwMode="auto">
              <a:xfrm>
                <a:off x="2393" y="3185"/>
                <a:ext cx="72" cy="47"/>
              </a:xfrm>
              <a:custGeom>
                <a:avLst/>
                <a:gdLst>
                  <a:gd name="T0" fmla="*/ 0 w 214"/>
                  <a:gd name="T1" fmla="*/ 1 h 94"/>
                  <a:gd name="T2" fmla="*/ 0 w 214"/>
                  <a:gd name="T3" fmla="*/ 1 h 94"/>
                  <a:gd name="T4" fmla="*/ 0 w 214"/>
                  <a:gd name="T5" fmla="*/ 1 h 94"/>
                  <a:gd name="T6" fmla="*/ 0 w 214"/>
                  <a:gd name="T7" fmla="*/ 1 h 94"/>
                  <a:gd name="T8" fmla="*/ 0 w 214"/>
                  <a:gd name="T9" fmla="*/ 1 h 94"/>
                  <a:gd name="T10" fmla="*/ 0 w 214"/>
                  <a:gd name="T11" fmla="*/ 1 h 94"/>
                  <a:gd name="T12" fmla="*/ 0 w 214"/>
                  <a:gd name="T13" fmla="*/ 1 h 94"/>
                  <a:gd name="T14" fmla="*/ 0 w 214"/>
                  <a:gd name="T15" fmla="*/ 1 h 94"/>
                  <a:gd name="T16" fmla="*/ 0 w 214"/>
                  <a:gd name="T17" fmla="*/ 1 h 94"/>
                  <a:gd name="T18" fmla="*/ 0 w 214"/>
                  <a:gd name="T19" fmla="*/ 1 h 94"/>
                  <a:gd name="T20" fmla="*/ 0 w 214"/>
                  <a:gd name="T21" fmla="*/ 1 h 94"/>
                  <a:gd name="T22" fmla="*/ 0 w 214"/>
                  <a:gd name="T23" fmla="*/ 1 h 94"/>
                  <a:gd name="T24" fmla="*/ 0 w 214"/>
                  <a:gd name="T25" fmla="*/ 1 h 94"/>
                  <a:gd name="T26" fmla="*/ 0 w 214"/>
                  <a:gd name="T27" fmla="*/ 1 h 94"/>
                  <a:gd name="T28" fmla="*/ 0 w 214"/>
                  <a:gd name="T29" fmla="*/ 1 h 94"/>
                  <a:gd name="T30" fmla="*/ 0 w 214"/>
                  <a:gd name="T31" fmla="*/ 0 h 94"/>
                  <a:gd name="T32" fmla="*/ 0 w 214"/>
                  <a:gd name="T33" fmla="*/ 1 h 94"/>
                  <a:gd name="T34" fmla="*/ 0 w 214"/>
                  <a:gd name="T35" fmla="*/ 1 h 94"/>
                  <a:gd name="T36" fmla="*/ 0 w 214"/>
                  <a:gd name="T37" fmla="*/ 1 h 94"/>
                  <a:gd name="T38" fmla="*/ 0 w 214"/>
                  <a:gd name="T39" fmla="*/ 1 h 94"/>
                  <a:gd name="T40" fmla="*/ 0 w 214"/>
                  <a:gd name="T41" fmla="*/ 1 h 94"/>
                  <a:gd name="T42" fmla="*/ 0 w 214"/>
                  <a:gd name="T43" fmla="*/ 1 h 94"/>
                  <a:gd name="T44" fmla="*/ 0 w 214"/>
                  <a:gd name="T45" fmla="*/ 1 h 94"/>
                  <a:gd name="T46" fmla="*/ 0 w 214"/>
                  <a:gd name="T47" fmla="*/ 1 h 94"/>
                  <a:gd name="T48" fmla="*/ 0 w 214"/>
                  <a:gd name="T49" fmla="*/ 1 h 94"/>
                  <a:gd name="T50" fmla="*/ 0 w 214"/>
                  <a:gd name="T51" fmla="*/ 1 h 94"/>
                  <a:gd name="T52" fmla="*/ 0 w 214"/>
                  <a:gd name="T53" fmla="*/ 1 h 94"/>
                  <a:gd name="T54" fmla="*/ 0 w 214"/>
                  <a:gd name="T55" fmla="*/ 1 h 94"/>
                  <a:gd name="T56" fmla="*/ 0 w 214"/>
                  <a:gd name="T57" fmla="*/ 1 h 94"/>
                  <a:gd name="T58" fmla="*/ 0 w 214"/>
                  <a:gd name="T59" fmla="*/ 1 h 94"/>
                  <a:gd name="T60" fmla="*/ 0 w 214"/>
                  <a:gd name="T61" fmla="*/ 1 h 94"/>
                  <a:gd name="T62" fmla="*/ 0 w 214"/>
                  <a:gd name="T63" fmla="*/ 1 h 94"/>
                  <a:gd name="T64" fmla="*/ 0 w 214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4"/>
                  <a:gd name="T100" fmla="*/ 0 h 94"/>
                  <a:gd name="T101" fmla="*/ 214 w 214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4" h="94">
                    <a:moveTo>
                      <a:pt x="0" y="82"/>
                    </a:moveTo>
                    <a:lnTo>
                      <a:pt x="16" y="81"/>
                    </a:lnTo>
                    <a:lnTo>
                      <a:pt x="24" y="81"/>
                    </a:lnTo>
                    <a:lnTo>
                      <a:pt x="31" y="80"/>
                    </a:lnTo>
                    <a:lnTo>
                      <a:pt x="46" y="78"/>
                    </a:lnTo>
                    <a:lnTo>
                      <a:pt x="59" y="75"/>
                    </a:lnTo>
                    <a:lnTo>
                      <a:pt x="71" y="71"/>
                    </a:lnTo>
                    <a:lnTo>
                      <a:pt x="83" y="66"/>
                    </a:lnTo>
                    <a:lnTo>
                      <a:pt x="94" y="60"/>
                    </a:lnTo>
                    <a:lnTo>
                      <a:pt x="105" y="55"/>
                    </a:lnTo>
                    <a:lnTo>
                      <a:pt x="128" y="42"/>
                    </a:lnTo>
                    <a:lnTo>
                      <a:pt x="150" y="28"/>
                    </a:lnTo>
                    <a:lnTo>
                      <a:pt x="162" y="21"/>
                    </a:lnTo>
                    <a:lnTo>
                      <a:pt x="175" y="14"/>
                    </a:lnTo>
                    <a:lnTo>
                      <a:pt x="189" y="6"/>
                    </a:lnTo>
                    <a:lnTo>
                      <a:pt x="203" y="0"/>
                    </a:lnTo>
                    <a:lnTo>
                      <a:pt x="214" y="9"/>
                    </a:lnTo>
                    <a:lnTo>
                      <a:pt x="199" y="16"/>
                    </a:lnTo>
                    <a:lnTo>
                      <a:pt x="186" y="23"/>
                    </a:lnTo>
                    <a:lnTo>
                      <a:pt x="174" y="31"/>
                    </a:lnTo>
                    <a:lnTo>
                      <a:pt x="162" y="38"/>
                    </a:lnTo>
                    <a:lnTo>
                      <a:pt x="139" y="52"/>
                    </a:lnTo>
                    <a:lnTo>
                      <a:pt x="117" y="65"/>
                    </a:lnTo>
                    <a:lnTo>
                      <a:pt x="103" y="71"/>
                    </a:lnTo>
                    <a:lnTo>
                      <a:pt x="91" y="77"/>
                    </a:lnTo>
                    <a:lnTo>
                      <a:pt x="78" y="82"/>
                    </a:lnTo>
                    <a:lnTo>
                      <a:pt x="65" y="86"/>
                    </a:lnTo>
                    <a:lnTo>
                      <a:pt x="50" y="89"/>
                    </a:lnTo>
                    <a:lnTo>
                      <a:pt x="36" y="92"/>
                    </a:lnTo>
                    <a:lnTo>
                      <a:pt x="27" y="93"/>
                    </a:lnTo>
                    <a:lnTo>
                      <a:pt x="18" y="93"/>
                    </a:lnTo>
                    <a:lnTo>
                      <a:pt x="2" y="9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5" name="Freeform 345"/>
              <p:cNvSpPr>
                <a:spLocks/>
              </p:cNvSpPr>
              <p:nvPr/>
            </p:nvSpPr>
            <p:spPr bwMode="auto">
              <a:xfrm>
                <a:off x="2393" y="3226"/>
                <a:ext cx="1" cy="6"/>
              </a:xfrm>
              <a:custGeom>
                <a:avLst/>
                <a:gdLst>
                  <a:gd name="T0" fmla="*/ 0 w 2"/>
                  <a:gd name="T1" fmla="*/ 1 h 12"/>
                  <a:gd name="T2" fmla="*/ 1 w 2"/>
                  <a:gd name="T3" fmla="*/ 1 h 12"/>
                  <a:gd name="T4" fmla="*/ 0 w 2"/>
                  <a:gd name="T5" fmla="*/ 0 h 12"/>
                  <a:gd name="T6" fmla="*/ 1 w 2"/>
                  <a:gd name="T7" fmla="*/ 0 h 12"/>
                  <a:gd name="T8" fmla="*/ 0 w 2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2"/>
                  <a:gd name="T17" fmla="*/ 2 w 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2">
                    <a:moveTo>
                      <a:pt x="0" y="12"/>
                    </a:moveTo>
                    <a:lnTo>
                      <a:pt x="2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6" name="Freeform 346"/>
              <p:cNvSpPr>
                <a:spLocks/>
              </p:cNvSpPr>
              <p:nvPr/>
            </p:nvSpPr>
            <p:spPr bwMode="auto">
              <a:xfrm>
                <a:off x="2461" y="3182"/>
                <a:ext cx="28" cy="9"/>
              </a:xfrm>
              <a:custGeom>
                <a:avLst/>
                <a:gdLst>
                  <a:gd name="T0" fmla="*/ 0 w 84"/>
                  <a:gd name="T1" fmla="*/ 0 h 19"/>
                  <a:gd name="T2" fmla="*/ 0 w 84"/>
                  <a:gd name="T3" fmla="*/ 0 h 19"/>
                  <a:gd name="T4" fmla="*/ 0 w 84"/>
                  <a:gd name="T5" fmla="*/ 0 h 19"/>
                  <a:gd name="T6" fmla="*/ 0 w 84"/>
                  <a:gd name="T7" fmla="*/ 0 h 19"/>
                  <a:gd name="T8" fmla="*/ 0 w 84"/>
                  <a:gd name="T9" fmla="*/ 0 h 19"/>
                  <a:gd name="T10" fmla="*/ 0 w 84"/>
                  <a:gd name="T11" fmla="*/ 0 h 19"/>
                  <a:gd name="T12" fmla="*/ 0 w 84"/>
                  <a:gd name="T13" fmla="*/ 0 h 19"/>
                  <a:gd name="T14" fmla="*/ 0 w 84"/>
                  <a:gd name="T15" fmla="*/ 0 h 19"/>
                  <a:gd name="T16" fmla="*/ 0 w 84"/>
                  <a:gd name="T17" fmla="*/ 0 h 19"/>
                  <a:gd name="T18" fmla="*/ 0 w 84"/>
                  <a:gd name="T19" fmla="*/ 0 h 19"/>
                  <a:gd name="T20" fmla="*/ 0 w 84"/>
                  <a:gd name="T21" fmla="*/ 0 h 19"/>
                  <a:gd name="T22" fmla="*/ 0 w 84"/>
                  <a:gd name="T23" fmla="*/ 0 h 19"/>
                  <a:gd name="T24" fmla="*/ 0 w 84"/>
                  <a:gd name="T25" fmla="*/ 0 h 19"/>
                  <a:gd name="T26" fmla="*/ 0 w 84"/>
                  <a:gd name="T27" fmla="*/ 0 h 19"/>
                  <a:gd name="T28" fmla="*/ 0 w 84"/>
                  <a:gd name="T29" fmla="*/ 0 h 19"/>
                  <a:gd name="T30" fmla="*/ 0 w 84"/>
                  <a:gd name="T31" fmla="*/ 0 h 19"/>
                  <a:gd name="T32" fmla="*/ 0 w 84"/>
                  <a:gd name="T33" fmla="*/ 0 h 19"/>
                  <a:gd name="T34" fmla="*/ 0 w 84"/>
                  <a:gd name="T35" fmla="*/ 0 h 19"/>
                  <a:gd name="T36" fmla="*/ 0 w 84"/>
                  <a:gd name="T37" fmla="*/ 0 h 19"/>
                  <a:gd name="T38" fmla="*/ 0 w 84"/>
                  <a:gd name="T39" fmla="*/ 0 h 19"/>
                  <a:gd name="T40" fmla="*/ 0 w 84"/>
                  <a:gd name="T41" fmla="*/ 0 h 19"/>
                  <a:gd name="T42" fmla="*/ 0 w 84"/>
                  <a:gd name="T43" fmla="*/ 0 h 19"/>
                  <a:gd name="T44" fmla="*/ 0 w 84"/>
                  <a:gd name="T45" fmla="*/ 0 h 19"/>
                  <a:gd name="T46" fmla="*/ 0 w 84"/>
                  <a:gd name="T47" fmla="*/ 0 h 19"/>
                  <a:gd name="T48" fmla="*/ 0 w 84"/>
                  <a:gd name="T49" fmla="*/ 0 h 19"/>
                  <a:gd name="T50" fmla="*/ 0 w 84"/>
                  <a:gd name="T51" fmla="*/ 0 h 19"/>
                  <a:gd name="T52" fmla="*/ 0 w 84"/>
                  <a:gd name="T53" fmla="*/ 0 h 19"/>
                  <a:gd name="T54" fmla="*/ 0 w 84"/>
                  <a:gd name="T55" fmla="*/ 0 h 19"/>
                  <a:gd name="T56" fmla="*/ 0 w 84"/>
                  <a:gd name="T57" fmla="*/ 0 h 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9"/>
                  <a:gd name="T89" fmla="*/ 84 w 84"/>
                  <a:gd name="T90" fmla="*/ 19 h 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9">
                    <a:moveTo>
                      <a:pt x="0" y="5"/>
                    </a:moveTo>
                    <a:lnTo>
                      <a:pt x="6" y="3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1"/>
                    </a:lnTo>
                    <a:lnTo>
                      <a:pt x="34" y="1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2" y="7"/>
                    </a:lnTo>
                    <a:lnTo>
                      <a:pt x="67" y="7"/>
                    </a:lnTo>
                    <a:lnTo>
                      <a:pt x="70" y="7"/>
                    </a:lnTo>
                    <a:lnTo>
                      <a:pt x="74" y="6"/>
                    </a:lnTo>
                    <a:lnTo>
                      <a:pt x="77" y="5"/>
                    </a:lnTo>
                    <a:lnTo>
                      <a:pt x="84" y="16"/>
                    </a:lnTo>
                    <a:lnTo>
                      <a:pt x="80" y="17"/>
                    </a:lnTo>
                    <a:lnTo>
                      <a:pt x="73" y="19"/>
                    </a:lnTo>
                    <a:lnTo>
                      <a:pt x="67" y="19"/>
                    </a:lnTo>
                    <a:lnTo>
                      <a:pt x="61" y="19"/>
                    </a:lnTo>
                    <a:lnTo>
                      <a:pt x="51" y="18"/>
                    </a:lnTo>
                    <a:lnTo>
                      <a:pt x="40" y="16"/>
                    </a:lnTo>
                    <a:lnTo>
                      <a:pt x="31" y="14"/>
                    </a:lnTo>
                    <a:lnTo>
                      <a:pt x="27" y="14"/>
                    </a:lnTo>
                    <a:lnTo>
                      <a:pt x="23" y="13"/>
                    </a:lnTo>
                    <a:lnTo>
                      <a:pt x="20" y="13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7" name="Freeform 347"/>
              <p:cNvSpPr>
                <a:spLocks/>
              </p:cNvSpPr>
              <p:nvPr/>
            </p:nvSpPr>
            <p:spPr bwMode="auto">
              <a:xfrm>
                <a:off x="2461" y="3184"/>
                <a:ext cx="4" cy="6"/>
              </a:xfrm>
              <a:custGeom>
                <a:avLst/>
                <a:gdLst>
                  <a:gd name="T0" fmla="*/ 0 w 11"/>
                  <a:gd name="T1" fmla="*/ 1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1"/>
                  <a:gd name="T20" fmla="*/ 11 w 1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1">
                    <a:moveTo>
                      <a:pt x="0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8" name="Freeform 348"/>
              <p:cNvSpPr>
                <a:spLocks/>
              </p:cNvSpPr>
              <p:nvPr/>
            </p:nvSpPr>
            <p:spPr bwMode="auto">
              <a:xfrm>
                <a:off x="2486" y="3140"/>
                <a:ext cx="26" cy="49"/>
              </a:xfrm>
              <a:custGeom>
                <a:avLst/>
                <a:gdLst>
                  <a:gd name="T0" fmla="*/ 0 w 78"/>
                  <a:gd name="T1" fmla="*/ 1 h 98"/>
                  <a:gd name="T2" fmla="*/ 0 w 78"/>
                  <a:gd name="T3" fmla="*/ 1 h 98"/>
                  <a:gd name="T4" fmla="*/ 0 w 78"/>
                  <a:gd name="T5" fmla="*/ 1 h 98"/>
                  <a:gd name="T6" fmla="*/ 0 w 78"/>
                  <a:gd name="T7" fmla="*/ 1 h 98"/>
                  <a:gd name="T8" fmla="*/ 0 w 78"/>
                  <a:gd name="T9" fmla="*/ 1 h 98"/>
                  <a:gd name="T10" fmla="*/ 0 w 78"/>
                  <a:gd name="T11" fmla="*/ 1 h 98"/>
                  <a:gd name="T12" fmla="*/ 0 w 78"/>
                  <a:gd name="T13" fmla="*/ 1 h 98"/>
                  <a:gd name="T14" fmla="*/ 0 w 78"/>
                  <a:gd name="T15" fmla="*/ 1 h 98"/>
                  <a:gd name="T16" fmla="*/ 0 w 78"/>
                  <a:gd name="T17" fmla="*/ 1 h 98"/>
                  <a:gd name="T18" fmla="*/ 0 w 78"/>
                  <a:gd name="T19" fmla="*/ 1 h 98"/>
                  <a:gd name="T20" fmla="*/ 0 w 78"/>
                  <a:gd name="T21" fmla="*/ 1 h 98"/>
                  <a:gd name="T22" fmla="*/ 0 w 78"/>
                  <a:gd name="T23" fmla="*/ 1 h 98"/>
                  <a:gd name="T24" fmla="*/ 0 w 78"/>
                  <a:gd name="T25" fmla="*/ 1 h 98"/>
                  <a:gd name="T26" fmla="*/ 0 w 78"/>
                  <a:gd name="T27" fmla="*/ 1 h 98"/>
                  <a:gd name="T28" fmla="*/ 0 w 78"/>
                  <a:gd name="T29" fmla="*/ 1 h 98"/>
                  <a:gd name="T30" fmla="*/ 0 w 78"/>
                  <a:gd name="T31" fmla="*/ 1 h 98"/>
                  <a:gd name="T32" fmla="*/ 0 w 78"/>
                  <a:gd name="T33" fmla="*/ 1 h 98"/>
                  <a:gd name="T34" fmla="*/ 0 w 78"/>
                  <a:gd name="T35" fmla="*/ 1 h 98"/>
                  <a:gd name="T36" fmla="*/ 0 w 78"/>
                  <a:gd name="T37" fmla="*/ 0 h 98"/>
                  <a:gd name="T38" fmla="*/ 0 w 78"/>
                  <a:gd name="T39" fmla="*/ 0 h 98"/>
                  <a:gd name="T40" fmla="*/ 0 w 78"/>
                  <a:gd name="T41" fmla="*/ 1 h 98"/>
                  <a:gd name="T42" fmla="*/ 0 w 78"/>
                  <a:gd name="T43" fmla="*/ 1 h 98"/>
                  <a:gd name="T44" fmla="*/ 0 w 78"/>
                  <a:gd name="T45" fmla="*/ 1 h 98"/>
                  <a:gd name="T46" fmla="*/ 0 w 78"/>
                  <a:gd name="T47" fmla="*/ 1 h 98"/>
                  <a:gd name="T48" fmla="*/ 0 w 78"/>
                  <a:gd name="T49" fmla="*/ 1 h 98"/>
                  <a:gd name="T50" fmla="*/ 0 w 78"/>
                  <a:gd name="T51" fmla="*/ 1 h 98"/>
                  <a:gd name="T52" fmla="*/ 0 w 78"/>
                  <a:gd name="T53" fmla="*/ 1 h 98"/>
                  <a:gd name="T54" fmla="*/ 0 w 78"/>
                  <a:gd name="T55" fmla="*/ 1 h 98"/>
                  <a:gd name="T56" fmla="*/ 0 w 78"/>
                  <a:gd name="T57" fmla="*/ 1 h 98"/>
                  <a:gd name="T58" fmla="*/ 0 w 78"/>
                  <a:gd name="T59" fmla="*/ 1 h 98"/>
                  <a:gd name="T60" fmla="*/ 0 w 78"/>
                  <a:gd name="T61" fmla="*/ 1 h 98"/>
                  <a:gd name="T62" fmla="*/ 0 w 78"/>
                  <a:gd name="T63" fmla="*/ 1 h 98"/>
                  <a:gd name="T64" fmla="*/ 0 w 78"/>
                  <a:gd name="T65" fmla="*/ 1 h 98"/>
                  <a:gd name="T66" fmla="*/ 0 w 78"/>
                  <a:gd name="T67" fmla="*/ 1 h 98"/>
                  <a:gd name="T68" fmla="*/ 0 w 78"/>
                  <a:gd name="T69" fmla="*/ 1 h 98"/>
                  <a:gd name="T70" fmla="*/ 0 w 78"/>
                  <a:gd name="T71" fmla="*/ 1 h 98"/>
                  <a:gd name="T72" fmla="*/ 0 w 78"/>
                  <a:gd name="T73" fmla="*/ 1 h 98"/>
                  <a:gd name="T74" fmla="*/ 0 w 78"/>
                  <a:gd name="T75" fmla="*/ 1 h 98"/>
                  <a:gd name="T76" fmla="*/ 0 w 78"/>
                  <a:gd name="T77" fmla="*/ 1 h 98"/>
                  <a:gd name="T78" fmla="*/ 0 w 78"/>
                  <a:gd name="T79" fmla="*/ 1 h 98"/>
                  <a:gd name="T80" fmla="*/ 0 w 78"/>
                  <a:gd name="T81" fmla="*/ 1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8"/>
                  <a:gd name="T124" fmla="*/ 0 h 98"/>
                  <a:gd name="T125" fmla="*/ 78 w 78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8" h="98">
                    <a:moveTo>
                      <a:pt x="0" y="88"/>
                    </a:moveTo>
                    <a:lnTo>
                      <a:pt x="4" y="87"/>
                    </a:lnTo>
                    <a:lnTo>
                      <a:pt x="7" y="84"/>
                    </a:lnTo>
                    <a:lnTo>
                      <a:pt x="10" y="82"/>
                    </a:lnTo>
                    <a:lnTo>
                      <a:pt x="13" y="80"/>
                    </a:lnTo>
                    <a:lnTo>
                      <a:pt x="17" y="75"/>
                    </a:lnTo>
                    <a:lnTo>
                      <a:pt x="20" y="69"/>
                    </a:lnTo>
                    <a:lnTo>
                      <a:pt x="23" y="63"/>
                    </a:lnTo>
                    <a:lnTo>
                      <a:pt x="26" y="56"/>
                    </a:lnTo>
                    <a:lnTo>
                      <a:pt x="29" y="41"/>
                    </a:lnTo>
                    <a:lnTo>
                      <a:pt x="33" y="27"/>
                    </a:lnTo>
                    <a:lnTo>
                      <a:pt x="38" y="20"/>
                    </a:lnTo>
                    <a:lnTo>
                      <a:pt x="41" y="13"/>
                    </a:lnTo>
                    <a:lnTo>
                      <a:pt x="47" y="8"/>
                    </a:lnTo>
                    <a:lnTo>
                      <a:pt x="51" y="5"/>
                    </a:lnTo>
                    <a:lnTo>
                      <a:pt x="56" y="3"/>
                    </a:lnTo>
                    <a:lnTo>
                      <a:pt x="60" y="2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78" y="12"/>
                    </a:lnTo>
                    <a:lnTo>
                      <a:pt x="73" y="12"/>
                    </a:lnTo>
                    <a:lnTo>
                      <a:pt x="69" y="12"/>
                    </a:lnTo>
                    <a:lnTo>
                      <a:pt x="67" y="13"/>
                    </a:lnTo>
                    <a:lnTo>
                      <a:pt x="64" y="14"/>
                    </a:lnTo>
                    <a:lnTo>
                      <a:pt x="61" y="15"/>
                    </a:lnTo>
                    <a:lnTo>
                      <a:pt x="60" y="16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51" y="30"/>
                    </a:lnTo>
                    <a:lnTo>
                      <a:pt x="47" y="43"/>
                    </a:lnTo>
                    <a:lnTo>
                      <a:pt x="42" y="58"/>
                    </a:lnTo>
                    <a:lnTo>
                      <a:pt x="41" y="66"/>
                    </a:lnTo>
                    <a:lnTo>
                      <a:pt x="36" y="73"/>
                    </a:lnTo>
                    <a:lnTo>
                      <a:pt x="33" y="80"/>
                    </a:lnTo>
                    <a:lnTo>
                      <a:pt x="28" y="88"/>
                    </a:lnTo>
                    <a:lnTo>
                      <a:pt x="23" y="91"/>
                    </a:lnTo>
                    <a:lnTo>
                      <a:pt x="19" y="94"/>
                    </a:lnTo>
                    <a:lnTo>
                      <a:pt x="14" y="96"/>
                    </a:lnTo>
                    <a:lnTo>
                      <a:pt x="10" y="9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9" name="Freeform 349"/>
              <p:cNvSpPr>
                <a:spLocks/>
              </p:cNvSpPr>
              <p:nvPr/>
            </p:nvSpPr>
            <p:spPr bwMode="auto">
              <a:xfrm>
                <a:off x="2486" y="3184"/>
                <a:ext cx="4" cy="6"/>
              </a:xfrm>
              <a:custGeom>
                <a:avLst/>
                <a:gdLst>
                  <a:gd name="T0" fmla="*/ 0 w 10"/>
                  <a:gd name="T1" fmla="*/ 1 h 11"/>
                  <a:gd name="T2" fmla="*/ 0 w 10"/>
                  <a:gd name="T3" fmla="*/ 1 h 11"/>
                  <a:gd name="T4" fmla="*/ 0 w 10"/>
                  <a:gd name="T5" fmla="*/ 1 h 11"/>
                  <a:gd name="T6" fmla="*/ 0 w 10"/>
                  <a:gd name="T7" fmla="*/ 0 h 11"/>
                  <a:gd name="T8" fmla="*/ 0 w 10"/>
                  <a:gd name="T9" fmla="*/ 0 h 11"/>
                  <a:gd name="T10" fmla="*/ 0 w 10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1"/>
                  <a:gd name="T20" fmla="*/ 10 w 1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1">
                    <a:moveTo>
                      <a:pt x="8" y="11"/>
                    </a:moveTo>
                    <a:lnTo>
                      <a:pt x="10" y="1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0" name="Freeform 350"/>
              <p:cNvSpPr>
                <a:spLocks/>
              </p:cNvSpPr>
              <p:nvPr/>
            </p:nvSpPr>
            <p:spPr bwMode="auto">
              <a:xfrm>
                <a:off x="2512" y="3140"/>
                <a:ext cx="38" cy="75"/>
              </a:xfrm>
              <a:custGeom>
                <a:avLst/>
                <a:gdLst>
                  <a:gd name="T0" fmla="*/ 0 w 114"/>
                  <a:gd name="T1" fmla="*/ 0 h 149"/>
                  <a:gd name="T2" fmla="*/ 0 w 114"/>
                  <a:gd name="T3" fmla="*/ 0 h 149"/>
                  <a:gd name="T4" fmla="*/ 0 w 114"/>
                  <a:gd name="T5" fmla="*/ 1 h 149"/>
                  <a:gd name="T6" fmla="*/ 0 w 114"/>
                  <a:gd name="T7" fmla="*/ 1 h 149"/>
                  <a:gd name="T8" fmla="*/ 0 w 114"/>
                  <a:gd name="T9" fmla="*/ 1 h 149"/>
                  <a:gd name="T10" fmla="*/ 0 w 114"/>
                  <a:gd name="T11" fmla="*/ 1 h 149"/>
                  <a:gd name="T12" fmla="*/ 0 w 114"/>
                  <a:gd name="T13" fmla="*/ 1 h 149"/>
                  <a:gd name="T14" fmla="*/ 0 w 114"/>
                  <a:gd name="T15" fmla="*/ 1 h 149"/>
                  <a:gd name="T16" fmla="*/ 0 w 114"/>
                  <a:gd name="T17" fmla="*/ 1 h 149"/>
                  <a:gd name="T18" fmla="*/ 0 w 114"/>
                  <a:gd name="T19" fmla="*/ 1 h 149"/>
                  <a:gd name="T20" fmla="*/ 0 w 114"/>
                  <a:gd name="T21" fmla="*/ 1 h 149"/>
                  <a:gd name="T22" fmla="*/ 0 w 114"/>
                  <a:gd name="T23" fmla="*/ 1 h 149"/>
                  <a:gd name="T24" fmla="*/ 0 w 114"/>
                  <a:gd name="T25" fmla="*/ 1 h 149"/>
                  <a:gd name="T26" fmla="*/ 0 w 114"/>
                  <a:gd name="T27" fmla="*/ 1 h 149"/>
                  <a:gd name="T28" fmla="*/ 0 w 114"/>
                  <a:gd name="T29" fmla="*/ 1 h 149"/>
                  <a:gd name="T30" fmla="*/ 0 w 114"/>
                  <a:gd name="T31" fmla="*/ 1 h 149"/>
                  <a:gd name="T32" fmla="*/ 0 w 114"/>
                  <a:gd name="T33" fmla="*/ 1 h 149"/>
                  <a:gd name="T34" fmla="*/ 0 w 114"/>
                  <a:gd name="T35" fmla="*/ 1 h 149"/>
                  <a:gd name="T36" fmla="*/ 0 w 114"/>
                  <a:gd name="T37" fmla="*/ 1 h 149"/>
                  <a:gd name="T38" fmla="*/ 0 w 114"/>
                  <a:gd name="T39" fmla="*/ 1 h 149"/>
                  <a:gd name="T40" fmla="*/ 0 w 114"/>
                  <a:gd name="T41" fmla="*/ 1 h 149"/>
                  <a:gd name="T42" fmla="*/ 0 w 114"/>
                  <a:gd name="T43" fmla="*/ 1 h 149"/>
                  <a:gd name="T44" fmla="*/ 0 w 114"/>
                  <a:gd name="T45" fmla="*/ 1 h 149"/>
                  <a:gd name="T46" fmla="*/ 0 w 114"/>
                  <a:gd name="T47" fmla="*/ 1 h 149"/>
                  <a:gd name="T48" fmla="*/ 0 w 114"/>
                  <a:gd name="T49" fmla="*/ 1 h 149"/>
                  <a:gd name="T50" fmla="*/ 0 w 114"/>
                  <a:gd name="T51" fmla="*/ 1 h 149"/>
                  <a:gd name="T52" fmla="*/ 0 w 114"/>
                  <a:gd name="T53" fmla="*/ 1 h 149"/>
                  <a:gd name="T54" fmla="*/ 0 w 114"/>
                  <a:gd name="T55" fmla="*/ 1 h 149"/>
                  <a:gd name="T56" fmla="*/ 0 w 114"/>
                  <a:gd name="T57" fmla="*/ 1 h 149"/>
                  <a:gd name="T58" fmla="*/ 0 w 114"/>
                  <a:gd name="T59" fmla="*/ 1 h 149"/>
                  <a:gd name="T60" fmla="*/ 0 w 114"/>
                  <a:gd name="T61" fmla="*/ 1 h 149"/>
                  <a:gd name="T62" fmla="*/ 0 w 114"/>
                  <a:gd name="T63" fmla="*/ 1 h 149"/>
                  <a:gd name="T64" fmla="*/ 0 w 114"/>
                  <a:gd name="T65" fmla="*/ 1 h 149"/>
                  <a:gd name="T66" fmla="*/ 0 w 114"/>
                  <a:gd name="T67" fmla="*/ 1 h 149"/>
                  <a:gd name="T68" fmla="*/ 0 w 114"/>
                  <a:gd name="T69" fmla="*/ 1 h 149"/>
                  <a:gd name="T70" fmla="*/ 0 w 114"/>
                  <a:gd name="T71" fmla="*/ 1 h 149"/>
                  <a:gd name="T72" fmla="*/ 0 w 114"/>
                  <a:gd name="T73" fmla="*/ 1 h 149"/>
                  <a:gd name="T74" fmla="*/ 0 w 114"/>
                  <a:gd name="T75" fmla="*/ 1 h 149"/>
                  <a:gd name="T76" fmla="*/ 0 w 114"/>
                  <a:gd name="T77" fmla="*/ 1 h 149"/>
                  <a:gd name="T78" fmla="*/ 0 w 114"/>
                  <a:gd name="T79" fmla="*/ 1 h 149"/>
                  <a:gd name="T80" fmla="*/ 0 w 114"/>
                  <a:gd name="T81" fmla="*/ 1 h 149"/>
                  <a:gd name="T82" fmla="*/ 0 w 114"/>
                  <a:gd name="T83" fmla="*/ 1 h 149"/>
                  <a:gd name="T84" fmla="*/ 0 w 114"/>
                  <a:gd name="T85" fmla="*/ 0 h 1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4"/>
                  <a:gd name="T130" fmla="*/ 0 h 149"/>
                  <a:gd name="T131" fmla="*/ 114 w 114"/>
                  <a:gd name="T132" fmla="*/ 149 h 1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4" h="149">
                    <a:moveTo>
                      <a:pt x="2" y="0"/>
                    </a:moveTo>
                    <a:lnTo>
                      <a:pt x="11" y="0"/>
                    </a:lnTo>
                    <a:lnTo>
                      <a:pt x="18" y="1"/>
                    </a:lnTo>
                    <a:lnTo>
                      <a:pt x="27" y="2"/>
                    </a:lnTo>
                    <a:lnTo>
                      <a:pt x="34" y="4"/>
                    </a:lnTo>
                    <a:lnTo>
                      <a:pt x="41" y="6"/>
                    </a:lnTo>
                    <a:lnTo>
                      <a:pt x="49" y="8"/>
                    </a:lnTo>
                    <a:lnTo>
                      <a:pt x="55" y="11"/>
                    </a:lnTo>
                    <a:lnTo>
                      <a:pt x="61" y="15"/>
                    </a:lnTo>
                    <a:lnTo>
                      <a:pt x="71" y="23"/>
                    </a:lnTo>
                    <a:lnTo>
                      <a:pt x="81" y="32"/>
                    </a:lnTo>
                    <a:lnTo>
                      <a:pt x="89" y="41"/>
                    </a:lnTo>
                    <a:lnTo>
                      <a:pt x="94" y="51"/>
                    </a:lnTo>
                    <a:lnTo>
                      <a:pt x="100" y="63"/>
                    </a:lnTo>
                    <a:lnTo>
                      <a:pt x="105" y="75"/>
                    </a:lnTo>
                    <a:lnTo>
                      <a:pt x="108" y="87"/>
                    </a:lnTo>
                    <a:lnTo>
                      <a:pt x="111" y="100"/>
                    </a:lnTo>
                    <a:lnTo>
                      <a:pt x="112" y="112"/>
                    </a:lnTo>
                    <a:lnTo>
                      <a:pt x="114" y="125"/>
                    </a:lnTo>
                    <a:lnTo>
                      <a:pt x="114" y="137"/>
                    </a:lnTo>
                    <a:lnTo>
                      <a:pt x="114" y="148"/>
                    </a:lnTo>
                    <a:lnTo>
                      <a:pt x="96" y="149"/>
                    </a:lnTo>
                    <a:lnTo>
                      <a:pt x="96" y="137"/>
                    </a:lnTo>
                    <a:lnTo>
                      <a:pt x="96" y="125"/>
                    </a:lnTo>
                    <a:lnTo>
                      <a:pt x="94" y="113"/>
                    </a:lnTo>
                    <a:lnTo>
                      <a:pt x="93" y="101"/>
                    </a:lnTo>
                    <a:lnTo>
                      <a:pt x="90" y="90"/>
                    </a:lnTo>
                    <a:lnTo>
                      <a:pt x="87" y="77"/>
                    </a:lnTo>
                    <a:lnTo>
                      <a:pt x="83" y="67"/>
                    </a:lnTo>
                    <a:lnTo>
                      <a:pt x="78" y="57"/>
                    </a:lnTo>
                    <a:lnTo>
                      <a:pt x="72" y="46"/>
                    </a:lnTo>
                    <a:lnTo>
                      <a:pt x="65" y="38"/>
                    </a:lnTo>
                    <a:lnTo>
                      <a:pt x="58" y="30"/>
                    </a:lnTo>
                    <a:lnTo>
                      <a:pt x="49" y="24"/>
                    </a:lnTo>
                    <a:lnTo>
                      <a:pt x="44" y="22"/>
                    </a:lnTo>
                    <a:lnTo>
                      <a:pt x="39" y="19"/>
                    </a:lnTo>
                    <a:lnTo>
                      <a:pt x="34" y="16"/>
                    </a:lnTo>
                    <a:lnTo>
                      <a:pt x="28" y="15"/>
                    </a:lnTo>
                    <a:lnTo>
                      <a:pt x="22" y="13"/>
                    </a:lnTo>
                    <a:lnTo>
                      <a:pt x="15" y="13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1" name="Freeform 351"/>
              <p:cNvSpPr>
                <a:spLocks/>
              </p:cNvSpPr>
              <p:nvPr/>
            </p:nvSpPr>
            <p:spPr bwMode="auto">
              <a:xfrm>
                <a:off x="2512" y="3140"/>
                <a:ext cx="0" cy="7"/>
              </a:xfrm>
              <a:custGeom>
                <a:avLst/>
                <a:gdLst>
                  <a:gd name="T0" fmla="*/ 0 w 2"/>
                  <a:gd name="T1" fmla="*/ 0 h 12"/>
                  <a:gd name="T2" fmla="*/ 0 w 2"/>
                  <a:gd name="T3" fmla="*/ 0 h 12"/>
                  <a:gd name="T4" fmla="*/ 0 w 2"/>
                  <a:gd name="T5" fmla="*/ 1 h 12"/>
                  <a:gd name="T6" fmla="*/ 0 w 2"/>
                  <a:gd name="T7" fmla="*/ 1 h 12"/>
                  <a:gd name="T8" fmla="*/ 0 w 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2"/>
                  <a:gd name="T17" fmla="*/ 0 w 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2">
                    <a:moveTo>
                      <a:pt x="0" y="0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2" name="Freeform 352"/>
              <p:cNvSpPr>
                <a:spLocks/>
              </p:cNvSpPr>
              <p:nvPr/>
            </p:nvSpPr>
            <p:spPr bwMode="auto">
              <a:xfrm>
                <a:off x="2511" y="3215"/>
                <a:ext cx="39" cy="54"/>
              </a:xfrm>
              <a:custGeom>
                <a:avLst/>
                <a:gdLst>
                  <a:gd name="T0" fmla="*/ 0 w 117"/>
                  <a:gd name="T1" fmla="*/ 0 h 109"/>
                  <a:gd name="T2" fmla="*/ 0 w 117"/>
                  <a:gd name="T3" fmla="*/ 0 h 109"/>
                  <a:gd name="T4" fmla="*/ 0 w 117"/>
                  <a:gd name="T5" fmla="*/ 0 h 109"/>
                  <a:gd name="T6" fmla="*/ 0 w 117"/>
                  <a:gd name="T7" fmla="*/ 0 h 109"/>
                  <a:gd name="T8" fmla="*/ 0 w 117"/>
                  <a:gd name="T9" fmla="*/ 0 h 109"/>
                  <a:gd name="T10" fmla="*/ 0 w 117"/>
                  <a:gd name="T11" fmla="*/ 0 h 109"/>
                  <a:gd name="T12" fmla="*/ 0 w 117"/>
                  <a:gd name="T13" fmla="*/ 0 h 109"/>
                  <a:gd name="T14" fmla="*/ 0 w 117"/>
                  <a:gd name="T15" fmla="*/ 0 h 109"/>
                  <a:gd name="T16" fmla="*/ 0 w 117"/>
                  <a:gd name="T17" fmla="*/ 0 h 109"/>
                  <a:gd name="T18" fmla="*/ 0 w 117"/>
                  <a:gd name="T19" fmla="*/ 0 h 109"/>
                  <a:gd name="T20" fmla="*/ 0 w 117"/>
                  <a:gd name="T21" fmla="*/ 0 h 109"/>
                  <a:gd name="T22" fmla="*/ 0 w 117"/>
                  <a:gd name="T23" fmla="*/ 0 h 109"/>
                  <a:gd name="T24" fmla="*/ 0 w 117"/>
                  <a:gd name="T25" fmla="*/ 0 h 109"/>
                  <a:gd name="T26" fmla="*/ 0 w 117"/>
                  <a:gd name="T27" fmla="*/ 0 h 109"/>
                  <a:gd name="T28" fmla="*/ 0 w 117"/>
                  <a:gd name="T29" fmla="*/ 0 h 109"/>
                  <a:gd name="T30" fmla="*/ 0 w 117"/>
                  <a:gd name="T31" fmla="*/ 0 h 109"/>
                  <a:gd name="T32" fmla="*/ 0 w 117"/>
                  <a:gd name="T33" fmla="*/ 0 h 109"/>
                  <a:gd name="T34" fmla="*/ 0 w 117"/>
                  <a:gd name="T35" fmla="*/ 0 h 109"/>
                  <a:gd name="T36" fmla="*/ 0 w 117"/>
                  <a:gd name="T37" fmla="*/ 0 h 109"/>
                  <a:gd name="T38" fmla="*/ 0 w 117"/>
                  <a:gd name="T39" fmla="*/ 0 h 109"/>
                  <a:gd name="T40" fmla="*/ 0 w 117"/>
                  <a:gd name="T41" fmla="*/ 0 h 109"/>
                  <a:gd name="T42" fmla="*/ 0 w 117"/>
                  <a:gd name="T43" fmla="*/ 0 h 109"/>
                  <a:gd name="T44" fmla="*/ 0 w 117"/>
                  <a:gd name="T45" fmla="*/ 0 h 109"/>
                  <a:gd name="T46" fmla="*/ 0 w 117"/>
                  <a:gd name="T47" fmla="*/ 0 h 109"/>
                  <a:gd name="T48" fmla="*/ 0 w 117"/>
                  <a:gd name="T49" fmla="*/ 0 h 109"/>
                  <a:gd name="T50" fmla="*/ 0 w 117"/>
                  <a:gd name="T51" fmla="*/ 0 h 109"/>
                  <a:gd name="T52" fmla="*/ 0 w 117"/>
                  <a:gd name="T53" fmla="*/ 0 h 109"/>
                  <a:gd name="T54" fmla="*/ 0 w 117"/>
                  <a:gd name="T55" fmla="*/ 0 h 109"/>
                  <a:gd name="T56" fmla="*/ 0 w 117"/>
                  <a:gd name="T57" fmla="*/ 0 h 1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7"/>
                  <a:gd name="T88" fmla="*/ 0 h 109"/>
                  <a:gd name="T89" fmla="*/ 117 w 117"/>
                  <a:gd name="T90" fmla="*/ 109 h 1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7" h="109">
                    <a:moveTo>
                      <a:pt x="117" y="1"/>
                    </a:moveTo>
                    <a:lnTo>
                      <a:pt x="117" y="10"/>
                    </a:lnTo>
                    <a:lnTo>
                      <a:pt x="114" y="19"/>
                    </a:lnTo>
                    <a:lnTo>
                      <a:pt x="111" y="27"/>
                    </a:lnTo>
                    <a:lnTo>
                      <a:pt x="106" y="35"/>
                    </a:lnTo>
                    <a:lnTo>
                      <a:pt x="100" y="42"/>
                    </a:lnTo>
                    <a:lnTo>
                      <a:pt x="95" y="49"/>
                    </a:lnTo>
                    <a:lnTo>
                      <a:pt x="87" y="55"/>
                    </a:lnTo>
                    <a:lnTo>
                      <a:pt x="80" y="61"/>
                    </a:lnTo>
                    <a:lnTo>
                      <a:pt x="64" y="73"/>
                    </a:lnTo>
                    <a:lnTo>
                      <a:pt x="47" y="83"/>
                    </a:lnTo>
                    <a:lnTo>
                      <a:pt x="30" y="95"/>
                    </a:lnTo>
                    <a:lnTo>
                      <a:pt x="22" y="101"/>
                    </a:lnTo>
                    <a:lnTo>
                      <a:pt x="14" y="109"/>
                    </a:lnTo>
                    <a:lnTo>
                      <a:pt x="0" y="100"/>
                    </a:lnTo>
                    <a:lnTo>
                      <a:pt x="8" y="93"/>
                    </a:lnTo>
                    <a:lnTo>
                      <a:pt x="16" y="87"/>
                    </a:lnTo>
                    <a:lnTo>
                      <a:pt x="34" y="75"/>
                    </a:lnTo>
                    <a:lnTo>
                      <a:pt x="52" y="63"/>
                    </a:lnTo>
                    <a:lnTo>
                      <a:pt x="67" y="52"/>
                    </a:lnTo>
                    <a:lnTo>
                      <a:pt x="74" y="47"/>
                    </a:lnTo>
                    <a:lnTo>
                      <a:pt x="80" y="42"/>
                    </a:lnTo>
                    <a:lnTo>
                      <a:pt x="86" y="35"/>
                    </a:lnTo>
                    <a:lnTo>
                      <a:pt x="90" y="29"/>
                    </a:lnTo>
                    <a:lnTo>
                      <a:pt x="95" y="23"/>
                    </a:lnTo>
                    <a:lnTo>
                      <a:pt x="97" y="16"/>
                    </a:lnTo>
                    <a:lnTo>
                      <a:pt x="99" y="9"/>
                    </a:lnTo>
                    <a:lnTo>
                      <a:pt x="99" y="0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3" name="Freeform 353"/>
              <p:cNvSpPr>
                <a:spLocks/>
              </p:cNvSpPr>
              <p:nvPr/>
            </p:nvSpPr>
            <p:spPr bwMode="auto">
              <a:xfrm>
                <a:off x="2544" y="3215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18" y="0"/>
                    </a:moveTo>
                    <a:lnTo>
                      <a:pt x="1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4" name="Freeform 354"/>
              <p:cNvSpPr>
                <a:spLocks/>
              </p:cNvSpPr>
              <p:nvPr/>
            </p:nvSpPr>
            <p:spPr bwMode="auto">
              <a:xfrm>
                <a:off x="2488" y="3265"/>
                <a:ext cx="27" cy="94"/>
              </a:xfrm>
              <a:custGeom>
                <a:avLst/>
                <a:gdLst>
                  <a:gd name="T0" fmla="*/ 0 w 82"/>
                  <a:gd name="T1" fmla="*/ 0 h 189"/>
                  <a:gd name="T2" fmla="*/ 0 w 82"/>
                  <a:gd name="T3" fmla="*/ 0 h 189"/>
                  <a:gd name="T4" fmla="*/ 0 w 82"/>
                  <a:gd name="T5" fmla="*/ 0 h 189"/>
                  <a:gd name="T6" fmla="*/ 0 w 82"/>
                  <a:gd name="T7" fmla="*/ 0 h 189"/>
                  <a:gd name="T8" fmla="*/ 0 w 82"/>
                  <a:gd name="T9" fmla="*/ 0 h 189"/>
                  <a:gd name="T10" fmla="*/ 0 w 82"/>
                  <a:gd name="T11" fmla="*/ 0 h 189"/>
                  <a:gd name="T12" fmla="*/ 0 w 82"/>
                  <a:gd name="T13" fmla="*/ 0 h 189"/>
                  <a:gd name="T14" fmla="*/ 0 w 82"/>
                  <a:gd name="T15" fmla="*/ 0 h 189"/>
                  <a:gd name="T16" fmla="*/ 0 w 82"/>
                  <a:gd name="T17" fmla="*/ 0 h 189"/>
                  <a:gd name="T18" fmla="*/ 0 w 82"/>
                  <a:gd name="T19" fmla="*/ 0 h 189"/>
                  <a:gd name="T20" fmla="*/ 0 w 82"/>
                  <a:gd name="T21" fmla="*/ 0 h 189"/>
                  <a:gd name="T22" fmla="*/ 0 w 82"/>
                  <a:gd name="T23" fmla="*/ 0 h 189"/>
                  <a:gd name="T24" fmla="*/ 0 w 82"/>
                  <a:gd name="T25" fmla="*/ 0 h 189"/>
                  <a:gd name="T26" fmla="*/ 0 w 82"/>
                  <a:gd name="T27" fmla="*/ 0 h 189"/>
                  <a:gd name="T28" fmla="*/ 0 w 82"/>
                  <a:gd name="T29" fmla="*/ 0 h 189"/>
                  <a:gd name="T30" fmla="*/ 0 w 82"/>
                  <a:gd name="T31" fmla="*/ 0 h 189"/>
                  <a:gd name="T32" fmla="*/ 0 w 82"/>
                  <a:gd name="T33" fmla="*/ 0 h 189"/>
                  <a:gd name="T34" fmla="*/ 0 w 82"/>
                  <a:gd name="T35" fmla="*/ 0 h 189"/>
                  <a:gd name="T36" fmla="*/ 0 w 82"/>
                  <a:gd name="T37" fmla="*/ 0 h 189"/>
                  <a:gd name="T38" fmla="*/ 0 w 82"/>
                  <a:gd name="T39" fmla="*/ 0 h 189"/>
                  <a:gd name="T40" fmla="*/ 0 w 82"/>
                  <a:gd name="T41" fmla="*/ 0 h 189"/>
                  <a:gd name="T42" fmla="*/ 0 w 82"/>
                  <a:gd name="T43" fmla="*/ 0 h 189"/>
                  <a:gd name="T44" fmla="*/ 0 w 82"/>
                  <a:gd name="T45" fmla="*/ 0 h 189"/>
                  <a:gd name="T46" fmla="*/ 0 w 82"/>
                  <a:gd name="T47" fmla="*/ 0 h 189"/>
                  <a:gd name="T48" fmla="*/ 0 w 82"/>
                  <a:gd name="T49" fmla="*/ 0 h 189"/>
                  <a:gd name="T50" fmla="*/ 0 w 82"/>
                  <a:gd name="T51" fmla="*/ 0 h 189"/>
                  <a:gd name="T52" fmla="*/ 0 w 82"/>
                  <a:gd name="T53" fmla="*/ 0 h 189"/>
                  <a:gd name="T54" fmla="*/ 0 w 82"/>
                  <a:gd name="T55" fmla="*/ 0 h 189"/>
                  <a:gd name="T56" fmla="*/ 0 w 82"/>
                  <a:gd name="T57" fmla="*/ 0 h 1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2"/>
                  <a:gd name="T88" fmla="*/ 0 h 189"/>
                  <a:gd name="T89" fmla="*/ 82 w 82"/>
                  <a:gd name="T90" fmla="*/ 189 h 18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2" h="189">
                    <a:moveTo>
                      <a:pt x="82" y="8"/>
                    </a:moveTo>
                    <a:lnTo>
                      <a:pt x="71" y="19"/>
                    </a:lnTo>
                    <a:lnTo>
                      <a:pt x="62" y="29"/>
                    </a:lnTo>
                    <a:lnTo>
                      <a:pt x="54" y="39"/>
                    </a:lnTo>
                    <a:lnTo>
                      <a:pt x="48" y="50"/>
                    </a:lnTo>
                    <a:lnTo>
                      <a:pt x="42" y="59"/>
                    </a:lnTo>
                    <a:lnTo>
                      <a:pt x="37" y="70"/>
                    </a:lnTo>
                    <a:lnTo>
                      <a:pt x="34" y="81"/>
                    </a:lnTo>
                    <a:lnTo>
                      <a:pt x="31" y="91"/>
                    </a:lnTo>
                    <a:lnTo>
                      <a:pt x="28" y="102"/>
                    </a:lnTo>
                    <a:lnTo>
                      <a:pt x="27" y="114"/>
                    </a:lnTo>
                    <a:lnTo>
                      <a:pt x="24" y="137"/>
                    </a:lnTo>
                    <a:lnTo>
                      <a:pt x="21" y="162"/>
                    </a:lnTo>
                    <a:lnTo>
                      <a:pt x="18" y="189"/>
                    </a:lnTo>
                    <a:lnTo>
                      <a:pt x="0" y="188"/>
                    </a:lnTo>
                    <a:lnTo>
                      <a:pt x="3" y="161"/>
                    </a:lnTo>
                    <a:lnTo>
                      <a:pt x="6" y="136"/>
                    </a:lnTo>
                    <a:lnTo>
                      <a:pt x="9" y="113"/>
                    </a:lnTo>
                    <a:lnTo>
                      <a:pt x="11" y="101"/>
                    </a:lnTo>
                    <a:lnTo>
                      <a:pt x="14" y="89"/>
                    </a:lnTo>
                    <a:lnTo>
                      <a:pt x="17" y="78"/>
                    </a:lnTo>
                    <a:lnTo>
                      <a:pt x="21" y="67"/>
                    </a:lnTo>
                    <a:lnTo>
                      <a:pt x="26" y="56"/>
                    </a:lnTo>
                    <a:lnTo>
                      <a:pt x="31" y="45"/>
                    </a:lnTo>
                    <a:lnTo>
                      <a:pt x="39" y="33"/>
                    </a:lnTo>
                    <a:lnTo>
                      <a:pt x="46" y="23"/>
                    </a:lnTo>
                    <a:lnTo>
                      <a:pt x="56" y="12"/>
                    </a:lnTo>
                    <a:lnTo>
                      <a:pt x="68" y="0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5" name="Freeform 355"/>
              <p:cNvSpPr>
                <a:spLocks/>
              </p:cNvSpPr>
              <p:nvPr/>
            </p:nvSpPr>
            <p:spPr bwMode="auto">
              <a:xfrm>
                <a:off x="2511" y="3265"/>
                <a:ext cx="4" cy="4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9"/>
                  <a:gd name="T14" fmla="*/ 14 w 1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9">
                    <a:moveTo>
                      <a:pt x="0" y="0"/>
                    </a:moveTo>
                    <a:lnTo>
                      <a:pt x="14" y="8"/>
                    </a:lnTo>
                    <a:lnTo>
                      <a:pt x="1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6" name="Freeform 356"/>
              <p:cNvSpPr>
                <a:spLocks/>
              </p:cNvSpPr>
              <p:nvPr/>
            </p:nvSpPr>
            <p:spPr bwMode="auto">
              <a:xfrm>
                <a:off x="2488" y="3359"/>
                <a:ext cx="7" cy="72"/>
              </a:xfrm>
              <a:custGeom>
                <a:avLst/>
                <a:gdLst>
                  <a:gd name="T0" fmla="*/ 0 w 20"/>
                  <a:gd name="T1" fmla="*/ 0 h 144"/>
                  <a:gd name="T2" fmla="*/ 0 w 20"/>
                  <a:gd name="T3" fmla="*/ 1 h 144"/>
                  <a:gd name="T4" fmla="*/ 0 w 20"/>
                  <a:gd name="T5" fmla="*/ 1 h 144"/>
                  <a:gd name="T6" fmla="*/ 0 w 20"/>
                  <a:gd name="T7" fmla="*/ 1 h 144"/>
                  <a:gd name="T8" fmla="*/ 0 w 20"/>
                  <a:gd name="T9" fmla="*/ 1 h 144"/>
                  <a:gd name="T10" fmla="*/ 0 w 20"/>
                  <a:gd name="T11" fmla="*/ 1 h 144"/>
                  <a:gd name="T12" fmla="*/ 0 w 20"/>
                  <a:gd name="T13" fmla="*/ 1 h 144"/>
                  <a:gd name="T14" fmla="*/ 0 w 20"/>
                  <a:gd name="T15" fmla="*/ 0 h 144"/>
                  <a:gd name="T16" fmla="*/ 0 w 20"/>
                  <a:gd name="T17" fmla="*/ 0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44"/>
                  <a:gd name="T29" fmla="*/ 20 w 20"/>
                  <a:gd name="T30" fmla="*/ 144 h 1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44">
                    <a:moveTo>
                      <a:pt x="18" y="0"/>
                    </a:moveTo>
                    <a:lnTo>
                      <a:pt x="20" y="38"/>
                    </a:lnTo>
                    <a:lnTo>
                      <a:pt x="20" y="72"/>
                    </a:lnTo>
                    <a:lnTo>
                      <a:pt x="18" y="144"/>
                    </a:lnTo>
                    <a:lnTo>
                      <a:pt x="0" y="144"/>
                    </a:lnTo>
                    <a:lnTo>
                      <a:pt x="2" y="72"/>
                    </a:lnTo>
                    <a:lnTo>
                      <a:pt x="2" y="38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7" name="Freeform 357"/>
              <p:cNvSpPr>
                <a:spLocks/>
              </p:cNvSpPr>
              <p:nvPr/>
            </p:nvSpPr>
            <p:spPr bwMode="auto">
              <a:xfrm>
                <a:off x="2488" y="3358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1 h 1"/>
                  <a:gd name="T4" fmla="*/ 0 w 18"/>
                  <a:gd name="T5" fmla="*/ 1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0" y="0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8" name="Freeform 358"/>
              <p:cNvSpPr>
                <a:spLocks/>
              </p:cNvSpPr>
              <p:nvPr/>
            </p:nvSpPr>
            <p:spPr bwMode="auto">
              <a:xfrm>
                <a:off x="2436" y="3431"/>
                <a:ext cx="58" cy="56"/>
              </a:xfrm>
              <a:custGeom>
                <a:avLst/>
                <a:gdLst>
                  <a:gd name="T0" fmla="*/ 0 w 175"/>
                  <a:gd name="T1" fmla="*/ 0 h 111"/>
                  <a:gd name="T2" fmla="*/ 0 w 175"/>
                  <a:gd name="T3" fmla="*/ 1 h 111"/>
                  <a:gd name="T4" fmla="*/ 0 w 175"/>
                  <a:gd name="T5" fmla="*/ 1 h 111"/>
                  <a:gd name="T6" fmla="*/ 0 w 175"/>
                  <a:gd name="T7" fmla="*/ 1 h 111"/>
                  <a:gd name="T8" fmla="*/ 0 w 175"/>
                  <a:gd name="T9" fmla="*/ 1 h 111"/>
                  <a:gd name="T10" fmla="*/ 0 w 175"/>
                  <a:gd name="T11" fmla="*/ 1 h 111"/>
                  <a:gd name="T12" fmla="*/ 0 w 175"/>
                  <a:gd name="T13" fmla="*/ 1 h 111"/>
                  <a:gd name="T14" fmla="*/ 0 w 175"/>
                  <a:gd name="T15" fmla="*/ 1 h 111"/>
                  <a:gd name="T16" fmla="*/ 0 w 175"/>
                  <a:gd name="T17" fmla="*/ 1 h 111"/>
                  <a:gd name="T18" fmla="*/ 0 w 175"/>
                  <a:gd name="T19" fmla="*/ 1 h 111"/>
                  <a:gd name="T20" fmla="*/ 0 w 175"/>
                  <a:gd name="T21" fmla="*/ 1 h 111"/>
                  <a:gd name="T22" fmla="*/ 0 w 175"/>
                  <a:gd name="T23" fmla="*/ 1 h 111"/>
                  <a:gd name="T24" fmla="*/ 0 w 175"/>
                  <a:gd name="T25" fmla="*/ 1 h 111"/>
                  <a:gd name="T26" fmla="*/ 0 w 175"/>
                  <a:gd name="T27" fmla="*/ 1 h 111"/>
                  <a:gd name="T28" fmla="*/ 0 w 175"/>
                  <a:gd name="T29" fmla="*/ 1 h 111"/>
                  <a:gd name="T30" fmla="*/ 0 w 175"/>
                  <a:gd name="T31" fmla="*/ 1 h 111"/>
                  <a:gd name="T32" fmla="*/ 0 w 175"/>
                  <a:gd name="T33" fmla="*/ 1 h 111"/>
                  <a:gd name="T34" fmla="*/ 0 w 175"/>
                  <a:gd name="T35" fmla="*/ 1 h 111"/>
                  <a:gd name="T36" fmla="*/ 0 w 175"/>
                  <a:gd name="T37" fmla="*/ 1 h 111"/>
                  <a:gd name="T38" fmla="*/ 0 w 175"/>
                  <a:gd name="T39" fmla="*/ 1 h 111"/>
                  <a:gd name="T40" fmla="*/ 0 w 175"/>
                  <a:gd name="T41" fmla="*/ 1 h 111"/>
                  <a:gd name="T42" fmla="*/ 0 w 175"/>
                  <a:gd name="T43" fmla="*/ 1 h 111"/>
                  <a:gd name="T44" fmla="*/ 0 w 175"/>
                  <a:gd name="T45" fmla="*/ 1 h 111"/>
                  <a:gd name="T46" fmla="*/ 0 w 175"/>
                  <a:gd name="T47" fmla="*/ 1 h 111"/>
                  <a:gd name="T48" fmla="*/ 0 w 175"/>
                  <a:gd name="T49" fmla="*/ 1 h 111"/>
                  <a:gd name="T50" fmla="*/ 0 w 175"/>
                  <a:gd name="T51" fmla="*/ 1 h 111"/>
                  <a:gd name="T52" fmla="*/ 0 w 175"/>
                  <a:gd name="T53" fmla="*/ 1 h 111"/>
                  <a:gd name="T54" fmla="*/ 0 w 175"/>
                  <a:gd name="T55" fmla="*/ 1 h 111"/>
                  <a:gd name="T56" fmla="*/ 0 w 175"/>
                  <a:gd name="T57" fmla="*/ 1 h 111"/>
                  <a:gd name="T58" fmla="*/ 0 w 175"/>
                  <a:gd name="T59" fmla="*/ 1 h 111"/>
                  <a:gd name="T60" fmla="*/ 0 w 175"/>
                  <a:gd name="T61" fmla="*/ 1 h 111"/>
                  <a:gd name="T62" fmla="*/ 0 w 175"/>
                  <a:gd name="T63" fmla="*/ 1 h 111"/>
                  <a:gd name="T64" fmla="*/ 0 w 175"/>
                  <a:gd name="T65" fmla="*/ 1 h 111"/>
                  <a:gd name="T66" fmla="*/ 0 w 175"/>
                  <a:gd name="T67" fmla="*/ 1 h 111"/>
                  <a:gd name="T68" fmla="*/ 0 w 175"/>
                  <a:gd name="T69" fmla="*/ 1 h 111"/>
                  <a:gd name="T70" fmla="*/ 0 w 175"/>
                  <a:gd name="T71" fmla="*/ 0 h 111"/>
                  <a:gd name="T72" fmla="*/ 0 w 175"/>
                  <a:gd name="T73" fmla="*/ 0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"/>
                  <a:gd name="T112" fmla="*/ 0 h 111"/>
                  <a:gd name="T113" fmla="*/ 175 w 175"/>
                  <a:gd name="T114" fmla="*/ 111 h 1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" h="111">
                    <a:moveTo>
                      <a:pt x="175" y="0"/>
                    </a:moveTo>
                    <a:lnTo>
                      <a:pt x="175" y="6"/>
                    </a:lnTo>
                    <a:lnTo>
                      <a:pt x="174" y="13"/>
                    </a:lnTo>
                    <a:lnTo>
                      <a:pt x="171" y="23"/>
                    </a:lnTo>
                    <a:lnTo>
                      <a:pt x="168" y="28"/>
                    </a:lnTo>
                    <a:lnTo>
                      <a:pt x="165" y="32"/>
                    </a:lnTo>
                    <a:lnTo>
                      <a:pt x="162" y="37"/>
                    </a:lnTo>
                    <a:lnTo>
                      <a:pt x="157" y="40"/>
                    </a:lnTo>
                    <a:lnTo>
                      <a:pt x="153" y="45"/>
                    </a:lnTo>
                    <a:lnTo>
                      <a:pt x="149" y="49"/>
                    </a:lnTo>
                    <a:lnTo>
                      <a:pt x="138" y="55"/>
                    </a:lnTo>
                    <a:lnTo>
                      <a:pt x="128" y="61"/>
                    </a:lnTo>
                    <a:lnTo>
                      <a:pt x="116" y="67"/>
                    </a:lnTo>
                    <a:lnTo>
                      <a:pt x="90" y="77"/>
                    </a:lnTo>
                    <a:lnTo>
                      <a:pt x="63" y="88"/>
                    </a:lnTo>
                    <a:lnTo>
                      <a:pt x="37" y="99"/>
                    </a:lnTo>
                    <a:lnTo>
                      <a:pt x="23" y="104"/>
                    </a:lnTo>
                    <a:lnTo>
                      <a:pt x="12" y="111"/>
                    </a:lnTo>
                    <a:lnTo>
                      <a:pt x="0" y="101"/>
                    </a:lnTo>
                    <a:lnTo>
                      <a:pt x="13" y="95"/>
                    </a:lnTo>
                    <a:lnTo>
                      <a:pt x="26" y="89"/>
                    </a:lnTo>
                    <a:lnTo>
                      <a:pt x="54" y="77"/>
                    </a:lnTo>
                    <a:lnTo>
                      <a:pt x="81" y="67"/>
                    </a:lnTo>
                    <a:lnTo>
                      <a:pt x="106" y="57"/>
                    </a:lnTo>
                    <a:lnTo>
                      <a:pt x="118" y="52"/>
                    </a:lnTo>
                    <a:lnTo>
                      <a:pt x="127" y="46"/>
                    </a:lnTo>
                    <a:lnTo>
                      <a:pt x="137" y="40"/>
                    </a:lnTo>
                    <a:lnTo>
                      <a:pt x="140" y="37"/>
                    </a:lnTo>
                    <a:lnTo>
                      <a:pt x="143" y="33"/>
                    </a:lnTo>
                    <a:lnTo>
                      <a:pt x="147" y="30"/>
                    </a:lnTo>
                    <a:lnTo>
                      <a:pt x="149" y="27"/>
                    </a:lnTo>
                    <a:lnTo>
                      <a:pt x="152" y="23"/>
                    </a:lnTo>
                    <a:lnTo>
                      <a:pt x="155" y="20"/>
                    </a:lnTo>
                    <a:lnTo>
                      <a:pt x="157" y="10"/>
                    </a:lnTo>
                    <a:lnTo>
                      <a:pt x="157" y="5"/>
                    </a:lnTo>
                    <a:lnTo>
                      <a:pt x="157" y="0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9" name="Freeform 359"/>
              <p:cNvSpPr>
                <a:spLocks/>
              </p:cNvSpPr>
              <p:nvPr/>
            </p:nvSpPr>
            <p:spPr bwMode="auto">
              <a:xfrm>
                <a:off x="2488" y="3431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60000 65536"/>
                  <a:gd name="T4" fmla="*/ 0 60000 65536"/>
                  <a:gd name="T5" fmla="*/ 0 60000 65536"/>
                  <a:gd name="T6" fmla="*/ 0 w 18"/>
                  <a:gd name="T7" fmla="*/ 18 w 18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0" name="Freeform 360"/>
              <p:cNvSpPr>
                <a:spLocks/>
              </p:cNvSpPr>
              <p:nvPr/>
            </p:nvSpPr>
            <p:spPr bwMode="auto">
              <a:xfrm>
                <a:off x="2401" y="3482"/>
                <a:ext cx="39" cy="87"/>
              </a:xfrm>
              <a:custGeom>
                <a:avLst/>
                <a:gdLst>
                  <a:gd name="T0" fmla="*/ 0 w 115"/>
                  <a:gd name="T1" fmla="*/ 1 h 174"/>
                  <a:gd name="T2" fmla="*/ 0 w 115"/>
                  <a:gd name="T3" fmla="*/ 1 h 174"/>
                  <a:gd name="T4" fmla="*/ 0 w 115"/>
                  <a:gd name="T5" fmla="*/ 1 h 174"/>
                  <a:gd name="T6" fmla="*/ 0 w 115"/>
                  <a:gd name="T7" fmla="*/ 1 h 174"/>
                  <a:gd name="T8" fmla="*/ 0 w 115"/>
                  <a:gd name="T9" fmla="*/ 1 h 174"/>
                  <a:gd name="T10" fmla="*/ 0 w 115"/>
                  <a:gd name="T11" fmla="*/ 1 h 174"/>
                  <a:gd name="T12" fmla="*/ 0 w 115"/>
                  <a:gd name="T13" fmla="*/ 1 h 174"/>
                  <a:gd name="T14" fmla="*/ 0 w 115"/>
                  <a:gd name="T15" fmla="*/ 1 h 174"/>
                  <a:gd name="T16" fmla="*/ 0 w 115"/>
                  <a:gd name="T17" fmla="*/ 1 h 174"/>
                  <a:gd name="T18" fmla="*/ 0 w 115"/>
                  <a:gd name="T19" fmla="*/ 1 h 174"/>
                  <a:gd name="T20" fmla="*/ 0 w 115"/>
                  <a:gd name="T21" fmla="*/ 1 h 174"/>
                  <a:gd name="T22" fmla="*/ 0 w 115"/>
                  <a:gd name="T23" fmla="*/ 1 h 174"/>
                  <a:gd name="T24" fmla="*/ 0 w 115"/>
                  <a:gd name="T25" fmla="*/ 1 h 174"/>
                  <a:gd name="T26" fmla="*/ 0 w 115"/>
                  <a:gd name="T27" fmla="*/ 1 h 174"/>
                  <a:gd name="T28" fmla="*/ 0 w 115"/>
                  <a:gd name="T29" fmla="*/ 1 h 174"/>
                  <a:gd name="T30" fmla="*/ 0 w 115"/>
                  <a:gd name="T31" fmla="*/ 1 h 174"/>
                  <a:gd name="T32" fmla="*/ 0 w 115"/>
                  <a:gd name="T33" fmla="*/ 1 h 174"/>
                  <a:gd name="T34" fmla="*/ 0 w 115"/>
                  <a:gd name="T35" fmla="*/ 1 h 174"/>
                  <a:gd name="T36" fmla="*/ 0 w 115"/>
                  <a:gd name="T37" fmla="*/ 1 h 174"/>
                  <a:gd name="T38" fmla="*/ 0 w 115"/>
                  <a:gd name="T39" fmla="*/ 1 h 174"/>
                  <a:gd name="T40" fmla="*/ 0 w 115"/>
                  <a:gd name="T41" fmla="*/ 1 h 174"/>
                  <a:gd name="T42" fmla="*/ 0 w 115"/>
                  <a:gd name="T43" fmla="*/ 1 h 174"/>
                  <a:gd name="T44" fmla="*/ 0 w 115"/>
                  <a:gd name="T45" fmla="*/ 1 h 174"/>
                  <a:gd name="T46" fmla="*/ 0 w 115"/>
                  <a:gd name="T47" fmla="*/ 1 h 174"/>
                  <a:gd name="T48" fmla="*/ 0 w 115"/>
                  <a:gd name="T49" fmla="*/ 1 h 174"/>
                  <a:gd name="T50" fmla="*/ 0 w 115"/>
                  <a:gd name="T51" fmla="*/ 1 h 174"/>
                  <a:gd name="T52" fmla="*/ 0 w 115"/>
                  <a:gd name="T53" fmla="*/ 1 h 174"/>
                  <a:gd name="T54" fmla="*/ 0 w 115"/>
                  <a:gd name="T55" fmla="*/ 1 h 174"/>
                  <a:gd name="T56" fmla="*/ 0 w 115"/>
                  <a:gd name="T57" fmla="*/ 1 h 174"/>
                  <a:gd name="T58" fmla="*/ 0 w 115"/>
                  <a:gd name="T59" fmla="*/ 1 h 174"/>
                  <a:gd name="T60" fmla="*/ 0 w 115"/>
                  <a:gd name="T61" fmla="*/ 1 h 174"/>
                  <a:gd name="T62" fmla="*/ 0 w 115"/>
                  <a:gd name="T63" fmla="*/ 0 h 174"/>
                  <a:gd name="T64" fmla="*/ 0 w 115"/>
                  <a:gd name="T65" fmla="*/ 1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5"/>
                  <a:gd name="T100" fmla="*/ 0 h 174"/>
                  <a:gd name="T101" fmla="*/ 115 w 115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5" h="174">
                    <a:moveTo>
                      <a:pt x="115" y="9"/>
                    </a:moveTo>
                    <a:lnTo>
                      <a:pt x="101" y="17"/>
                    </a:lnTo>
                    <a:lnTo>
                      <a:pt x="91" y="26"/>
                    </a:lnTo>
                    <a:lnTo>
                      <a:pt x="82" y="34"/>
                    </a:lnTo>
                    <a:lnTo>
                      <a:pt x="79" y="38"/>
                    </a:lnTo>
                    <a:lnTo>
                      <a:pt x="75" y="43"/>
                    </a:lnTo>
                    <a:lnTo>
                      <a:pt x="69" y="53"/>
                    </a:lnTo>
                    <a:lnTo>
                      <a:pt x="65" y="62"/>
                    </a:lnTo>
                    <a:lnTo>
                      <a:pt x="60" y="72"/>
                    </a:lnTo>
                    <a:lnTo>
                      <a:pt x="56" y="83"/>
                    </a:lnTo>
                    <a:lnTo>
                      <a:pt x="48" y="104"/>
                    </a:lnTo>
                    <a:lnTo>
                      <a:pt x="41" y="126"/>
                    </a:lnTo>
                    <a:lnTo>
                      <a:pt x="37" y="138"/>
                    </a:lnTo>
                    <a:lnTo>
                      <a:pt x="31" y="150"/>
                    </a:lnTo>
                    <a:lnTo>
                      <a:pt x="25" y="162"/>
                    </a:lnTo>
                    <a:lnTo>
                      <a:pt x="16" y="174"/>
                    </a:lnTo>
                    <a:lnTo>
                      <a:pt x="0" y="169"/>
                    </a:lnTo>
                    <a:lnTo>
                      <a:pt x="9" y="157"/>
                    </a:lnTo>
                    <a:lnTo>
                      <a:pt x="14" y="146"/>
                    </a:lnTo>
                    <a:lnTo>
                      <a:pt x="20" y="135"/>
                    </a:lnTo>
                    <a:lnTo>
                      <a:pt x="25" y="124"/>
                    </a:lnTo>
                    <a:lnTo>
                      <a:pt x="32" y="101"/>
                    </a:lnTo>
                    <a:lnTo>
                      <a:pt x="38" y="80"/>
                    </a:lnTo>
                    <a:lnTo>
                      <a:pt x="42" y="69"/>
                    </a:lnTo>
                    <a:lnTo>
                      <a:pt x="47" y="58"/>
                    </a:lnTo>
                    <a:lnTo>
                      <a:pt x="53" y="48"/>
                    </a:lnTo>
                    <a:lnTo>
                      <a:pt x="59" y="37"/>
                    </a:lnTo>
                    <a:lnTo>
                      <a:pt x="63" y="32"/>
                    </a:lnTo>
                    <a:lnTo>
                      <a:pt x="67" y="27"/>
                    </a:lnTo>
                    <a:lnTo>
                      <a:pt x="78" y="18"/>
                    </a:lnTo>
                    <a:lnTo>
                      <a:pt x="90" y="8"/>
                    </a:lnTo>
                    <a:lnTo>
                      <a:pt x="103" y="0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1" name="Freeform 361"/>
              <p:cNvSpPr>
                <a:spLocks/>
              </p:cNvSpPr>
              <p:nvPr/>
            </p:nvSpPr>
            <p:spPr bwMode="auto">
              <a:xfrm>
                <a:off x="2436" y="3482"/>
                <a:ext cx="4" cy="5"/>
              </a:xfrm>
              <a:custGeom>
                <a:avLst/>
                <a:gdLst>
                  <a:gd name="T0" fmla="*/ 0 w 12"/>
                  <a:gd name="T1" fmla="*/ 0 h 10"/>
                  <a:gd name="T2" fmla="*/ 0 w 12"/>
                  <a:gd name="T3" fmla="*/ 0 h 10"/>
                  <a:gd name="T4" fmla="*/ 0 w 12"/>
                  <a:gd name="T5" fmla="*/ 1 h 10"/>
                  <a:gd name="T6" fmla="*/ 0 w 12"/>
                  <a:gd name="T7" fmla="*/ 1 h 10"/>
                  <a:gd name="T8" fmla="*/ 0 w 12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0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2" name="Freeform 362"/>
              <p:cNvSpPr>
                <a:spLocks/>
              </p:cNvSpPr>
              <p:nvPr/>
            </p:nvSpPr>
            <p:spPr bwMode="auto">
              <a:xfrm>
                <a:off x="2346" y="3566"/>
                <a:ext cx="60" cy="46"/>
              </a:xfrm>
              <a:custGeom>
                <a:avLst/>
                <a:gdLst>
                  <a:gd name="T0" fmla="*/ 0 w 181"/>
                  <a:gd name="T1" fmla="*/ 1 h 92"/>
                  <a:gd name="T2" fmla="*/ 0 w 181"/>
                  <a:gd name="T3" fmla="*/ 1 h 92"/>
                  <a:gd name="T4" fmla="*/ 0 w 181"/>
                  <a:gd name="T5" fmla="*/ 1 h 92"/>
                  <a:gd name="T6" fmla="*/ 0 w 181"/>
                  <a:gd name="T7" fmla="*/ 1 h 92"/>
                  <a:gd name="T8" fmla="*/ 0 w 181"/>
                  <a:gd name="T9" fmla="*/ 1 h 92"/>
                  <a:gd name="T10" fmla="*/ 0 w 181"/>
                  <a:gd name="T11" fmla="*/ 1 h 92"/>
                  <a:gd name="T12" fmla="*/ 0 w 181"/>
                  <a:gd name="T13" fmla="*/ 1 h 92"/>
                  <a:gd name="T14" fmla="*/ 0 w 181"/>
                  <a:gd name="T15" fmla="*/ 1 h 92"/>
                  <a:gd name="T16" fmla="*/ 0 w 181"/>
                  <a:gd name="T17" fmla="*/ 1 h 92"/>
                  <a:gd name="T18" fmla="*/ 0 w 181"/>
                  <a:gd name="T19" fmla="*/ 1 h 92"/>
                  <a:gd name="T20" fmla="*/ 0 w 181"/>
                  <a:gd name="T21" fmla="*/ 1 h 92"/>
                  <a:gd name="T22" fmla="*/ 0 w 181"/>
                  <a:gd name="T23" fmla="*/ 1 h 92"/>
                  <a:gd name="T24" fmla="*/ 0 w 181"/>
                  <a:gd name="T25" fmla="*/ 1 h 92"/>
                  <a:gd name="T26" fmla="*/ 0 w 181"/>
                  <a:gd name="T27" fmla="*/ 1 h 92"/>
                  <a:gd name="T28" fmla="*/ 0 w 181"/>
                  <a:gd name="T29" fmla="*/ 1 h 92"/>
                  <a:gd name="T30" fmla="*/ 0 w 181"/>
                  <a:gd name="T31" fmla="*/ 1 h 92"/>
                  <a:gd name="T32" fmla="*/ 0 w 181"/>
                  <a:gd name="T33" fmla="*/ 1 h 92"/>
                  <a:gd name="T34" fmla="*/ 0 w 181"/>
                  <a:gd name="T35" fmla="*/ 1 h 92"/>
                  <a:gd name="T36" fmla="*/ 0 w 181"/>
                  <a:gd name="T37" fmla="*/ 1 h 92"/>
                  <a:gd name="T38" fmla="*/ 0 w 181"/>
                  <a:gd name="T39" fmla="*/ 1 h 92"/>
                  <a:gd name="T40" fmla="*/ 0 w 181"/>
                  <a:gd name="T41" fmla="*/ 1 h 92"/>
                  <a:gd name="T42" fmla="*/ 0 w 181"/>
                  <a:gd name="T43" fmla="*/ 1 h 92"/>
                  <a:gd name="T44" fmla="*/ 0 w 181"/>
                  <a:gd name="T45" fmla="*/ 1 h 92"/>
                  <a:gd name="T46" fmla="*/ 0 w 181"/>
                  <a:gd name="T47" fmla="*/ 1 h 92"/>
                  <a:gd name="T48" fmla="*/ 0 w 181"/>
                  <a:gd name="T49" fmla="*/ 1 h 92"/>
                  <a:gd name="T50" fmla="*/ 0 w 181"/>
                  <a:gd name="T51" fmla="*/ 1 h 92"/>
                  <a:gd name="T52" fmla="*/ 0 w 181"/>
                  <a:gd name="T53" fmla="*/ 1 h 92"/>
                  <a:gd name="T54" fmla="*/ 0 w 181"/>
                  <a:gd name="T55" fmla="*/ 0 h 92"/>
                  <a:gd name="T56" fmla="*/ 0 w 181"/>
                  <a:gd name="T57" fmla="*/ 1 h 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1"/>
                  <a:gd name="T88" fmla="*/ 0 h 92"/>
                  <a:gd name="T89" fmla="*/ 181 w 181"/>
                  <a:gd name="T90" fmla="*/ 92 h 9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1" h="92">
                    <a:moveTo>
                      <a:pt x="181" y="6"/>
                    </a:moveTo>
                    <a:lnTo>
                      <a:pt x="174" y="16"/>
                    </a:lnTo>
                    <a:lnTo>
                      <a:pt x="165" y="24"/>
                    </a:lnTo>
                    <a:lnTo>
                      <a:pt x="156" y="30"/>
                    </a:lnTo>
                    <a:lnTo>
                      <a:pt x="146" y="37"/>
                    </a:lnTo>
                    <a:lnTo>
                      <a:pt x="136" y="42"/>
                    </a:lnTo>
                    <a:lnTo>
                      <a:pt x="124" y="47"/>
                    </a:lnTo>
                    <a:lnTo>
                      <a:pt x="102" y="56"/>
                    </a:lnTo>
                    <a:lnTo>
                      <a:pt x="78" y="63"/>
                    </a:lnTo>
                    <a:lnTo>
                      <a:pt x="55" y="71"/>
                    </a:lnTo>
                    <a:lnTo>
                      <a:pt x="44" y="75"/>
                    </a:lnTo>
                    <a:lnTo>
                      <a:pt x="33" y="81"/>
                    </a:lnTo>
                    <a:lnTo>
                      <a:pt x="22" y="86"/>
                    </a:lnTo>
                    <a:lnTo>
                      <a:pt x="12" y="92"/>
                    </a:lnTo>
                    <a:lnTo>
                      <a:pt x="0" y="83"/>
                    </a:lnTo>
                    <a:lnTo>
                      <a:pt x="11" y="76"/>
                    </a:lnTo>
                    <a:lnTo>
                      <a:pt x="22" y="70"/>
                    </a:lnTo>
                    <a:lnTo>
                      <a:pt x="34" y="65"/>
                    </a:lnTo>
                    <a:lnTo>
                      <a:pt x="46" y="60"/>
                    </a:lnTo>
                    <a:lnTo>
                      <a:pt x="71" y="52"/>
                    </a:lnTo>
                    <a:lnTo>
                      <a:pt x="93" y="45"/>
                    </a:lnTo>
                    <a:lnTo>
                      <a:pt x="115" y="36"/>
                    </a:lnTo>
                    <a:lnTo>
                      <a:pt x="125" y="32"/>
                    </a:lnTo>
                    <a:lnTo>
                      <a:pt x="134" y="27"/>
                    </a:lnTo>
                    <a:lnTo>
                      <a:pt x="143" y="22"/>
                    </a:lnTo>
                    <a:lnTo>
                      <a:pt x="152" y="16"/>
                    </a:lnTo>
                    <a:lnTo>
                      <a:pt x="159" y="8"/>
                    </a:lnTo>
                    <a:lnTo>
                      <a:pt x="167" y="0"/>
                    </a:lnTo>
                    <a:lnTo>
                      <a:pt x="181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3" name="Freeform 363"/>
              <p:cNvSpPr>
                <a:spLocks/>
              </p:cNvSpPr>
              <p:nvPr/>
            </p:nvSpPr>
            <p:spPr bwMode="auto">
              <a:xfrm>
                <a:off x="2401" y="3566"/>
                <a:ext cx="6" cy="3"/>
              </a:xfrm>
              <a:custGeom>
                <a:avLst/>
                <a:gdLst>
                  <a:gd name="T0" fmla="*/ 0 w 16"/>
                  <a:gd name="T1" fmla="*/ 1 h 6"/>
                  <a:gd name="T2" fmla="*/ 0 w 16"/>
                  <a:gd name="T3" fmla="*/ 1 h 6"/>
                  <a:gd name="T4" fmla="*/ 0 w 16"/>
                  <a:gd name="T5" fmla="*/ 0 h 6"/>
                  <a:gd name="T6" fmla="*/ 0 w 16"/>
                  <a:gd name="T7" fmla="*/ 1 h 6"/>
                  <a:gd name="T8" fmla="*/ 0 w 1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16" y="6"/>
                    </a:moveTo>
                    <a:lnTo>
                      <a:pt x="14" y="6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4" name="Freeform 364"/>
              <p:cNvSpPr>
                <a:spLocks/>
              </p:cNvSpPr>
              <p:nvPr/>
            </p:nvSpPr>
            <p:spPr bwMode="auto">
              <a:xfrm>
                <a:off x="2258" y="3607"/>
                <a:ext cx="92" cy="73"/>
              </a:xfrm>
              <a:custGeom>
                <a:avLst/>
                <a:gdLst>
                  <a:gd name="T0" fmla="*/ 0 w 274"/>
                  <a:gd name="T1" fmla="*/ 1 h 145"/>
                  <a:gd name="T2" fmla="*/ 0 w 274"/>
                  <a:gd name="T3" fmla="*/ 1 h 145"/>
                  <a:gd name="T4" fmla="*/ 0 w 274"/>
                  <a:gd name="T5" fmla="*/ 1 h 145"/>
                  <a:gd name="T6" fmla="*/ 0 w 274"/>
                  <a:gd name="T7" fmla="*/ 1 h 145"/>
                  <a:gd name="T8" fmla="*/ 0 w 274"/>
                  <a:gd name="T9" fmla="*/ 1 h 145"/>
                  <a:gd name="T10" fmla="*/ 0 w 274"/>
                  <a:gd name="T11" fmla="*/ 1 h 145"/>
                  <a:gd name="T12" fmla="*/ 0 w 274"/>
                  <a:gd name="T13" fmla="*/ 1 h 145"/>
                  <a:gd name="T14" fmla="*/ 0 w 274"/>
                  <a:gd name="T15" fmla="*/ 1 h 145"/>
                  <a:gd name="T16" fmla="*/ 0 w 274"/>
                  <a:gd name="T17" fmla="*/ 1 h 145"/>
                  <a:gd name="T18" fmla="*/ 0 w 274"/>
                  <a:gd name="T19" fmla="*/ 1 h 145"/>
                  <a:gd name="T20" fmla="*/ 0 w 274"/>
                  <a:gd name="T21" fmla="*/ 1 h 145"/>
                  <a:gd name="T22" fmla="*/ 0 w 274"/>
                  <a:gd name="T23" fmla="*/ 1 h 145"/>
                  <a:gd name="T24" fmla="*/ 0 w 274"/>
                  <a:gd name="T25" fmla="*/ 1 h 145"/>
                  <a:gd name="T26" fmla="*/ 0 w 274"/>
                  <a:gd name="T27" fmla="*/ 1 h 145"/>
                  <a:gd name="T28" fmla="*/ 0 w 274"/>
                  <a:gd name="T29" fmla="*/ 1 h 145"/>
                  <a:gd name="T30" fmla="*/ 0 w 274"/>
                  <a:gd name="T31" fmla="*/ 1 h 145"/>
                  <a:gd name="T32" fmla="*/ 0 w 274"/>
                  <a:gd name="T33" fmla="*/ 1 h 145"/>
                  <a:gd name="T34" fmla="*/ 0 w 274"/>
                  <a:gd name="T35" fmla="*/ 1 h 145"/>
                  <a:gd name="T36" fmla="*/ 0 w 274"/>
                  <a:gd name="T37" fmla="*/ 1 h 145"/>
                  <a:gd name="T38" fmla="*/ 0 w 274"/>
                  <a:gd name="T39" fmla="*/ 1 h 145"/>
                  <a:gd name="T40" fmla="*/ 0 w 274"/>
                  <a:gd name="T41" fmla="*/ 1 h 145"/>
                  <a:gd name="T42" fmla="*/ 0 w 274"/>
                  <a:gd name="T43" fmla="*/ 1 h 145"/>
                  <a:gd name="T44" fmla="*/ 0 w 274"/>
                  <a:gd name="T45" fmla="*/ 1 h 145"/>
                  <a:gd name="T46" fmla="*/ 0 w 274"/>
                  <a:gd name="T47" fmla="*/ 1 h 145"/>
                  <a:gd name="T48" fmla="*/ 0 w 274"/>
                  <a:gd name="T49" fmla="*/ 1 h 145"/>
                  <a:gd name="T50" fmla="*/ 0 w 274"/>
                  <a:gd name="T51" fmla="*/ 1 h 145"/>
                  <a:gd name="T52" fmla="*/ 0 w 274"/>
                  <a:gd name="T53" fmla="*/ 1 h 145"/>
                  <a:gd name="T54" fmla="*/ 0 w 274"/>
                  <a:gd name="T55" fmla="*/ 1 h 145"/>
                  <a:gd name="T56" fmla="*/ 0 w 274"/>
                  <a:gd name="T57" fmla="*/ 1 h 145"/>
                  <a:gd name="T58" fmla="*/ 0 w 274"/>
                  <a:gd name="T59" fmla="*/ 0 h 145"/>
                  <a:gd name="T60" fmla="*/ 0 w 274"/>
                  <a:gd name="T61" fmla="*/ 1 h 14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4"/>
                  <a:gd name="T94" fmla="*/ 0 h 145"/>
                  <a:gd name="T95" fmla="*/ 274 w 274"/>
                  <a:gd name="T96" fmla="*/ 145 h 14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4" h="145">
                    <a:moveTo>
                      <a:pt x="274" y="9"/>
                    </a:moveTo>
                    <a:lnTo>
                      <a:pt x="242" y="32"/>
                    </a:lnTo>
                    <a:lnTo>
                      <a:pt x="212" y="53"/>
                    </a:lnTo>
                    <a:lnTo>
                      <a:pt x="197" y="64"/>
                    </a:lnTo>
                    <a:lnTo>
                      <a:pt x="184" y="74"/>
                    </a:lnTo>
                    <a:lnTo>
                      <a:pt x="169" y="84"/>
                    </a:lnTo>
                    <a:lnTo>
                      <a:pt x="155" y="93"/>
                    </a:lnTo>
                    <a:lnTo>
                      <a:pt x="139" y="103"/>
                    </a:lnTo>
                    <a:lnTo>
                      <a:pt x="124" y="111"/>
                    </a:lnTo>
                    <a:lnTo>
                      <a:pt x="106" y="118"/>
                    </a:lnTo>
                    <a:lnTo>
                      <a:pt x="88" y="125"/>
                    </a:lnTo>
                    <a:lnTo>
                      <a:pt x="69" y="132"/>
                    </a:lnTo>
                    <a:lnTo>
                      <a:pt x="49" y="138"/>
                    </a:lnTo>
                    <a:lnTo>
                      <a:pt x="27" y="142"/>
                    </a:lnTo>
                    <a:lnTo>
                      <a:pt x="3" y="145"/>
                    </a:lnTo>
                    <a:lnTo>
                      <a:pt x="0" y="134"/>
                    </a:lnTo>
                    <a:lnTo>
                      <a:pt x="22" y="131"/>
                    </a:lnTo>
                    <a:lnTo>
                      <a:pt x="43" y="125"/>
                    </a:lnTo>
                    <a:lnTo>
                      <a:pt x="62" y="120"/>
                    </a:lnTo>
                    <a:lnTo>
                      <a:pt x="80" y="115"/>
                    </a:lnTo>
                    <a:lnTo>
                      <a:pt x="97" y="108"/>
                    </a:lnTo>
                    <a:lnTo>
                      <a:pt x="113" y="101"/>
                    </a:lnTo>
                    <a:lnTo>
                      <a:pt x="128" y="92"/>
                    </a:lnTo>
                    <a:lnTo>
                      <a:pt x="143" y="84"/>
                    </a:lnTo>
                    <a:lnTo>
                      <a:pt x="156" y="75"/>
                    </a:lnTo>
                    <a:lnTo>
                      <a:pt x="171" y="66"/>
                    </a:lnTo>
                    <a:lnTo>
                      <a:pt x="186" y="55"/>
                    </a:lnTo>
                    <a:lnTo>
                      <a:pt x="199" y="45"/>
                    </a:lnTo>
                    <a:lnTo>
                      <a:pt x="230" y="22"/>
                    </a:lnTo>
                    <a:lnTo>
                      <a:pt x="262" y="0"/>
                    </a:lnTo>
                    <a:lnTo>
                      <a:pt x="274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5" name="Freeform 365"/>
              <p:cNvSpPr>
                <a:spLocks/>
              </p:cNvSpPr>
              <p:nvPr/>
            </p:nvSpPr>
            <p:spPr bwMode="auto">
              <a:xfrm>
                <a:off x="2346" y="3607"/>
                <a:ext cx="4" cy="5"/>
              </a:xfrm>
              <a:custGeom>
                <a:avLst/>
                <a:gdLst>
                  <a:gd name="T0" fmla="*/ 0 w 12"/>
                  <a:gd name="T1" fmla="*/ 0 h 9"/>
                  <a:gd name="T2" fmla="*/ 0 w 12"/>
                  <a:gd name="T3" fmla="*/ 1 h 9"/>
                  <a:gd name="T4" fmla="*/ 0 w 12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9"/>
                  <a:gd name="T11" fmla="*/ 12 w 12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9">
                    <a:moveTo>
                      <a:pt x="0" y="0"/>
                    </a:moveTo>
                    <a:lnTo>
                      <a:pt x="1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6" name="Freeform 366"/>
              <p:cNvSpPr>
                <a:spLocks/>
              </p:cNvSpPr>
              <p:nvPr/>
            </p:nvSpPr>
            <p:spPr bwMode="auto">
              <a:xfrm>
                <a:off x="2256" y="3674"/>
                <a:ext cx="6" cy="7"/>
              </a:xfrm>
              <a:custGeom>
                <a:avLst/>
                <a:gdLst>
                  <a:gd name="T0" fmla="*/ 0 w 17"/>
                  <a:gd name="T1" fmla="*/ 1 h 13"/>
                  <a:gd name="T2" fmla="*/ 0 w 17"/>
                  <a:gd name="T3" fmla="*/ 1 h 13"/>
                  <a:gd name="T4" fmla="*/ 0 w 17"/>
                  <a:gd name="T5" fmla="*/ 1 h 13"/>
                  <a:gd name="T6" fmla="*/ 0 w 17"/>
                  <a:gd name="T7" fmla="*/ 1 h 13"/>
                  <a:gd name="T8" fmla="*/ 0 w 17"/>
                  <a:gd name="T9" fmla="*/ 0 h 13"/>
                  <a:gd name="T10" fmla="*/ 0 w 17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10" y="11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17" y="6"/>
                    </a:lnTo>
                    <a:lnTo>
                      <a:pt x="7" y="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40" name="Group 368"/>
            <p:cNvGrpSpPr>
              <a:grpSpLocks noChangeAspect="1"/>
            </p:cNvGrpSpPr>
            <p:nvPr/>
          </p:nvGrpSpPr>
          <p:grpSpPr bwMode="auto">
            <a:xfrm>
              <a:off x="2091" y="3213"/>
              <a:ext cx="185" cy="466"/>
              <a:chOff x="2091" y="3213"/>
              <a:chExt cx="185" cy="466"/>
            </a:xfrm>
          </p:grpSpPr>
          <p:sp>
            <p:nvSpPr>
              <p:cNvPr id="26371" name="AutoShape 367"/>
              <p:cNvSpPr>
                <a:spLocks noChangeAspect="1" noChangeArrowheads="1" noTextEdit="1"/>
              </p:cNvSpPr>
              <p:nvPr/>
            </p:nvSpPr>
            <p:spPr bwMode="auto">
              <a:xfrm>
                <a:off x="2091" y="3213"/>
                <a:ext cx="185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2" name="Freeform 369"/>
              <p:cNvSpPr>
                <a:spLocks/>
              </p:cNvSpPr>
              <p:nvPr/>
            </p:nvSpPr>
            <p:spPr bwMode="auto">
              <a:xfrm>
                <a:off x="2094" y="3216"/>
                <a:ext cx="179" cy="458"/>
              </a:xfrm>
              <a:custGeom>
                <a:avLst/>
                <a:gdLst>
                  <a:gd name="T0" fmla="*/ 0 w 537"/>
                  <a:gd name="T1" fmla="*/ 0 h 918"/>
                  <a:gd name="T2" fmla="*/ 0 w 537"/>
                  <a:gd name="T3" fmla="*/ 0 h 918"/>
                  <a:gd name="T4" fmla="*/ 0 w 537"/>
                  <a:gd name="T5" fmla="*/ 0 h 918"/>
                  <a:gd name="T6" fmla="*/ 0 w 537"/>
                  <a:gd name="T7" fmla="*/ 0 h 918"/>
                  <a:gd name="T8" fmla="*/ 0 w 537"/>
                  <a:gd name="T9" fmla="*/ 0 h 918"/>
                  <a:gd name="T10" fmla="*/ 0 w 537"/>
                  <a:gd name="T11" fmla="*/ 0 h 918"/>
                  <a:gd name="T12" fmla="*/ 0 w 537"/>
                  <a:gd name="T13" fmla="*/ 0 h 918"/>
                  <a:gd name="T14" fmla="*/ 0 w 537"/>
                  <a:gd name="T15" fmla="*/ 0 h 918"/>
                  <a:gd name="T16" fmla="*/ 0 w 537"/>
                  <a:gd name="T17" fmla="*/ 0 h 918"/>
                  <a:gd name="T18" fmla="*/ 0 w 537"/>
                  <a:gd name="T19" fmla="*/ 0 h 918"/>
                  <a:gd name="T20" fmla="*/ 0 w 537"/>
                  <a:gd name="T21" fmla="*/ 0 h 918"/>
                  <a:gd name="T22" fmla="*/ 0 w 537"/>
                  <a:gd name="T23" fmla="*/ 0 h 918"/>
                  <a:gd name="T24" fmla="*/ 0 w 537"/>
                  <a:gd name="T25" fmla="*/ 0 h 918"/>
                  <a:gd name="T26" fmla="*/ 0 w 537"/>
                  <a:gd name="T27" fmla="*/ 0 h 918"/>
                  <a:gd name="T28" fmla="*/ 0 w 537"/>
                  <a:gd name="T29" fmla="*/ 0 h 918"/>
                  <a:gd name="T30" fmla="*/ 0 w 537"/>
                  <a:gd name="T31" fmla="*/ 0 h 918"/>
                  <a:gd name="T32" fmla="*/ 0 w 537"/>
                  <a:gd name="T33" fmla="*/ 0 h 918"/>
                  <a:gd name="T34" fmla="*/ 0 w 537"/>
                  <a:gd name="T35" fmla="*/ 0 h 918"/>
                  <a:gd name="T36" fmla="*/ 0 w 537"/>
                  <a:gd name="T37" fmla="*/ 0 h 918"/>
                  <a:gd name="T38" fmla="*/ 0 w 537"/>
                  <a:gd name="T39" fmla="*/ 0 h 918"/>
                  <a:gd name="T40" fmla="*/ 0 w 537"/>
                  <a:gd name="T41" fmla="*/ 0 h 918"/>
                  <a:gd name="T42" fmla="*/ 0 w 537"/>
                  <a:gd name="T43" fmla="*/ 0 h 918"/>
                  <a:gd name="T44" fmla="*/ 0 w 537"/>
                  <a:gd name="T45" fmla="*/ 0 h 918"/>
                  <a:gd name="T46" fmla="*/ 0 w 537"/>
                  <a:gd name="T47" fmla="*/ 0 h 918"/>
                  <a:gd name="T48" fmla="*/ 0 w 537"/>
                  <a:gd name="T49" fmla="*/ 0 h 918"/>
                  <a:gd name="T50" fmla="*/ 0 w 537"/>
                  <a:gd name="T51" fmla="*/ 0 h 918"/>
                  <a:gd name="T52" fmla="*/ 0 w 537"/>
                  <a:gd name="T53" fmla="*/ 0 h 918"/>
                  <a:gd name="T54" fmla="*/ 0 w 537"/>
                  <a:gd name="T55" fmla="*/ 0 h 918"/>
                  <a:gd name="T56" fmla="*/ 0 w 537"/>
                  <a:gd name="T57" fmla="*/ 0 h 918"/>
                  <a:gd name="T58" fmla="*/ 0 w 537"/>
                  <a:gd name="T59" fmla="*/ 0 h 918"/>
                  <a:gd name="T60" fmla="*/ 0 w 537"/>
                  <a:gd name="T61" fmla="*/ 0 h 918"/>
                  <a:gd name="T62" fmla="*/ 0 w 537"/>
                  <a:gd name="T63" fmla="*/ 0 h 918"/>
                  <a:gd name="T64" fmla="*/ 0 w 537"/>
                  <a:gd name="T65" fmla="*/ 0 h 918"/>
                  <a:gd name="T66" fmla="*/ 0 w 537"/>
                  <a:gd name="T67" fmla="*/ 0 h 918"/>
                  <a:gd name="T68" fmla="*/ 0 w 537"/>
                  <a:gd name="T69" fmla="*/ 0 h 918"/>
                  <a:gd name="T70" fmla="*/ 0 w 537"/>
                  <a:gd name="T71" fmla="*/ 0 h 918"/>
                  <a:gd name="T72" fmla="*/ 0 w 537"/>
                  <a:gd name="T73" fmla="*/ 0 h 918"/>
                  <a:gd name="T74" fmla="*/ 0 w 537"/>
                  <a:gd name="T75" fmla="*/ 0 h 918"/>
                  <a:gd name="T76" fmla="*/ 0 w 537"/>
                  <a:gd name="T77" fmla="*/ 0 h 918"/>
                  <a:gd name="T78" fmla="*/ 0 w 537"/>
                  <a:gd name="T79" fmla="*/ 0 h 918"/>
                  <a:gd name="T80" fmla="*/ 0 w 537"/>
                  <a:gd name="T81" fmla="*/ 0 h 918"/>
                  <a:gd name="T82" fmla="*/ 0 w 537"/>
                  <a:gd name="T83" fmla="*/ 0 h 918"/>
                  <a:gd name="T84" fmla="*/ 0 w 537"/>
                  <a:gd name="T85" fmla="*/ 0 h 918"/>
                  <a:gd name="T86" fmla="*/ 0 w 537"/>
                  <a:gd name="T87" fmla="*/ 0 h 918"/>
                  <a:gd name="T88" fmla="*/ 0 w 537"/>
                  <a:gd name="T89" fmla="*/ 0 h 918"/>
                  <a:gd name="T90" fmla="*/ 0 w 537"/>
                  <a:gd name="T91" fmla="*/ 0 h 918"/>
                  <a:gd name="T92" fmla="*/ 0 w 537"/>
                  <a:gd name="T93" fmla="*/ 0 h 918"/>
                  <a:gd name="T94" fmla="*/ 0 w 537"/>
                  <a:gd name="T95" fmla="*/ 0 h 918"/>
                  <a:gd name="T96" fmla="*/ 0 w 537"/>
                  <a:gd name="T97" fmla="*/ 0 h 918"/>
                  <a:gd name="T98" fmla="*/ 0 w 537"/>
                  <a:gd name="T99" fmla="*/ 0 h 918"/>
                  <a:gd name="T100" fmla="*/ 0 w 537"/>
                  <a:gd name="T101" fmla="*/ 0 h 918"/>
                  <a:gd name="T102" fmla="*/ 0 w 537"/>
                  <a:gd name="T103" fmla="*/ 0 h 918"/>
                  <a:gd name="T104" fmla="*/ 0 w 537"/>
                  <a:gd name="T105" fmla="*/ 0 h 918"/>
                  <a:gd name="T106" fmla="*/ 0 w 537"/>
                  <a:gd name="T107" fmla="*/ 0 h 918"/>
                  <a:gd name="T108" fmla="*/ 0 w 537"/>
                  <a:gd name="T109" fmla="*/ 0 h 918"/>
                  <a:gd name="T110" fmla="*/ 0 w 537"/>
                  <a:gd name="T111" fmla="*/ 0 h 918"/>
                  <a:gd name="T112" fmla="*/ 0 w 537"/>
                  <a:gd name="T113" fmla="*/ 0 h 918"/>
                  <a:gd name="T114" fmla="*/ 0 w 537"/>
                  <a:gd name="T115" fmla="*/ 0 h 918"/>
                  <a:gd name="T116" fmla="*/ 0 w 537"/>
                  <a:gd name="T117" fmla="*/ 0 h 918"/>
                  <a:gd name="T118" fmla="*/ 0 w 537"/>
                  <a:gd name="T119" fmla="*/ 0 h 918"/>
                  <a:gd name="T120" fmla="*/ 0 w 537"/>
                  <a:gd name="T121" fmla="*/ 0 h 9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7"/>
                  <a:gd name="T184" fmla="*/ 0 h 918"/>
                  <a:gd name="T185" fmla="*/ 537 w 537"/>
                  <a:gd name="T186" fmla="*/ 918 h 9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7" h="918">
                    <a:moveTo>
                      <a:pt x="1" y="0"/>
                    </a:moveTo>
                    <a:lnTo>
                      <a:pt x="0" y="35"/>
                    </a:lnTo>
                    <a:lnTo>
                      <a:pt x="0" y="70"/>
                    </a:lnTo>
                    <a:lnTo>
                      <a:pt x="1" y="84"/>
                    </a:lnTo>
                    <a:lnTo>
                      <a:pt x="3" y="96"/>
                    </a:lnTo>
                    <a:lnTo>
                      <a:pt x="6" y="108"/>
                    </a:lnTo>
                    <a:lnTo>
                      <a:pt x="10" y="120"/>
                    </a:lnTo>
                    <a:lnTo>
                      <a:pt x="15" y="130"/>
                    </a:lnTo>
                    <a:lnTo>
                      <a:pt x="21" y="140"/>
                    </a:lnTo>
                    <a:lnTo>
                      <a:pt x="28" y="151"/>
                    </a:lnTo>
                    <a:lnTo>
                      <a:pt x="35" y="161"/>
                    </a:lnTo>
                    <a:lnTo>
                      <a:pt x="52" y="182"/>
                    </a:lnTo>
                    <a:lnTo>
                      <a:pt x="68" y="201"/>
                    </a:lnTo>
                    <a:lnTo>
                      <a:pt x="77" y="213"/>
                    </a:lnTo>
                    <a:lnTo>
                      <a:pt x="85" y="224"/>
                    </a:lnTo>
                    <a:lnTo>
                      <a:pt x="94" y="235"/>
                    </a:lnTo>
                    <a:lnTo>
                      <a:pt x="103" y="248"/>
                    </a:lnTo>
                    <a:lnTo>
                      <a:pt x="108" y="256"/>
                    </a:lnTo>
                    <a:lnTo>
                      <a:pt x="112" y="265"/>
                    </a:lnTo>
                    <a:lnTo>
                      <a:pt x="116" y="274"/>
                    </a:lnTo>
                    <a:lnTo>
                      <a:pt x="121" y="284"/>
                    </a:lnTo>
                    <a:lnTo>
                      <a:pt x="128" y="303"/>
                    </a:lnTo>
                    <a:lnTo>
                      <a:pt x="134" y="321"/>
                    </a:lnTo>
                    <a:lnTo>
                      <a:pt x="139" y="336"/>
                    </a:lnTo>
                    <a:lnTo>
                      <a:pt x="142" y="348"/>
                    </a:lnTo>
                    <a:lnTo>
                      <a:pt x="142" y="351"/>
                    </a:lnTo>
                    <a:lnTo>
                      <a:pt x="142" y="354"/>
                    </a:lnTo>
                    <a:lnTo>
                      <a:pt x="140" y="353"/>
                    </a:lnTo>
                    <a:lnTo>
                      <a:pt x="147" y="363"/>
                    </a:lnTo>
                    <a:lnTo>
                      <a:pt x="155" y="372"/>
                    </a:lnTo>
                    <a:lnTo>
                      <a:pt x="161" y="381"/>
                    </a:lnTo>
                    <a:lnTo>
                      <a:pt x="168" y="388"/>
                    </a:lnTo>
                    <a:lnTo>
                      <a:pt x="180" y="399"/>
                    </a:lnTo>
                    <a:lnTo>
                      <a:pt x="190" y="410"/>
                    </a:lnTo>
                    <a:lnTo>
                      <a:pt x="196" y="416"/>
                    </a:lnTo>
                    <a:lnTo>
                      <a:pt x="201" y="422"/>
                    </a:lnTo>
                    <a:lnTo>
                      <a:pt x="205" y="428"/>
                    </a:lnTo>
                    <a:lnTo>
                      <a:pt x="209" y="434"/>
                    </a:lnTo>
                    <a:lnTo>
                      <a:pt x="218" y="451"/>
                    </a:lnTo>
                    <a:lnTo>
                      <a:pt x="221" y="461"/>
                    </a:lnTo>
                    <a:lnTo>
                      <a:pt x="224" y="472"/>
                    </a:lnTo>
                    <a:lnTo>
                      <a:pt x="227" y="486"/>
                    </a:lnTo>
                    <a:lnTo>
                      <a:pt x="232" y="500"/>
                    </a:lnTo>
                    <a:lnTo>
                      <a:pt x="242" y="532"/>
                    </a:lnTo>
                    <a:lnTo>
                      <a:pt x="246" y="549"/>
                    </a:lnTo>
                    <a:lnTo>
                      <a:pt x="249" y="564"/>
                    </a:lnTo>
                    <a:lnTo>
                      <a:pt x="252" y="580"/>
                    </a:lnTo>
                    <a:lnTo>
                      <a:pt x="254" y="593"/>
                    </a:lnTo>
                    <a:lnTo>
                      <a:pt x="254" y="660"/>
                    </a:lnTo>
                    <a:lnTo>
                      <a:pt x="254" y="671"/>
                    </a:lnTo>
                    <a:lnTo>
                      <a:pt x="257" y="682"/>
                    </a:lnTo>
                    <a:lnTo>
                      <a:pt x="257" y="688"/>
                    </a:lnTo>
                    <a:lnTo>
                      <a:pt x="260" y="692"/>
                    </a:lnTo>
                    <a:lnTo>
                      <a:pt x="264" y="702"/>
                    </a:lnTo>
                    <a:lnTo>
                      <a:pt x="269" y="712"/>
                    </a:lnTo>
                    <a:lnTo>
                      <a:pt x="274" y="720"/>
                    </a:lnTo>
                    <a:lnTo>
                      <a:pt x="282" y="729"/>
                    </a:lnTo>
                    <a:lnTo>
                      <a:pt x="291" y="737"/>
                    </a:lnTo>
                    <a:lnTo>
                      <a:pt x="307" y="753"/>
                    </a:lnTo>
                    <a:lnTo>
                      <a:pt x="326" y="769"/>
                    </a:lnTo>
                    <a:lnTo>
                      <a:pt x="347" y="787"/>
                    </a:lnTo>
                    <a:lnTo>
                      <a:pt x="367" y="804"/>
                    </a:lnTo>
                    <a:lnTo>
                      <a:pt x="385" y="822"/>
                    </a:lnTo>
                    <a:lnTo>
                      <a:pt x="400" y="837"/>
                    </a:lnTo>
                    <a:lnTo>
                      <a:pt x="415" y="853"/>
                    </a:lnTo>
                    <a:lnTo>
                      <a:pt x="429" y="867"/>
                    </a:lnTo>
                    <a:lnTo>
                      <a:pt x="446" y="881"/>
                    </a:lnTo>
                    <a:lnTo>
                      <a:pt x="453" y="887"/>
                    </a:lnTo>
                    <a:lnTo>
                      <a:pt x="462" y="893"/>
                    </a:lnTo>
                    <a:lnTo>
                      <a:pt x="472" y="899"/>
                    </a:lnTo>
                    <a:lnTo>
                      <a:pt x="483" y="905"/>
                    </a:lnTo>
                    <a:lnTo>
                      <a:pt x="494" y="912"/>
                    </a:lnTo>
                    <a:lnTo>
                      <a:pt x="506" y="918"/>
                    </a:lnTo>
                    <a:lnTo>
                      <a:pt x="511" y="912"/>
                    </a:lnTo>
                    <a:lnTo>
                      <a:pt x="515" y="905"/>
                    </a:lnTo>
                    <a:lnTo>
                      <a:pt x="516" y="902"/>
                    </a:lnTo>
                    <a:lnTo>
                      <a:pt x="516" y="899"/>
                    </a:lnTo>
                    <a:lnTo>
                      <a:pt x="518" y="891"/>
                    </a:lnTo>
                    <a:lnTo>
                      <a:pt x="518" y="879"/>
                    </a:lnTo>
                    <a:lnTo>
                      <a:pt x="515" y="867"/>
                    </a:lnTo>
                    <a:lnTo>
                      <a:pt x="511" y="846"/>
                    </a:lnTo>
                    <a:lnTo>
                      <a:pt x="505" y="824"/>
                    </a:lnTo>
                    <a:lnTo>
                      <a:pt x="503" y="813"/>
                    </a:lnTo>
                    <a:lnTo>
                      <a:pt x="503" y="799"/>
                    </a:lnTo>
                    <a:lnTo>
                      <a:pt x="503" y="791"/>
                    </a:lnTo>
                    <a:lnTo>
                      <a:pt x="503" y="783"/>
                    </a:lnTo>
                    <a:lnTo>
                      <a:pt x="506" y="768"/>
                    </a:lnTo>
                    <a:lnTo>
                      <a:pt x="511" y="755"/>
                    </a:lnTo>
                    <a:lnTo>
                      <a:pt x="514" y="741"/>
                    </a:lnTo>
                    <a:lnTo>
                      <a:pt x="518" y="728"/>
                    </a:lnTo>
                    <a:lnTo>
                      <a:pt x="522" y="714"/>
                    </a:lnTo>
                    <a:lnTo>
                      <a:pt x="524" y="699"/>
                    </a:lnTo>
                    <a:lnTo>
                      <a:pt x="525" y="691"/>
                    </a:lnTo>
                    <a:lnTo>
                      <a:pt x="525" y="683"/>
                    </a:lnTo>
                    <a:lnTo>
                      <a:pt x="525" y="678"/>
                    </a:lnTo>
                    <a:lnTo>
                      <a:pt x="524" y="672"/>
                    </a:lnTo>
                    <a:lnTo>
                      <a:pt x="521" y="663"/>
                    </a:lnTo>
                    <a:lnTo>
                      <a:pt x="519" y="659"/>
                    </a:lnTo>
                    <a:lnTo>
                      <a:pt x="516" y="655"/>
                    </a:lnTo>
                    <a:lnTo>
                      <a:pt x="512" y="646"/>
                    </a:lnTo>
                    <a:lnTo>
                      <a:pt x="508" y="637"/>
                    </a:lnTo>
                    <a:lnTo>
                      <a:pt x="503" y="629"/>
                    </a:lnTo>
                    <a:lnTo>
                      <a:pt x="500" y="620"/>
                    </a:lnTo>
                    <a:lnTo>
                      <a:pt x="499" y="615"/>
                    </a:lnTo>
                    <a:lnTo>
                      <a:pt x="499" y="609"/>
                    </a:lnTo>
                    <a:lnTo>
                      <a:pt x="499" y="603"/>
                    </a:lnTo>
                    <a:lnTo>
                      <a:pt x="500" y="597"/>
                    </a:lnTo>
                    <a:lnTo>
                      <a:pt x="502" y="592"/>
                    </a:lnTo>
                    <a:lnTo>
                      <a:pt x="505" y="587"/>
                    </a:lnTo>
                    <a:lnTo>
                      <a:pt x="511" y="578"/>
                    </a:lnTo>
                    <a:lnTo>
                      <a:pt x="518" y="569"/>
                    </a:lnTo>
                    <a:lnTo>
                      <a:pt x="525" y="560"/>
                    </a:lnTo>
                    <a:lnTo>
                      <a:pt x="528" y="555"/>
                    </a:lnTo>
                    <a:lnTo>
                      <a:pt x="531" y="551"/>
                    </a:lnTo>
                    <a:lnTo>
                      <a:pt x="533" y="546"/>
                    </a:lnTo>
                    <a:lnTo>
                      <a:pt x="536" y="540"/>
                    </a:lnTo>
                    <a:lnTo>
                      <a:pt x="536" y="537"/>
                    </a:lnTo>
                    <a:lnTo>
                      <a:pt x="537" y="534"/>
                    </a:lnTo>
                    <a:lnTo>
                      <a:pt x="537" y="528"/>
                    </a:lnTo>
                    <a:lnTo>
                      <a:pt x="537" y="523"/>
                    </a:lnTo>
                    <a:lnTo>
                      <a:pt x="536" y="519"/>
                    </a:lnTo>
                    <a:lnTo>
                      <a:pt x="534" y="515"/>
                    </a:lnTo>
                    <a:lnTo>
                      <a:pt x="531" y="510"/>
                    </a:lnTo>
                    <a:lnTo>
                      <a:pt x="528" y="506"/>
                    </a:lnTo>
                    <a:lnTo>
                      <a:pt x="524" y="503"/>
                    </a:lnTo>
                    <a:lnTo>
                      <a:pt x="519" y="499"/>
                    </a:lnTo>
                    <a:lnTo>
                      <a:pt x="515" y="496"/>
                    </a:lnTo>
                    <a:lnTo>
                      <a:pt x="505" y="491"/>
                    </a:lnTo>
                    <a:lnTo>
                      <a:pt x="494" y="486"/>
                    </a:lnTo>
                    <a:lnTo>
                      <a:pt x="469" y="476"/>
                    </a:lnTo>
                    <a:lnTo>
                      <a:pt x="444" y="466"/>
                    </a:lnTo>
                    <a:lnTo>
                      <a:pt x="432" y="461"/>
                    </a:lnTo>
                    <a:lnTo>
                      <a:pt x="422" y="456"/>
                    </a:lnTo>
                    <a:lnTo>
                      <a:pt x="418" y="453"/>
                    </a:lnTo>
                    <a:lnTo>
                      <a:pt x="413" y="449"/>
                    </a:lnTo>
                    <a:lnTo>
                      <a:pt x="409" y="446"/>
                    </a:lnTo>
                    <a:lnTo>
                      <a:pt x="406" y="441"/>
                    </a:lnTo>
                    <a:lnTo>
                      <a:pt x="404" y="437"/>
                    </a:lnTo>
                    <a:lnTo>
                      <a:pt x="401" y="433"/>
                    </a:lnTo>
                    <a:lnTo>
                      <a:pt x="401" y="429"/>
                    </a:lnTo>
                    <a:lnTo>
                      <a:pt x="400" y="424"/>
                    </a:lnTo>
                    <a:lnTo>
                      <a:pt x="400" y="369"/>
                    </a:lnTo>
                    <a:lnTo>
                      <a:pt x="401" y="346"/>
                    </a:lnTo>
                    <a:lnTo>
                      <a:pt x="403" y="325"/>
                    </a:lnTo>
                    <a:lnTo>
                      <a:pt x="403" y="305"/>
                    </a:lnTo>
                    <a:lnTo>
                      <a:pt x="403" y="297"/>
                    </a:lnTo>
                    <a:lnTo>
                      <a:pt x="401" y="288"/>
                    </a:lnTo>
                    <a:lnTo>
                      <a:pt x="400" y="280"/>
                    </a:lnTo>
                    <a:lnTo>
                      <a:pt x="397" y="271"/>
                    </a:lnTo>
                    <a:lnTo>
                      <a:pt x="394" y="262"/>
                    </a:lnTo>
                    <a:lnTo>
                      <a:pt x="390" y="254"/>
                    </a:lnTo>
                    <a:lnTo>
                      <a:pt x="384" y="246"/>
                    </a:lnTo>
                    <a:lnTo>
                      <a:pt x="376" y="237"/>
                    </a:lnTo>
                    <a:lnTo>
                      <a:pt x="367" y="228"/>
                    </a:lnTo>
                    <a:lnTo>
                      <a:pt x="356" y="219"/>
                    </a:lnTo>
                    <a:lnTo>
                      <a:pt x="350" y="214"/>
                    </a:lnTo>
                    <a:lnTo>
                      <a:pt x="341" y="208"/>
                    </a:lnTo>
                    <a:lnTo>
                      <a:pt x="333" y="204"/>
                    </a:lnTo>
                    <a:lnTo>
                      <a:pt x="323" y="200"/>
                    </a:lnTo>
                    <a:lnTo>
                      <a:pt x="304" y="192"/>
                    </a:lnTo>
                    <a:lnTo>
                      <a:pt x="283" y="185"/>
                    </a:lnTo>
                    <a:lnTo>
                      <a:pt x="263" y="176"/>
                    </a:lnTo>
                    <a:lnTo>
                      <a:pt x="243" y="169"/>
                    </a:lnTo>
                    <a:lnTo>
                      <a:pt x="224" y="161"/>
                    </a:lnTo>
                    <a:lnTo>
                      <a:pt x="215" y="157"/>
                    </a:lnTo>
                    <a:lnTo>
                      <a:pt x="208" y="153"/>
                    </a:lnTo>
                    <a:lnTo>
                      <a:pt x="192" y="142"/>
                    </a:lnTo>
                    <a:lnTo>
                      <a:pt x="178" y="132"/>
                    </a:lnTo>
                    <a:lnTo>
                      <a:pt x="167" y="122"/>
                    </a:lnTo>
                    <a:lnTo>
                      <a:pt x="155" y="112"/>
                    </a:lnTo>
                    <a:lnTo>
                      <a:pt x="134" y="91"/>
                    </a:lnTo>
                    <a:lnTo>
                      <a:pt x="114" y="70"/>
                    </a:lnTo>
                    <a:lnTo>
                      <a:pt x="103" y="61"/>
                    </a:lnTo>
                    <a:lnTo>
                      <a:pt x="93" y="52"/>
                    </a:lnTo>
                    <a:lnTo>
                      <a:pt x="83" y="41"/>
                    </a:lnTo>
                    <a:lnTo>
                      <a:pt x="77" y="37"/>
                    </a:lnTo>
                    <a:lnTo>
                      <a:pt x="71" y="33"/>
                    </a:lnTo>
                    <a:lnTo>
                      <a:pt x="63" y="28"/>
                    </a:lnTo>
                    <a:lnTo>
                      <a:pt x="57" y="24"/>
                    </a:lnTo>
                    <a:lnTo>
                      <a:pt x="43" y="16"/>
                    </a:lnTo>
                    <a:lnTo>
                      <a:pt x="26" y="7"/>
                    </a:lnTo>
                    <a:lnTo>
                      <a:pt x="7" y="0"/>
                    </a:lnTo>
                    <a:lnTo>
                      <a:pt x="1" y="9"/>
                    </a:lnTo>
                    <a:lnTo>
                      <a:pt x="1" y="9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3" name="Freeform 370"/>
              <p:cNvSpPr>
                <a:spLocks/>
              </p:cNvSpPr>
              <p:nvPr/>
            </p:nvSpPr>
            <p:spPr bwMode="auto">
              <a:xfrm>
                <a:off x="2091" y="3216"/>
                <a:ext cx="6" cy="35"/>
              </a:xfrm>
              <a:custGeom>
                <a:avLst/>
                <a:gdLst>
                  <a:gd name="T0" fmla="*/ 0 w 19"/>
                  <a:gd name="T1" fmla="*/ 0 h 70"/>
                  <a:gd name="T2" fmla="*/ 0 w 19"/>
                  <a:gd name="T3" fmla="*/ 1 h 70"/>
                  <a:gd name="T4" fmla="*/ 0 w 19"/>
                  <a:gd name="T5" fmla="*/ 1 h 70"/>
                  <a:gd name="T6" fmla="*/ 0 w 19"/>
                  <a:gd name="T7" fmla="*/ 1 h 70"/>
                  <a:gd name="T8" fmla="*/ 0 w 19"/>
                  <a:gd name="T9" fmla="*/ 1 h 70"/>
                  <a:gd name="T10" fmla="*/ 0 w 19"/>
                  <a:gd name="T11" fmla="*/ 0 h 70"/>
                  <a:gd name="T12" fmla="*/ 0 w 19"/>
                  <a:gd name="T13" fmla="*/ 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70"/>
                  <a:gd name="T23" fmla="*/ 19 w 19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70">
                    <a:moveTo>
                      <a:pt x="19" y="0"/>
                    </a:moveTo>
                    <a:lnTo>
                      <a:pt x="18" y="35"/>
                    </a:lnTo>
                    <a:lnTo>
                      <a:pt x="18" y="70"/>
                    </a:lnTo>
                    <a:lnTo>
                      <a:pt x="0" y="70"/>
                    </a:lnTo>
                    <a:lnTo>
                      <a:pt x="0" y="35"/>
                    </a:lnTo>
                    <a:lnTo>
                      <a:pt x="1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4" name="Freeform 371"/>
              <p:cNvSpPr>
                <a:spLocks/>
              </p:cNvSpPr>
              <p:nvPr/>
            </p:nvSpPr>
            <p:spPr bwMode="auto">
              <a:xfrm>
                <a:off x="2091" y="3250"/>
                <a:ext cx="40" cy="91"/>
              </a:xfrm>
              <a:custGeom>
                <a:avLst/>
                <a:gdLst>
                  <a:gd name="T0" fmla="*/ 0 w 120"/>
                  <a:gd name="T1" fmla="*/ 0 h 182"/>
                  <a:gd name="T2" fmla="*/ 0 w 120"/>
                  <a:gd name="T3" fmla="*/ 1 h 182"/>
                  <a:gd name="T4" fmla="*/ 0 w 120"/>
                  <a:gd name="T5" fmla="*/ 1 h 182"/>
                  <a:gd name="T6" fmla="*/ 0 w 120"/>
                  <a:gd name="T7" fmla="*/ 1 h 182"/>
                  <a:gd name="T8" fmla="*/ 0 w 120"/>
                  <a:gd name="T9" fmla="*/ 1 h 182"/>
                  <a:gd name="T10" fmla="*/ 0 w 120"/>
                  <a:gd name="T11" fmla="*/ 1 h 182"/>
                  <a:gd name="T12" fmla="*/ 0 w 120"/>
                  <a:gd name="T13" fmla="*/ 1 h 182"/>
                  <a:gd name="T14" fmla="*/ 0 w 120"/>
                  <a:gd name="T15" fmla="*/ 1 h 182"/>
                  <a:gd name="T16" fmla="*/ 0 w 120"/>
                  <a:gd name="T17" fmla="*/ 1 h 182"/>
                  <a:gd name="T18" fmla="*/ 0 w 120"/>
                  <a:gd name="T19" fmla="*/ 1 h 182"/>
                  <a:gd name="T20" fmla="*/ 0 w 120"/>
                  <a:gd name="T21" fmla="*/ 1 h 182"/>
                  <a:gd name="T22" fmla="*/ 0 w 120"/>
                  <a:gd name="T23" fmla="*/ 1 h 182"/>
                  <a:gd name="T24" fmla="*/ 0 w 120"/>
                  <a:gd name="T25" fmla="*/ 1 h 182"/>
                  <a:gd name="T26" fmla="*/ 0 w 120"/>
                  <a:gd name="T27" fmla="*/ 1 h 182"/>
                  <a:gd name="T28" fmla="*/ 0 w 120"/>
                  <a:gd name="T29" fmla="*/ 1 h 182"/>
                  <a:gd name="T30" fmla="*/ 0 w 120"/>
                  <a:gd name="T31" fmla="*/ 1 h 182"/>
                  <a:gd name="T32" fmla="*/ 0 w 120"/>
                  <a:gd name="T33" fmla="*/ 1 h 182"/>
                  <a:gd name="T34" fmla="*/ 0 w 120"/>
                  <a:gd name="T35" fmla="*/ 1 h 182"/>
                  <a:gd name="T36" fmla="*/ 0 w 120"/>
                  <a:gd name="T37" fmla="*/ 1 h 182"/>
                  <a:gd name="T38" fmla="*/ 0 w 120"/>
                  <a:gd name="T39" fmla="*/ 1 h 182"/>
                  <a:gd name="T40" fmla="*/ 0 w 120"/>
                  <a:gd name="T41" fmla="*/ 1 h 182"/>
                  <a:gd name="T42" fmla="*/ 0 w 120"/>
                  <a:gd name="T43" fmla="*/ 1 h 182"/>
                  <a:gd name="T44" fmla="*/ 0 w 120"/>
                  <a:gd name="T45" fmla="*/ 1 h 182"/>
                  <a:gd name="T46" fmla="*/ 0 w 120"/>
                  <a:gd name="T47" fmla="*/ 1 h 182"/>
                  <a:gd name="T48" fmla="*/ 0 w 120"/>
                  <a:gd name="T49" fmla="*/ 1 h 182"/>
                  <a:gd name="T50" fmla="*/ 0 w 120"/>
                  <a:gd name="T51" fmla="*/ 1 h 182"/>
                  <a:gd name="T52" fmla="*/ 0 w 120"/>
                  <a:gd name="T53" fmla="*/ 1 h 182"/>
                  <a:gd name="T54" fmla="*/ 0 w 120"/>
                  <a:gd name="T55" fmla="*/ 1 h 182"/>
                  <a:gd name="T56" fmla="*/ 0 w 120"/>
                  <a:gd name="T57" fmla="*/ 1 h 182"/>
                  <a:gd name="T58" fmla="*/ 0 w 120"/>
                  <a:gd name="T59" fmla="*/ 1 h 182"/>
                  <a:gd name="T60" fmla="*/ 0 w 120"/>
                  <a:gd name="T61" fmla="*/ 0 h 1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0"/>
                  <a:gd name="T94" fmla="*/ 0 h 182"/>
                  <a:gd name="T95" fmla="*/ 120 w 120"/>
                  <a:gd name="T96" fmla="*/ 182 h 18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0" h="182">
                    <a:moveTo>
                      <a:pt x="18" y="0"/>
                    </a:moveTo>
                    <a:lnTo>
                      <a:pt x="19" y="14"/>
                    </a:lnTo>
                    <a:lnTo>
                      <a:pt x="21" y="26"/>
                    </a:lnTo>
                    <a:lnTo>
                      <a:pt x="24" y="37"/>
                    </a:lnTo>
                    <a:lnTo>
                      <a:pt x="28" y="49"/>
                    </a:lnTo>
                    <a:lnTo>
                      <a:pt x="32" y="59"/>
                    </a:lnTo>
                    <a:lnTo>
                      <a:pt x="38" y="69"/>
                    </a:lnTo>
                    <a:lnTo>
                      <a:pt x="44" y="80"/>
                    </a:lnTo>
                    <a:lnTo>
                      <a:pt x="52" y="89"/>
                    </a:lnTo>
                    <a:lnTo>
                      <a:pt x="68" y="110"/>
                    </a:lnTo>
                    <a:lnTo>
                      <a:pt x="84" y="130"/>
                    </a:lnTo>
                    <a:lnTo>
                      <a:pt x="93" y="140"/>
                    </a:lnTo>
                    <a:lnTo>
                      <a:pt x="102" y="152"/>
                    </a:lnTo>
                    <a:lnTo>
                      <a:pt x="111" y="163"/>
                    </a:lnTo>
                    <a:lnTo>
                      <a:pt x="120" y="175"/>
                    </a:lnTo>
                    <a:lnTo>
                      <a:pt x="103" y="182"/>
                    </a:lnTo>
                    <a:lnTo>
                      <a:pt x="94" y="169"/>
                    </a:lnTo>
                    <a:lnTo>
                      <a:pt x="87" y="158"/>
                    </a:lnTo>
                    <a:lnTo>
                      <a:pt x="78" y="147"/>
                    </a:lnTo>
                    <a:lnTo>
                      <a:pt x="69" y="135"/>
                    </a:lnTo>
                    <a:lnTo>
                      <a:pt x="52" y="116"/>
                    </a:lnTo>
                    <a:lnTo>
                      <a:pt x="35" y="95"/>
                    </a:lnTo>
                    <a:lnTo>
                      <a:pt x="28" y="85"/>
                    </a:lnTo>
                    <a:lnTo>
                      <a:pt x="22" y="74"/>
                    </a:lnTo>
                    <a:lnTo>
                      <a:pt x="16" y="63"/>
                    </a:lnTo>
                    <a:lnTo>
                      <a:pt x="10" y="52"/>
                    </a:lnTo>
                    <a:lnTo>
                      <a:pt x="6" y="40"/>
                    </a:lnTo>
                    <a:lnTo>
                      <a:pt x="3" y="28"/>
                    </a:lnTo>
                    <a:lnTo>
                      <a:pt x="1" y="15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5" name="Freeform 372"/>
              <p:cNvSpPr>
                <a:spLocks/>
              </p:cNvSpPr>
              <p:nvPr/>
            </p:nvSpPr>
            <p:spPr bwMode="auto">
              <a:xfrm>
                <a:off x="2091" y="3250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w 1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0" y="1"/>
                    </a:moveTo>
                    <a:lnTo>
                      <a:pt x="18" y="0"/>
                    </a:lnTo>
                    <a:lnTo>
                      <a:pt x="1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6" name="Freeform 373"/>
              <p:cNvSpPr>
                <a:spLocks/>
              </p:cNvSpPr>
              <p:nvPr/>
            </p:nvSpPr>
            <p:spPr bwMode="auto">
              <a:xfrm>
                <a:off x="2125" y="3338"/>
                <a:ext cx="19" cy="56"/>
              </a:xfrm>
              <a:custGeom>
                <a:avLst/>
                <a:gdLst>
                  <a:gd name="T0" fmla="*/ 0 w 56"/>
                  <a:gd name="T1" fmla="*/ 0 h 112"/>
                  <a:gd name="T2" fmla="*/ 0 w 56"/>
                  <a:gd name="T3" fmla="*/ 1 h 112"/>
                  <a:gd name="T4" fmla="*/ 0 w 56"/>
                  <a:gd name="T5" fmla="*/ 1 h 112"/>
                  <a:gd name="T6" fmla="*/ 0 w 56"/>
                  <a:gd name="T7" fmla="*/ 1 h 112"/>
                  <a:gd name="T8" fmla="*/ 0 w 56"/>
                  <a:gd name="T9" fmla="*/ 1 h 112"/>
                  <a:gd name="T10" fmla="*/ 0 w 56"/>
                  <a:gd name="T11" fmla="*/ 1 h 112"/>
                  <a:gd name="T12" fmla="*/ 0 w 56"/>
                  <a:gd name="T13" fmla="*/ 1 h 112"/>
                  <a:gd name="T14" fmla="*/ 0 w 56"/>
                  <a:gd name="T15" fmla="*/ 1 h 112"/>
                  <a:gd name="T16" fmla="*/ 0 w 56"/>
                  <a:gd name="T17" fmla="*/ 1 h 112"/>
                  <a:gd name="T18" fmla="*/ 0 w 56"/>
                  <a:gd name="T19" fmla="*/ 1 h 112"/>
                  <a:gd name="T20" fmla="*/ 0 w 56"/>
                  <a:gd name="T21" fmla="*/ 1 h 112"/>
                  <a:gd name="T22" fmla="*/ 0 w 56"/>
                  <a:gd name="T23" fmla="*/ 1 h 112"/>
                  <a:gd name="T24" fmla="*/ 0 w 56"/>
                  <a:gd name="T25" fmla="*/ 1 h 112"/>
                  <a:gd name="T26" fmla="*/ 0 w 56"/>
                  <a:gd name="T27" fmla="*/ 1 h 112"/>
                  <a:gd name="T28" fmla="*/ 0 w 56"/>
                  <a:gd name="T29" fmla="*/ 1 h 112"/>
                  <a:gd name="T30" fmla="*/ 0 w 56"/>
                  <a:gd name="T31" fmla="*/ 1 h 112"/>
                  <a:gd name="T32" fmla="*/ 0 w 56"/>
                  <a:gd name="T33" fmla="*/ 1 h 112"/>
                  <a:gd name="T34" fmla="*/ 0 w 56"/>
                  <a:gd name="T35" fmla="*/ 1 h 112"/>
                  <a:gd name="T36" fmla="*/ 0 w 56"/>
                  <a:gd name="T37" fmla="*/ 1 h 112"/>
                  <a:gd name="T38" fmla="*/ 0 w 56"/>
                  <a:gd name="T39" fmla="*/ 1 h 112"/>
                  <a:gd name="T40" fmla="*/ 0 w 56"/>
                  <a:gd name="T41" fmla="*/ 1 h 112"/>
                  <a:gd name="T42" fmla="*/ 0 w 56"/>
                  <a:gd name="T43" fmla="*/ 1 h 112"/>
                  <a:gd name="T44" fmla="*/ 0 w 56"/>
                  <a:gd name="T45" fmla="*/ 1 h 112"/>
                  <a:gd name="T46" fmla="*/ 0 w 56"/>
                  <a:gd name="T47" fmla="*/ 1 h 112"/>
                  <a:gd name="T48" fmla="*/ 0 w 56"/>
                  <a:gd name="T49" fmla="*/ 1 h 112"/>
                  <a:gd name="T50" fmla="*/ 0 w 56"/>
                  <a:gd name="T51" fmla="*/ 1 h 112"/>
                  <a:gd name="T52" fmla="*/ 0 w 56"/>
                  <a:gd name="T53" fmla="*/ 0 h 1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"/>
                  <a:gd name="T82" fmla="*/ 0 h 112"/>
                  <a:gd name="T83" fmla="*/ 56 w 56"/>
                  <a:gd name="T84" fmla="*/ 112 h 1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" h="112">
                    <a:moveTo>
                      <a:pt x="17" y="0"/>
                    </a:moveTo>
                    <a:lnTo>
                      <a:pt x="22" y="8"/>
                    </a:lnTo>
                    <a:lnTo>
                      <a:pt x="27" y="17"/>
                    </a:lnTo>
                    <a:lnTo>
                      <a:pt x="31" y="26"/>
                    </a:lnTo>
                    <a:lnTo>
                      <a:pt x="36" y="37"/>
                    </a:lnTo>
                    <a:lnTo>
                      <a:pt x="43" y="56"/>
                    </a:lnTo>
                    <a:lnTo>
                      <a:pt x="49" y="74"/>
                    </a:lnTo>
                    <a:lnTo>
                      <a:pt x="53" y="89"/>
                    </a:lnTo>
                    <a:lnTo>
                      <a:pt x="56" y="101"/>
                    </a:lnTo>
                    <a:lnTo>
                      <a:pt x="56" y="105"/>
                    </a:lnTo>
                    <a:lnTo>
                      <a:pt x="56" y="108"/>
                    </a:lnTo>
                    <a:lnTo>
                      <a:pt x="40" y="112"/>
                    </a:lnTo>
                    <a:lnTo>
                      <a:pt x="39" y="110"/>
                    </a:lnTo>
                    <a:lnTo>
                      <a:pt x="53" y="104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39" y="103"/>
                    </a:lnTo>
                    <a:lnTo>
                      <a:pt x="36" y="91"/>
                    </a:lnTo>
                    <a:lnTo>
                      <a:pt x="31" y="76"/>
                    </a:lnTo>
                    <a:lnTo>
                      <a:pt x="25" y="58"/>
                    </a:lnTo>
                    <a:lnTo>
                      <a:pt x="20" y="40"/>
                    </a:lnTo>
                    <a:lnTo>
                      <a:pt x="15" y="30"/>
                    </a:lnTo>
                    <a:lnTo>
                      <a:pt x="11" y="21"/>
                    </a:lnTo>
                    <a:lnTo>
                      <a:pt x="5" y="12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7" name="Freeform 374"/>
              <p:cNvSpPr>
                <a:spLocks/>
              </p:cNvSpPr>
              <p:nvPr/>
            </p:nvSpPr>
            <p:spPr bwMode="auto">
              <a:xfrm>
                <a:off x="2125" y="3338"/>
                <a:ext cx="6" cy="3"/>
              </a:xfrm>
              <a:custGeom>
                <a:avLst/>
                <a:gdLst>
                  <a:gd name="T0" fmla="*/ 0 w 17"/>
                  <a:gd name="T1" fmla="*/ 0 h 7"/>
                  <a:gd name="T2" fmla="*/ 0 w 17"/>
                  <a:gd name="T3" fmla="*/ 0 h 7"/>
                  <a:gd name="T4" fmla="*/ 0 w 17"/>
                  <a:gd name="T5" fmla="*/ 0 h 7"/>
                  <a:gd name="T6" fmla="*/ 0 w 17"/>
                  <a:gd name="T7" fmla="*/ 0 h 7"/>
                  <a:gd name="T8" fmla="*/ 0 w 1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17" y="0"/>
                    </a:moveTo>
                    <a:lnTo>
                      <a:pt x="17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8" name="Freeform 375"/>
              <p:cNvSpPr>
                <a:spLocks/>
              </p:cNvSpPr>
              <p:nvPr/>
            </p:nvSpPr>
            <p:spPr bwMode="auto">
              <a:xfrm>
                <a:off x="2138" y="3391"/>
                <a:ext cx="33" cy="61"/>
              </a:xfrm>
              <a:custGeom>
                <a:avLst/>
                <a:gdLst>
                  <a:gd name="T0" fmla="*/ 0 w 99"/>
                  <a:gd name="T1" fmla="*/ 0 h 122"/>
                  <a:gd name="T2" fmla="*/ 0 w 99"/>
                  <a:gd name="T3" fmla="*/ 1 h 122"/>
                  <a:gd name="T4" fmla="*/ 0 w 99"/>
                  <a:gd name="T5" fmla="*/ 1 h 122"/>
                  <a:gd name="T6" fmla="*/ 0 w 99"/>
                  <a:gd name="T7" fmla="*/ 1 h 122"/>
                  <a:gd name="T8" fmla="*/ 0 w 99"/>
                  <a:gd name="T9" fmla="*/ 1 h 122"/>
                  <a:gd name="T10" fmla="*/ 0 w 99"/>
                  <a:gd name="T11" fmla="*/ 1 h 122"/>
                  <a:gd name="T12" fmla="*/ 0 w 99"/>
                  <a:gd name="T13" fmla="*/ 1 h 122"/>
                  <a:gd name="T14" fmla="*/ 0 w 99"/>
                  <a:gd name="T15" fmla="*/ 1 h 122"/>
                  <a:gd name="T16" fmla="*/ 0 w 99"/>
                  <a:gd name="T17" fmla="*/ 1 h 122"/>
                  <a:gd name="T18" fmla="*/ 0 w 99"/>
                  <a:gd name="T19" fmla="*/ 1 h 122"/>
                  <a:gd name="T20" fmla="*/ 0 w 99"/>
                  <a:gd name="T21" fmla="*/ 1 h 122"/>
                  <a:gd name="T22" fmla="*/ 0 w 99"/>
                  <a:gd name="T23" fmla="*/ 1 h 122"/>
                  <a:gd name="T24" fmla="*/ 0 w 99"/>
                  <a:gd name="T25" fmla="*/ 1 h 122"/>
                  <a:gd name="T26" fmla="*/ 0 w 99"/>
                  <a:gd name="T27" fmla="*/ 1 h 122"/>
                  <a:gd name="T28" fmla="*/ 0 w 99"/>
                  <a:gd name="T29" fmla="*/ 1 h 122"/>
                  <a:gd name="T30" fmla="*/ 0 w 99"/>
                  <a:gd name="T31" fmla="*/ 1 h 122"/>
                  <a:gd name="T32" fmla="*/ 0 w 99"/>
                  <a:gd name="T33" fmla="*/ 1 h 122"/>
                  <a:gd name="T34" fmla="*/ 0 w 99"/>
                  <a:gd name="T35" fmla="*/ 1 h 122"/>
                  <a:gd name="T36" fmla="*/ 0 w 99"/>
                  <a:gd name="T37" fmla="*/ 1 h 122"/>
                  <a:gd name="T38" fmla="*/ 0 w 99"/>
                  <a:gd name="T39" fmla="*/ 1 h 122"/>
                  <a:gd name="T40" fmla="*/ 0 w 99"/>
                  <a:gd name="T41" fmla="*/ 1 h 122"/>
                  <a:gd name="T42" fmla="*/ 0 w 99"/>
                  <a:gd name="T43" fmla="*/ 1 h 122"/>
                  <a:gd name="T44" fmla="*/ 0 w 99"/>
                  <a:gd name="T45" fmla="*/ 1 h 122"/>
                  <a:gd name="T46" fmla="*/ 0 w 99"/>
                  <a:gd name="T47" fmla="*/ 1 h 122"/>
                  <a:gd name="T48" fmla="*/ 0 w 99"/>
                  <a:gd name="T49" fmla="*/ 1 h 122"/>
                  <a:gd name="T50" fmla="*/ 0 w 99"/>
                  <a:gd name="T51" fmla="*/ 1 h 122"/>
                  <a:gd name="T52" fmla="*/ 0 w 99"/>
                  <a:gd name="T53" fmla="*/ 1 h 122"/>
                  <a:gd name="T54" fmla="*/ 0 w 99"/>
                  <a:gd name="T55" fmla="*/ 1 h 122"/>
                  <a:gd name="T56" fmla="*/ 0 w 99"/>
                  <a:gd name="T57" fmla="*/ 0 h 1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22"/>
                  <a:gd name="T89" fmla="*/ 99 w 99"/>
                  <a:gd name="T90" fmla="*/ 122 h 1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22">
                    <a:moveTo>
                      <a:pt x="14" y="0"/>
                    </a:moveTo>
                    <a:lnTo>
                      <a:pt x="22" y="10"/>
                    </a:lnTo>
                    <a:lnTo>
                      <a:pt x="29" y="18"/>
                    </a:lnTo>
                    <a:lnTo>
                      <a:pt x="35" y="26"/>
                    </a:lnTo>
                    <a:lnTo>
                      <a:pt x="43" y="33"/>
                    </a:lnTo>
                    <a:lnTo>
                      <a:pt x="54" y="45"/>
                    </a:lnTo>
                    <a:lnTo>
                      <a:pt x="65" y="56"/>
                    </a:lnTo>
                    <a:lnTo>
                      <a:pt x="71" y="62"/>
                    </a:lnTo>
                    <a:lnTo>
                      <a:pt x="76" y="68"/>
                    </a:lnTo>
                    <a:lnTo>
                      <a:pt x="81" y="74"/>
                    </a:lnTo>
                    <a:lnTo>
                      <a:pt x="85" y="81"/>
                    </a:lnTo>
                    <a:lnTo>
                      <a:pt x="93" y="99"/>
                    </a:lnTo>
                    <a:lnTo>
                      <a:pt x="96" y="109"/>
                    </a:lnTo>
                    <a:lnTo>
                      <a:pt x="99" y="120"/>
                    </a:lnTo>
                    <a:lnTo>
                      <a:pt x="82" y="122"/>
                    </a:lnTo>
                    <a:lnTo>
                      <a:pt x="79" y="111"/>
                    </a:lnTo>
                    <a:lnTo>
                      <a:pt x="76" y="102"/>
                    </a:lnTo>
                    <a:lnTo>
                      <a:pt x="69" y="85"/>
                    </a:lnTo>
                    <a:lnTo>
                      <a:pt x="65" y="79"/>
                    </a:lnTo>
                    <a:lnTo>
                      <a:pt x="60" y="74"/>
                    </a:lnTo>
                    <a:lnTo>
                      <a:pt x="56" y="69"/>
                    </a:lnTo>
                    <a:lnTo>
                      <a:pt x="50" y="64"/>
                    </a:lnTo>
                    <a:lnTo>
                      <a:pt x="40" y="52"/>
                    </a:lnTo>
                    <a:lnTo>
                      <a:pt x="28" y="40"/>
                    </a:lnTo>
                    <a:lnTo>
                      <a:pt x="20" y="33"/>
                    </a:lnTo>
                    <a:lnTo>
                      <a:pt x="13" y="24"/>
                    </a:lnTo>
                    <a:lnTo>
                      <a:pt x="6" y="15"/>
                    </a:lnTo>
                    <a:lnTo>
                      <a:pt x="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9" name="Freeform 376"/>
              <p:cNvSpPr>
                <a:spLocks/>
              </p:cNvSpPr>
              <p:nvPr/>
            </p:nvSpPr>
            <p:spPr bwMode="auto">
              <a:xfrm>
                <a:off x="2138" y="3390"/>
                <a:ext cx="5" cy="3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1 h 6"/>
                  <a:gd name="T4" fmla="*/ 0 w 14"/>
                  <a:gd name="T5" fmla="*/ 1 h 6"/>
                  <a:gd name="T6" fmla="*/ 0 w 14"/>
                  <a:gd name="T7" fmla="*/ 1 h 6"/>
                  <a:gd name="T8" fmla="*/ 0 w 1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"/>
                  <a:gd name="T17" fmla="*/ 14 w 1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">
                    <a:moveTo>
                      <a:pt x="14" y="0"/>
                    </a:moveTo>
                    <a:lnTo>
                      <a:pt x="0" y="6"/>
                    </a:lnTo>
                    <a:lnTo>
                      <a:pt x="14" y="1"/>
                    </a:lnTo>
                    <a:lnTo>
                      <a:pt x="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0" name="Freeform 377"/>
              <p:cNvSpPr>
                <a:spLocks/>
              </p:cNvSpPr>
              <p:nvPr/>
            </p:nvSpPr>
            <p:spPr bwMode="auto">
              <a:xfrm>
                <a:off x="2166" y="3451"/>
                <a:ext cx="16" cy="61"/>
              </a:xfrm>
              <a:custGeom>
                <a:avLst/>
                <a:gdLst>
                  <a:gd name="T0" fmla="*/ 0 w 48"/>
                  <a:gd name="T1" fmla="*/ 0 h 122"/>
                  <a:gd name="T2" fmla="*/ 0 w 48"/>
                  <a:gd name="T3" fmla="*/ 1 h 122"/>
                  <a:gd name="T4" fmla="*/ 0 w 48"/>
                  <a:gd name="T5" fmla="*/ 1 h 122"/>
                  <a:gd name="T6" fmla="*/ 0 w 48"/>
                  <a:gd name="T7" fmla="*/ 1 h 122"/>
                  <a:gd name="T8" fmla="*/ 0 w 48"/>
                  <a:gd name="T9" fmla="*/ 1 h 122"/>
                  <a:gd name="T10" fmla="*/ 0 w 48"/>
                  <a:gd name="T11" fmla="*/ 1 h 122"/>
                  <a:gd name="T12" fmla="*/ 0 w 48"/>
                  <a:gd name="T13" fmla="*/ 1 h 122"/>
                  <a:gd name="T14" fmla="*/ 0 w 48"/>
                  <a:gd name="T15" fmla="*/ 1 h 122"/>
                  <a:gd name="T16" fmla="*/ 0 w 48"/>
                  <a:gd name="T17" fmla="*/ 1 h 122"/>
                  <a:gd name="T18" fmla="*/ 0 w 48"/>
                  <a:gd name="T19" fmla="*/ 1 h 122"/>
                  <a:gd name="T20" fmla="*/ 0 w 48"/>
                  <a:gd name="T21" fmla="*/ 1 h 122"/>
                  <a:gd name="T22" fmla="*/ 0 w 48"/>
                  <a:gd name="T23" fmla="*/ 1 h 122"/>
                  <a:gd name="T24" fmla="*/ 0 w 48"/>
                  <a:gd name="T25" fmla="*/ 1 h 122"/>
                  <a:gd name="T26" fmla="*/ 0 w 48"/>
                  <a:gd name="T27" fmla="*/ 1 h 122"/>
                  <a:gd name="T28" fmla="*/ 0 w 48"/>
                  <a:gd name="T29" fmla="*/ 1 h 122"/>
                  <a:gd name="T30" fmla="*/ 0 w 48"/>
                  <a:gd name="T31" fmla="*/ 1 h 122"/>
                  <a:gd name="T32" fmla="*/ 0 w 48"/>
                  <a:gd name="T33" fmla="*/ 0 h 1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122"/>
                  <a:gd name="T53" fmla="*/ 48 w 48"/>
                  <a:gd name="T54" fmla="*/ 122 h 1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122">
                    <a:moveTo>
                      <a:pt x="17" y="0"/>
                    </a:moveTo>
                    <a:lnTo>
                      <a:pt x="21" y="14"/>
                    </a:lnTo>
                    <a:lnTo>
                      <a:pt x="25" y="28"/>
                    </a:lnTo>
                    <a:lnTo>
                      <a:pt x="34" y="60"/>
                    </a:lnTo>
                    <a:lnTo>
                      <a:pt x="39" y="77"/>
                    </a:lnTo>
                    <a:lnTo>
                      <a:pt x="43" y="93"/>
                    </a:lnTo>
                    <a:lnTo>
                      <a:pt x="46" y="108"/>
                    </a:lnTo>
                    <a:lnTo>
                      <a:pt x="48" y="121"/>
                    </a:lnTo>
                    <a:lnTo>
                      <a:pt x="30" y="122"/>
                    </a:lnTo>
                    <a:lnTo>
                      <a:pt x="28" y="109"/>
                    </a:lnTo>
                    <a:lnTo>
                      <a:pt x="25" y="94"/>
                    </a:lnTo>
                    <a:lnTo>
                      <a:pt x="23" y="79"/>
                    </a:lnTo>
                    <a:lnTo>
                      <a:pt x="18" y="62"/>
                    </a:lnTo>
                    <a:lnTo>
                      <a:pt x="8" y="30"/>
                    </a:lnTo>
                    <a:lnTo>
                      <a:pt x="3" y="16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1" name="Freeform 378"/>
              <p:cNvSpPr>
                <a:spLocks/>
              </p:cNvSpPr>
              <p:nvPr/>
            </p:nvSpPr>
            <p:spPr bwMode="auto">
              <a:xfrm>
                <a:off x="2166" y="3451"/>
                <a:ext cx="5" cy="1"/>
              </a:xfrm>
              <a:custGeom>
                <a:avLst/>
                <a:gdLst>
                  <a:gd name="T0" fmla="*/ 0 w 17"/>
                  <a:gd name="T1" fmla="*/ 1 h 2"/>
                  <a:gd name="T2" fmla="*/ 0 w 17"/>
                  <a:gd name="T3" fmla="*/ 0 h 2"/>
                  <a:gd name="T4" fmla="*/ 0 w 17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"/>
                  <a:gd name="T11" fmla="*/ 17 w 1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">
                    <a:moveTo>
                      <a:pt x="0" y="2"/>
                    </a:moveTo>
                    <a:lnTo>
                      <a:pt x="1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2" name="Rectangle 379"/>
              <p:cNvSpPr>
                <a:spLocks noChangeArrowheads="1"/>
              </p:cNvSpPr>
              <p:nvPr/>
            </p:nvSpPr>
            <p:spPr bwMode="auto">
              <a:xfrm>
                <a:off x="2176" y="3512"/>
                <a:ext cx="6" cy="33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83" name="Freeform 380"/>
              <p:cNvSpPr>
                <a:spLocks/>
              </p:cNvSpPr>
              <p:nvPr/>
            </p:nvSpPr>
            <p:spPr bwMode="auto">
              <a:xfrm>
                <a:off x="2176" y="351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1 h 1"/>
                  <a:gd name="T4" fmla="*/ 0 w 18"/>
                  <a:gd name="T5" fmla="*/ 1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18" y="0"/>
                    </a:moveTo>
                    <a:lnTo>
                      <a:pt x="18" y="1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4" name="Freeform 381"/>
              <p:cNvSpPr>
                <a:spLocks/>
              </p:cNvSpPr>
              <p:nvPr/>
            </p:nvSpPr>
            <p:spPr bwMode="auto">
              <a:xfrm>
                <a:off x="2176" y="3545"/>
                <a:ext cx="43" cy="75"/>
              </a:xfrm>
              <a:custGeom>
                <a:avLst/>
                <a:gdLst>
                  <a:gd name="T0" fmla="*/ 0 w 130"/>
                  <a:gd name="T1" fmla="*/ 0 h 149"/>
                  <a:gd name="T2" fmla="*/ 0 w 130"/>
                  <a:gd name="T3" fmla="*/ 1 h 149"/>
                  <a:gd name="T4" fmla="*/ 0 w 130"/>
                  <a:gd name="T5" fmla="*/ 1 h 149"/>
                  <a:gd name="T6" fmla="*/ 0 w 130"/>
                  <a:gd name="T7" fmla="*/ 1 h 149"/>
                  <a:gd name="T8" fmla="*/ 0 w 130"/>
                  <a:gd name="T9" fmla="*/ 1 h 149"/>
                  <a:gd name="T10" fmla="*/ 0 w 130"/>
                  <a:gd name="T11" fmla="*/ 1 h 149"/>
                  <a:gd name="T12" fmla="*/ 0 w 130"/>
                  <a:gd name="T13" fmla="*/ 1 h 149"/>
                  <a:gd name="T14" fmla="*/ 0 w 130"/>
                  <a:gd name="T15" fmla="*/ 1 h 149"/>
                  <a:gd name="T16" fmla="*/ 0 w 130"/>
                  <a:gd name="T17" fmla="*/ 1 h 149"/>
                  <a:gd name="T18" fmla="*/ 0 w 130"/>
                  <a:gd name="T19" fmla="*/ 1 h 149"/>
                  <a:gd name="T20" fmla="*/ 0 w 130"/>
                  <a:gd name="T21" fmla="*/ 1 h 149"/>
                  <a:gd name="T22" fmla="*/ 0 w 130"/>
                  <a:gd name="T23" fmla="*/ 1 h 149"/>
                  <a:gd name="T24" fmla="*/ 0 w 130"/>
                  <a:gd name="T25" fmla="*/ 1 h 149"/>
                  <a:gd name="T26" fmla="*/ 0 w 130"/>
                  <a:gd name="T27" fmla="*/ 1 h 149"/>
                  <a:gd name="T28" fmla="*/ 0 w 130"/>
                  <a:gd name="T29" fmla="*/ 1 h 149"/>
                  <a:gd name="T30" fmla="*/ 0 w 130"/>
                  <a:gd name="T31" fmla="*/ 1 h 149"/>
                  <a:gd name="T32" fmla="*/ 0 w 130"/>
                  <a:gd name="T33" fmla="*/ 1 h 149"/>
                  <a:gd name="T34" fmla="*/ 0 w 130"/>
                  <a:gd name="T35" fmla="*/ 1 h 149"/>
                  <a:gd name="T36" fmla="*/ 0 w 130"/>
                  <a:gd name="T37" fmla="*/ 1 h 149"/>
                  <a:gd name="T38" fmla="*/ 0 w 130"/>
                  <a:gd name="T39" fmla="*/ 1 h 149"/>
                  <a:gd name="T40" fmla="*/ 0 w 130"/>
                  <a:gd name="T41" fmla="*/ 1 h 149"/>
                  <a:gd name="T42" fmla="*/ 0 w 130"/>
                  <a:gd name="T43" fmla="*/ 1 h 149"/>
                  <a:gd name="T44" fmla="*/ 0 w 130"/>
                  <a:gd name="T45" fmla="*/ 1 h 149"/>
                  <a:gd name="T46" fmla="*/ 0 w 130"/>
                  <a:gd name="T47" fmla="*/ 1 h 149"/>
                  <a:gd name="T48" fmla="*/ 0 w 130"/>
                  <a:gd name="T49" fmla="*/ 1 h 149"/>
                  <a:gd name="T50" fmla="*/ 0 w 130"/>
                  <a:gd name="T51" fmla="*/ 1 h 149"/>
                  <a:gd name="T52" fmla="*/ 0 w 130"/>
                  <a:gd name="T53" fmla="*/ 1 h 149"/>
                  <a:gd name="T54" fmla="*/ 0 w 130"/>
                  <a:gd name="T55" fmla="*/ 1 h 149"/>
                  <a:gd name="T56" fmla="*/ 0 w 130"/>
                  <a:gd name="T57" fmla="*/ 0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0"/>
                  <a:gd name="T88" fmla="*/ 0 h 149"/>
                  <a:gd name="T89" fmla="*/ 130 w 130"/>
                  <a:gd name="T90" fmla="*/ 149 h 1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0" h="149">
                    <a:moveTo>
                      <a:pt x="18" y="0"/>
                    </a:moveTo>
                    <a:lnTo>
                      <a:pt x="18" y="11"/>
                    </a:lnTo>
                    <a:lnTo>
                      <a:pt x="19" y="22"/>
                    </a:lnTo>
                    <a:lnTo>
                      <a:pt x="21" y="27"/>
                    </a:lnTo>
                    <a:lnTo>
                      <a:pt x="22" y="32"/>
                    </a:lnTo>
                    <a:lnTo>
                      <a:pt x="26" y="41"/>
                    </a:lnTo>
                    <a:lnTo>
                      <a:pt x="32" y="50"/>
                    </a:lnTo>
                    <a:lnTo>
                      <a:pt x="38" y="59"/>
                    </a:lnTo>
                    <a:lnTo>
                      <a:pt x="44" y="67"/>
                    </a:lnTo>
                    <a:lnTo>
                      <a:pt x="52" y="74"/>
                    </a:lnTo>
                    <a:lnTo>
                      <a:pt x="69" y="91"/>
                    </a:lnTo>
                    <a:lnTo>
                      <a:pt x="88" y="106"/>
                    </a:lnTo>
                    <a:lnTo>
                      <a:pt x="108" y="124"/>
                    </a:lnTo>
                    <a:lnTo>
                      <a:pt x="130" y="142"/>
                    </a:lnTo>
                    <a:lnTo>
                      <a:pt x="115" y="149"/>
                    </a:lnTo>
                    <a:lnTo>
                      <a:pt x="94" y="132"/>
                    </a:lnTo>
                    <a:lnTo>
                      <a:pt x="75" y="114"/>
                    </a:lnTo>
                    <a:lnTo>
                      <a:pt x="56" y="98"/>
                    </a:lnTo>
                    <a:lnTo>
                      <a:pt x="38" y="81"/>
                    </a:lnTo>
                    <a:lnTo>
                      <a:pt x="29" y="73"/>
                    </a:lnTo>
                    <a:lnTo>
                      <a:pt x="22" y="64"/>
                    </a:lnTo>
                    <a:lnTo>
                      <a:pt x="16" y="55"/>
                    </a:lnTo>
                    <a:lnTo>
                      <a:pt x="10" y="45"/>
                    </a:lnTo>
                    <a:lnTo>
                      <a:pt x="6" y="35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0" y="12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5" name="Freeform 382"/>
              <p:cNvSpPr>
                <a:spLocks/>
              </p:cNvSpPr>
              <p:nvPr/>
            </p:nvSpPr>
            <p:spPr bwMode="auto">
              <a:xfrm>
                <a:off x="2176" y="3545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0" y="1"/>
                    </a:moveTo>
                    <a:lnTo>
                      <a:pt x="18" y="0"/>
                    </a:lnTo>
                    <a:lnTo>
                      <a:pt x="1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6" name="Freeform 383"/>
              <p:cNvSpPr>
                <a:spLocks/>
              </p:cNvSpPr>
              <p:nvPr/>
            </p:nvSpPr>
            <p:spPr bwMode="auto">
              <a:xfrm>
                <a:off x="2214" y="3616"/>
                <a:ext cx="51" cy="61"/>
              </a:xfrm>
              <a:custGeom>
                <a:avLst/>
                <a:gdLst>
                  <a:gd name="T0" fmla="*/ 0 w 152"/>
                  <a:gd name="T1" fmla="*/ 0 h 122"/>
                  <a:gd name="T2" fmla="*/ 0 w 152"/>
                  <a:gd name="T3" fmla="*/ 1 h 122"/>
                  <a:gd name="T4" fmla="*/ 0 w 152"/>
                  <a:gd name="T5" fmla="*/ 1 h 122"/>
                  <a:gd name="T6" fmla="*/ 0 w 152"/>
                  <a:gd name="T7" fmla="*/ 1 h 122"/>
                  <a:gd name="T8" fmla="*/ 0 w 152"/>
                  <a:gd name="T9" fmla="*/ 1 h 122"/>
                  <a:gd name="T10" fmla="*/ 0 w 152"/>
                  <a:gd name="T11" fmla="*/ 1 h 122"/>
                  <a:gd name="T12" fmla="*/ 0 w 152"/>
                  <a:gd name="T13" fmla="*/ 1 h 122"/>
                  <a:gd name="T14" fmla="*/ 0 w 152"/>
                  <a:gd name="T15" fmla="*/ 1 h 122"/>
                  <a:gd name="T16" fmla="*/ 0 w 152"/>
                  <a:gd name="T17" fmla="*/ 1 h 122"/>
                  <a:gd name="T18" fmla="*/ 0 w 152"/>
                  <a:gd name="T19" fmla="*/ 1 h 122"/>
                  <a:gd name="T20" fmla="*/ 0 w 152"/>
                  <a:gd name="T21" fmla="*/ 1 h 122"/>
                  <a:gd name="T22" fmla="*/ 0 w 152"/>
                  <a:gd name="T23" fmla="*/ 1 h 122"/>
                  <a:gd name="T24" fmla="*/ 0 w 152"/>
                  <a:gd name="T25" fmla="*/ 1 h 122"/>
                  <a:gd name="T26" fmla="*/ 0 w 152"/>
                  <a:gd name="T27" fmla="*/ 1 h 122"/>
                  <a:gd name="T28" fmla="*/ 0 w 152"/>
                  <a:gd name="T29" fmla="*/ 1 h 122"/>
                  <a:gd name="T30" fmla="*/ 0 w 152"/>
                  <a:gd name="T31" fmla="*/ 1 h 122"/>
                  <a:gd name="T32" fmla="*/ 0 w 152"/>
                  <a:gd name="T33" fmla="*/ 1 h 122"/>
                  <a:gd name="T34" fmla="*/ 0 w 152"/>
                  <a:gd name="T35" fmla="*/ 1 h 122"/>
                  <a:gd name="T36" fmla="*/ 0 w 152"/>
                  <a:gd name="T37" fmla="*/ 1 h 122"/>
                  <a:gd name="T38" fmla="*/ 0 w 152"/>
                  <a:gd name="T39" fmla="*/ 1 h 122"/>
                  <a:gd name="T40" fmla="*/ 0 w 152"/>
                  <a:gd name="T41" fmla="*/ 1 h 122"/>
                  <a:gd name="T42" fmla="*/ 0 w 152"/>
                  <a:gd name="T43" fmla="*/ 1 h 122"/>
                  <a:gd name="T44" fmla="*/ 0 w 152"/>
                  <a:gd name="T45" fmla="*/ 1 h 122"/>
                  <a:gd name="T46" fmla="*/ 0 w 152"/>
                  <a:gd name="T47" fmla="*/ 1 h 122"/>
                  <a:gd name="T48" fmla="*/ 0 w 152"/>
                  <a:gd name="T49" fmla="*/ 0 h 1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2"/>
                  <a:gd name="T76" fmla="*/ 0 h 122"/>
                  <a:gd name="T77" fmla="*/ 152 w 152"/>
                  <a:gd name="T78" fmla="*/ 122 h 1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2" h="122">
                    <a:moveTo>
                      <a:pt x="15" y="0"/>
                    </a:moveTo>
                    <a:lnTo>
                      <a:pt x="31" y="17"/>
                    </a:lnTo>
                    <a:lnTo>
                      <a:pt x="47" y="33"/>
                    </a:lnTo>
                    <a:lnTo>
                      <a:pt x="62" y="48"/>
                    </a:lnTo>
                    <a:lnTo>
                      <a:pt x="77" y="62"/>
                    </a:lnTo>
                    <a:lnTo>
                      <a:pt x="92" y="75"/>
                    </a:lnTo>
                    <a:lnTo>
                      <a:pt x="100" y="82"/>
                    </a:lnTo>
                    <a:lnTo>
                      <a:pt x="109" y="88"/>
                    </a:lnTo>
                    <a:lnTo>
                      <a:pt x="118" y="94"/>
                    </a:lnTo>
                    <a:lnTo>
                      <a:pt x="128" y="100"/>
                    </a:lnTo>
                    <a:lnTo>
                      <a:pt x="139" y="106"/>
                    </a:lnTo>
                    <a:lnTo>
                      <a:pt x="152" y="112"/>
                    </a:lnTo>
                    <a:lnTo>
                      <a:pt x="142" y="122"/>
                    </a:lnTo>
                    <a:lnTo>
                      <a:pt x="128" y="116"/>
                    </a:lnTo>
                    <a:lnTo>
                      <a:pt x="117" y="110"/>
                    </a:lnTo>
                    <a:lnTo>
                      <a:pt x="106" y="103"/>
                    </a:lnTo>
                    <a:lnTo>
                      <a:pt x="96" y="97"/>
                    </a:lnTo>
                    <a:lnTo>
                      <a:pt x="87" y="90"/>
                    </a:lnTo>
                    <a:lnTo>
                      <a:pt x="78" y="83"/>
                    </a:lnTo>
                    <a:lnTo>
                      <a:pt x="62" y="69"/>
                    </a:lnTo>
                    <a:lnTo>
                      <a:pt x="47" y="55"/>
                    </a:lnTo>
                    <a:lnTo>
                      <a:pt x="32" y="39"/>
                    </a:lnTo>
                    <a:lnTo>
                      <a:pt x="18" y="24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7" name="Freeform 384"/>
              <p:cNvSpPr>
                <a:spLocks/>
              </p:cNvSpPr>
              <p:nvPr/>
            </p:nvSpPr>
            <p:spPr bwMode="auto">
              <a:xfrm>
                <a:off x="2214" y="3616"/>
                <a:ext cx="5" cy="4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1 h 7"/>
                  <a:gd name="T4" fmla="*/ 0 w 15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7"/>
                  <a:gd name="T11" fmla="*/ 15 w 1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7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8" name="Freeform 385"/>
              <p:cNvSpPr>
                <a:spLocks/>
              </p:cNvSpPr>
              <p:nvPr/>
            </p:nvSpPr>
            <p:spPr bwMode="auto">
              <a:xfrm>
                <a:off x="2260" y="3661"/>
                <a:ext cx="10" cy="15"/>
              </a:xfrm>
              <a:custGeom>
                <a:avLst/>
                <a:gdLst>
                  <a:gd name="T0" fmla="*/ 0 w 28"/>
                  <a:gd name="T1" fmla="*/ 1 h 30"/>
                  <a:gd name="T2" fmla="*/ 0 w 28"/>
                  <a:gd name="T3" fmla="*/ 1 h 30"/>
                  <a:gd name="T4" fmla="*/ 0 w 28"/>
                  <a:gd name="T5" fmla="*/ 1 h 30"/>
                  <a:gd name="T6" fmla="*/ 0 w 28"/>
                  <a:gd name="T7" fmla="*/ 1 h 30"/>
                  <a:gd name="T8" fmla="*/ 0 w 28"/>
                  <a:gd name="T9" fmla="*/ 1 h 30"/>
                  <a:gd name="T10" fmla="*/ 0 w 28"/>
                  <a:gd name="T11" fmla="*/ 0 h 30"/>
                  <a:gd name="T12" fmla="*/ 0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0 w 28"/>
                  <a:gd name="T21" fmla="*/ 1 h 30"/>
                  <a:gd name="T22" fmla="*/ 0 w 28"/>
                  <a:gd name="T23" fmla="*/ 1 h 30"/>
                  <a:gd name="T24" fmla="*/ 0 w 28"/>
                  <a:gd name="T25" fmla="*/ 1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30"/>
                  <a:gd name="T41" fmla="*/ 28 w 28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30">
                    <a:moveTo>
                      <a:pt x="0" y="25"/>
                    </a:moveTo>
                    <a:lnTo>
                      <a:pt x="4" y="17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28" y="1"/>
                    </a:lnTo>
                    <a:lnTo>
                      <a:pt x="26" y="9"/>
                    </a:lnTo>
                    <a:lnTo>
                      <a:pt x="25" y="12"/>
                    </a:lnTo>
                    <a:lnTo>
                      <a:pt x="23" y="16"/>
                    </a:lnTo>
                    <a:lnTo>
                      <a:pt x="20" y="24"/>
                    </a:lnTo>
                    <a:lnTo>
                      <a:pt x="16" y="3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9" name="Freeform 386"/>
              <p:cNvSpPr>
                <a:spLocks/>
              </p:cNvSpPr>
              <p:nvPr/>
            </p:nvSpPr>
            <p:spPr bwMode="auto">
              <a:xfrm>
                <a:off x="2260" y="3672"/>
                <a:ext cx="6" cy="7"/>
              </a:xfrm>
              <a:custGeom>
                <a:avLst/>
                <a:gdLst>
                  <a:gd name="T0" fmla="*/ 0 w 16"/>
                  <a:gd name="T1" fmla="*/ 1 h 14"/>
                  <a:gd name="T2" fmla="*/ 0 w 16"/>
                  <a:gd name="T3" fmla="*/ 1 h 14"/>
                  <a:gd name="T4" fmla="*/ 0 w 16"/>
                  <a:gd name="T5" fmla="*/ 1 h 14"/>
                  <a:gd name="T6" fmla="*/ 0 w 16"/>
                  <a:gd name="T7" fmla="*/ 1 h 14"/>
                  <a:gd name="T8" fmla="*/ 0 w 16"/>
                  <a:gd name="T9" fmla="*/ 0 h 14"/>
                  <a:gd name="T10" fmla="*/ 0 w 16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4"/>
                  <a:gd name="T20" fmla="*/ 16 w 16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4">
                    <a:moveTo>
                      <a:pt x="3" y="10"/>
                    </a:moveTo>
                    <a:lnTo>
                      <a:pt x="12" y="14"/>
                    </a:lnTo>
                    <a:lnTo>
                      <a:pt x="16" y="8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0" name="Freeform 387"/>
              <p:cNvSpPr>
                <a:spLocks/>
              </p:cNvSpPr>
              <p:nvPr/>
            </p:nvSpPr>
            <p:spPr bwMode="auto">
              <a:xfrm>
                <a:off x="2259" y="3615"/>
                <a:ext cx="11" cy="46"/>
              </a:xfrm>
              <a:custGeom>
                <a:avLst/>
                <a:gdLst>
                  <a:gd name="T0" fmla="*/ 0 w 33"/>
                  <a:gd name="T1" fmla="*/ 0 h 93"/>
                  <a:gd name="T2" fmla="*/ 0 w 33"/>
                  <a:gd name="T3" fmla="*/ 0 h 93"/>
                  <a:gd name="T4" fmla="*/ 0 w 33"/>
                  <a:gd name="T5" fmla="*/ 0 h 93"/>
                  <a:gd name="T6" fmla="*/ 0 w 33"/>
                  <a:gd name="T7" fmla="*/ 0 h 93"/>
                  <a:gd name="T8" fmla="*/ 0 w 33"/>
                  <a:gd name="T9" fmla="*/ 0 h 93"/>
                  <a:gd name="T10" fmla="*/ 0 w 33"/>
                  <a:gd name="T11" fmla="*/ 0 h 93"/>
                  <a:gd name="T12" fmla="*/ 0 w 33"/>
                  <a:gd name="T13" fmla="*/ 0 h 93"/>
                  <a:gd name="T14" fmla="*/ 0 w 33"/>
                  <a:gd name="T15" fmla="*/ 0 h 93"/>
                  <a:gd name="T16" fmla="*/ 0 w 33"/>
                  <a:gd name="T17" fmla="*/ 0 h 93"/>
                  <a:gd name="T18" fmla="*/ 0 w 33"/>
                  <a:gd name="T19" fmla="*/ 0 h 93"/>
                  <a:gd name="T20" fmla="*/ 0 w 33"/>
                  <a:gd name="T21" fmla="*/ 0 h 93"/>
                  <a:gd name="T22" fmla="*/ 0 w 33"/>
                  <a:gd name="T23" fmla="*/ 0 h 93"/>
                  <a:gd name="T24" fmla="*/ 0 w 33"/>
                  <a:gd name="T25" fmla="*/ 0 h 93"/>
                  <a:gd name="T26" fmla="*/ 0 w 33"/>
                  <a:gd name="T27" fmla="*/ 0 h 93"/>
                  <a:gd name="T28" fmla="*/ 0 w 33"/>
                  <a:gd name="T29" fmla="*/ 0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93"/>
                  <a:gd name="T47" fmla="*/ 33 w 33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93">
                    <a:moveTo>
                      <a:pt x="15" y="93"/>
                    </a:moveTo>
                    <a:lnTo>
                      <a:pt x="15" y="81"/>
                    </a:lnTo>
                    <a:lnTo>
                      <a:pt x="12" y="69"/>
                    </a:lnTo>
                    <a:lnTo>
                      <a:pt x="8" y="48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8" y="13"/>
                    </a:lnTo>
                    <a:lnTo>
                      <a:pt x="20" y="24"/>
                    </a:lnTo>
                    <a:lnTo>
                      <a:pt x="25" y="46"/>
                    </a:lnTo>
                    <a:lnTo>
                      <a:pt x="30" y="67"/>
                    </a:lnTo>
                    <a:lnTo>
                      <a:pt x="31" y="80"/>
                    </a:lnTo>
                    <a:lnTo>
                      <a:pt x="33" y="92"/>
                    </a:lnTo>
                    <a:lnTo>
                      <a:pt x="15" y="9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1" name="Freeform 388"/>
              <p:cNvSpPr>
                <a:spLocks/>
              </p:cNvSpPr>
              <p:nvPr/>
            </p:nvSpPr>
            <p:spPr bwMode="auto">
              <a:xfrm>
                <a:off x="2264" y="3661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18" y="1"/>
                    </a:moveTo>
                    <a:lnTo>
                      <a:pt x="18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2" name="Freeform 389"/>
              <p:cNvSpPr>
                <a:spLocks/>
              </p:cNvSpPr>
              <p:nvPr/>
            </p:nvSpPr>
            <p:spPr bwMode="auto">
              <a:xfrm>
                <a:off x="2259" y="3557"/>
                <a:ext cx="13" cy="58"/>
              </a:xfrm>
              <a:custGeom>
                <a:avLst/>
                <a:gdLst>
                  <a:gd name="T0" fmla="*/ 0 w 40"/>
                  <a:gd name="T1" fmla="*/ 1 h 116"/>
                  <a:gd name="T2" fmla="*/ 0 w 40"/>
                  <a:gd name="T3" fmla="*/ 1 h 116"/>
                  <a:gd name="T4" fmla="*/ 0 w 40"/>
                  <a:gd name="T5" fmla="*/ 1 h 116"/>
                  <a:gd name="T6" fmla="*/ 0 w 40"/>
                  <a:gd name="T7" fmla="*/ 1 h 116"/>
                  <a:gd name="T8" fmla="*/ 0 w 40"/>
                  <a:gd name="T9" fmla="*/ 1 h 116"/>
                  <a:gd name="T10" fmla="*/ 0 w 40"/>
                  <a:gd name="T11" fmla="*/ 1 h 116"/>
                  <a:gd name="T12" fmla="*/ 0 w 40"/>
                  <a:gd name="T13" fmla="*/ 1 h 116"/>
                  <a:gd name="T14" fmla="*/ 0 w 40"/>
                  <a:gd name="T15" fmla="*/ 1 h 116"/>
                  <a:gd name="T16" fmla="*/ 0 w 40"/>
                  <a:gd name="T17" fmla="*/ 1 h 116"/>
                  <a:gd name="T18" fmla="*/ 0 w 40"/>
                  <a:gd name="T19" fmla="*/ 1 h 116"/>
                  <a:gd name="T20" fmla="*/ 0 w 40"/>
                  <a:gd name="T21" fmla="*/ 0 h 116"/>
                  <a:gd name="T22" fmla="*/ 0 w 40"/>
                  <a:gd name="T23" fmla="*/ 0 h 116"/>
                  <a:gd name="T24" fmla="*/ 0 w 40"/>
                  <a:gd name="T25" fmla="*/ 1 h 116"/>
                  <a:gd name="T26" fmla="*/ 0 w 40"/>
                  <a:gd name="T27" fmla="*/ 1 h 116"/>
                  <a:gd name="T28" fmla="*/ 0 w 40"/>
                  <a:gd name="T29" fmla="*/ 1 h 116"/>
                  <a:gd name="T30" fmla="*/ 0 w 40"/>
                  <a:gd name="T31" fmla="*/ 1 h 116"/>
                  <a:gd name="T32" fmla="*/ 0 w 40"/>
                  <a:gd name="T33" fmla="*/ 1 h 116"/>
                  <a:gd name="T34" fmla="*/ 0 w 40"/>
                  <a:gd name="T35" fmla="*/ 1 h 116"/>
                  <a:gd name="T36" fmla="*/ 0 w 40"/>
                  <a:gd name="T37" fmla="*/ 1 h 116"/>
                  <a:gd name="T38" fmla="*/ 0 w 40"/>
                  <a:gd name="T39" fmla="*/ 1 h 116"/>
                  <a:gd name="T40" fmla="*/ 0 w 40"/>
                  <a:gd name="T41" fmla="*/ 1 h 116"/>
                  <a:gd name="T42" fmla="*/ 0 w 40"/>
                  <a:gd name="T43" fmla="*/ 1 h 116"/>
                  <a:gd name="T44" fmla="*/ 0 w 40"/>
                  <a:gd name="T45" fmla="*/ 1 h 1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116"/>
                  <a:gd name="T71" fmla="*/ 40 w 40"/>
                  <a:gd name="T72" fmla="*/ 116 h 1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116">
                    <a:moveTo>
                      <a:pt x="0" y="116"/>
                    </a:moveTo>
                    <a:lnTo>
                      <a:pt x="0" y="108"/>
                    </a:lnTo>
                    <a:lnTo>
                      <a:pt x="0" y="100"/>
                    </a:lnTo>
                    <a:lnTo>
                      <a:pt x="3" y="84"/>
                    </a:lnTo>
                    <a:lnTo>
                      <a:pt x="8" y="71"/>
                    </a:lnTo>
                    <a:lnTo>
                      <a:pt x="12" y="56"/>
                    </a:lnTo>
                    <a:lnTo>
                      <a:pt x="15" y="44"/>
                    </a:lnTo>
                    <a:lnTo>
                      <a:pt x="20" y="30"/>
                    </a:lnTo>
                    <a:lnTo>
                      <a:pt x="21" y="15"/>
                    </a:lnTo>
                    <a:lnTo>
                      <a:pt x="22" y="8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0" y="9"/>
                    </a:lnTo>
                    <a:lnTo>
                      <a:pt x="39" y="17"/>
                    </a:lnTo>
                    <a:lnTo>
                      <a:pt x="36" y="32"/>
                    </a:lnTo>
                    <a:lnTo>
                      <a:pt x="33" y="46"/>
                    </a:lnTo>
                    <a:lnTo>
                      <a:pt x="28" y="59"/>
                    </a:lnTo>
                    <a:lnTo>
                      <a:pt x="24" y="73"/>
                    </a:lnTo>
                    <a:lnTo>
                      <a:pt x="21" y="86"/>
                    </a:lnTo>
                    <a:lnTo>
                      <a:pt x="18" y="101"/>
                    </a:lnTo>
                    <a:lnTo>
                      <a:pt x="18" y="109"/>
                    </a:lnTo>
                    <a:lnTo>
                      <a:pt x="17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3" name="Freeform 390"/>
              <p:cNvSpPr>
                <a:spLocks/>
              </p:cNvSpPr>
              <p:nvPr/>
            </p:nvSpPr>
            <p:spPr bwMode="auto">
              <a:xfrm>
                <a:off x="2259" y="3615"/>
                <a:ext cx="5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4" name="Freeform 391"/>
              <p:cNvSpPr>
                <a:spLocks/>
              </p:cNvSpPr>
              <p:nvPr/>
            </p:nvSpPr>
            <p:spPr bwMode="auto">
              <a:xfrm>
                <a:off x="2257" y="3520"/>
                <a:ext cx="15" cy="37"/>
              </a:xfrm>
              <a:custGeom>
                <a:avLst/>
                <a:gdLst>
                  <a:gd name="T0" fmla="*/ 0 w 44"/>
                  <a:gd name="T1" fmla="*/ 0 h 75"/>
                  <a:gd name="T2" fmla="*/ 0 w 44"/>
                  <a:gd name="T3" fmla="*/ 0 h 75"/>
                  <a:gd name="T4" fmla="*/ 0 w 44"/>
                  <a:gd name="T5" fmla="*/ 0 h 75"/>
                  <a:gd name="T6" fmla="*/ 0 w 44"/>
                  <a:gd name="T7" fmla="*/ 0 h 75"/>
                  <a:gd name="T8" fmla="*/ 0 w 44"/>
                  <a:gd name="T9" fmla="*/ 0 h 75"/>
                  <a:gd name="T10" fmla="*/ 0 w 44"/>
                  <a:gd name="T11" fmla="*/ 0 h 75"/>
                  <a:gd name="T12" fmla="*/ 0 w 44"/>
                  <a:gd name="T13" fmla="*/ 0 h 75"/>
                  <a:gd name="T14" fmla="*/ 0 w 44"/>
                  <a:gd name="T15" fmla="*/ 0 h 75"/>
                  <a:gd name="T16" fmla="*/ 0 w 44"/>
                  <a:gd name="T17" fmla="*/ 0 h 75"/>
                  <a:gd name="T18" fmla="*/ 0 w 44"/>
                  <a:gd name="T19" fmla="*/ 0 h 75"/>
                  <a:gd name="T20" fmla="*/ 0 w 44"/>
                  <a:gd name="T21" fmla="*/ 0 h 75"/>
                  <a:gd name="T22" fmla="*/ 0 w 44"/>
                  <a:gd name="T23" fmla="*/ 0 h 75"/>
                  <a:gd name="T24" fmla="*/ 0 w 44"/>
                  <a:gd name="T25" fmla="*/ 0 h 75"/>
                  <a:gd name="T26" fmla="*/ 0 w 44"/>
                  <a:gd name="T27" fmla="*/ 0 h 75"/>
                  <a:gd name="T28" fmla="*/ 0 w 44"/>
                  <a:gd name="T29" fmla="*/ 0 h 75"/>
                  <a:gd name="T30" fmla="*/ 0 w 44"/>
                  <a:gd name="T31" fmla="*/ 0 h 75"/>
                  <a:gd name="T32" fmla="*/ 0 w 44"/>
                  <a:gd name="T33" fmla="*/ 0 h 75"/>
                  <a:gd name="T34" fmla="*/ 0 w 44"/>
                  <a:gd name="T35" fmla="*/ 0 h 75"/>
                  <a:gd name="T36" fmla="*/ 0 w 44"/>
                  <a:gd name="T37" fmla="*/ 0 h 75"/>
                  <a:gd name="T38" fmla="*/ 0 w 44"/>
                  <a:gd name="T39" fmla="*/ 0 h 75"/>
                  <a:gd name="T40" fmla="*/ 0 w 44"/>
                  <a:gd name="T41" fmla="*/ 0 h 75"/>
                  <a:gd name="T42" fmla="*/ 0 w 44"/>
                  <a:gd name="T43" fmla="*/ 0 h 75"/>
                  <a:gd name="T44" fmla="*/ 0 w 44"/>
                  <a:gd name="T45" fmla="*/ 0 h 75"/>
                  <a:gd name="T46" fmla="*/ 0 w 44"/>
                  <a:gd name="T47" fmla="*/ 0 h 75"/>
                  <a:gd name="T48" fmla="*/ 0 w 4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75"/>
                  <a:gd name="T77" fmla="*/ 44 w 4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75">
                    <a:moveTo>
                      <a:pt x="26" y="75"/>
                    </a:moveTo>
                    <a:lnTo>
                      <a:pt x="26" y="70"/>
                    </a:lnTo>
                    <a:lnTo>
                      <a:pt x="25" y="65"/>
                    </a:lnTo>
                    <a:lnTo>
                      <a:pt x="24" y="56"/>
                    </a:lnTo>
                    <a:lnTo>
                      <a:pt x="21" y="53"/>
                    </a:lnTo>
                    <a:lnTo>
                      <a:pt x="19" y="49"/>
                    </a:lnTo>
                    <a:lnTo>
                      <a:pt x="15" y="41"/>
                    </a:lnTo>
                    <a:lnTo>
                      <a:pt x="9" y="32"/>
                    </a:lnTo>
                    <a:lnTo>
                      <a:pt x="4" y="23"/>
                    </a:lnTo>
                    <a:lnTo>
                      <a:pt x="1" y="13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9" y="11"/>
                    </a:lnTo>
                    <a:lnTo>
                      <a:pt x="22" y="19"/>
                    </a:lnTo>
                    <a:lnTo>
                      <a:pt x="25" y="27"/>
                    </a:lnTo>
                    <a:lnTo>
                      <a:pt x="31" y="35"/>
                    </a:lnTo>
                    <a:lnTo>
                      <a:pt x="35" y="44"/>
                    </a:lnTo>
                    <a:lnTo>
                      <a:pt x="37" y="49"/>
                    </a:lnTo>
                    <a:lnTo>
                      <a:pt x="40" y="53"/>
                    </a:lnTo>
                    <a:lnTo>
                      <a:pt x="43" y="63"/>
                    </a:lnTo>
                    <a:lnTo>
                      <a:pt x="44" y="68"/>
                    </a:lnTo>
                    <a:lnTo>
                      <a:pt x="44" y="75"/>
                    </a:lnTo>
                    <a:lnTo>
                      <a:pt x="26" y="7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5" name="Freeform 392"/>
              <p:cNvSpPr>
                <a:spLocks/>
              </p:cNvSpPr>
              <p:nvPr/>
            </p:nvSpPr>
            <p:spPr bwMode="auto">
              <a:xfrm>
                <a:off x="2266" y="3557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60000 65536"/>
                  <a:gd name="T4" fmla="*/ 0 60000 65536"/>
                  <a:gd name="T5" fmla="*/ 0 60000 65536"/>
                  <a:gd name="T6" fmla="*/ 0 w 18"/>
                  <a:gd name="T7" fmla="*/ 18 w 18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6" name="Freeform 393"/>
              <p:cNvSpPr>
                <a:spLocks/>
              </p:cNvSpPr>
              <p:nvPr/>
            </p:nvSpPr>
            <p:spPr bwMode="auto">
              <a:xfrm>
                <a:off x="2257" y="3480"/>
                <a:ext cx="19" cy="40"/>
              </a:xfrm>
              <a:custGeom>
                <a:avLst/>
                <a:gdLst>
                  <a:gd name="T0" fmla="*/ 0 w 56"/>
                  <a:gd name="T1" fmla="*/ 0 h 81"/>
                  <a:gd name="T2" fmla="*/ 0 w 56"/>
                  <a:gd name="T3" fmla="*/ 0 h 81"/>
                  <a:gd name="T4" fmla="*/ 0 w 56"/>
                  <a:gd name="T5" fmla="*/ 0 h 81"/>
                  <a:gd name="T6" fmla="*/ 0 w 56"/>
                  <a:gd name="T7" fmla="*/ 0 h 81"/>
                  <a:gd name="T8" fmla="*/ 0 w 56"/>
                  <a:gd name="T9" fmla="*/ 0 h 81"/>
                  <a:gd name="T10" fmla="*/ 0 w 56"/>
                  <a:gd name="T11" fmla="*/ 0 h 81"/>
                  <a:gd name="T12" fmla="*/ 0 w 56"/>
                  <a:gd name="T13" fmla="*/ 0 h 81"/>
                  <a:gd name="T14" fmla="*/ 0 w 56"/>
                  <a:gd name="T15" fmla="*/ 0 h 81"/>
                  <a:gd name="T16" fmla="*/ 0 w 56"/>
                  <a:gd name="T17" fmla="*/ 0 h 81"/>
                  <a:gd name="T18" fmla="*/ 0 w 56"/>
                  <a:gd name="T19" fmla="*/ 0 h 81"/>
                  <a:gd name="T20" fmla="*/ 0 w 56"/>
                  <a:gd name="T21" fmla="*/ 0 h 81"/>
                  <a:gd name="T22" fmla="*/ 0 w 56"/>
                  <a:gd name="T23" fmla="*/ 0 h 81"/>
                  <a:gd name="T24" fmla="*/ 0 w 56"/>
                  <a:gd name="T25" fmla="*/ 0 h 81"/>
                  <a:gd name="T26" fmla="*/ 0 w 56"/>
                  <a:gd name="T27" fmla="*/ 0 h 81"/>
                  <a:gd name="T28" fmla="*/ 0 w 56"/>
                  <a:gd name="T29" fmla="*/ 0 h 81"/>
                  <a:gd name="T30" fmla="*/ 0 w 56"/>
                  <a:gd name="T31" fmla="*/ 0 h 81"/>
                  <a:gd name="T32" fmla="*/ 0 w 56"/>
                  <a:gd name="T33" fmla="*/ 0 h 81"/>
                  <a:gd name="T34" fmla="*/ 0 w 56"/>
                  <a:gd name="T35" fmla="*/ 0 h 81"/>
                  <a:gd name="T36" fmla="*/ 0 w 56"/>
                  <a:gd name="T37" fmla="*/ 0 h 81"/>
                  <a:gd name="T38" fmla="*/ 0 w 56"/>
                  <a:gd name="T39" fmla="*/ 0 h 81"/>
                  <a:gd name="T40" fmla="*/ 0 w 56"/>
                  <a:gd name="T41" fmla="*/ 0 h 81"/>
                  <a:gd name="T42" fmla="*/ 0 w 56"/>
                  <a:gd name="T43" fmla="*/ 0 h 81"/>
                  <a:gd name="T44" fmla="*/ 0 w 56"/>
                  <a:gd name="T45" fmla="*/ 0 h 81"/>
                  <a:gd name="T46" fmla="*/ 0 w 56"/>
                  <a:gd name="T47" fmla="*/ 0 h 81"/>
                  <a:gd name="T48" fmla="*/ 0 w 56"/>
                  <a:gd name="T49" fmla="*/ 0 h 81"/>
                  <a:gd name="T50" fmla="*/ 0 w 56"/>
                  <a:gd name="T51" fmla="*/ 0 h 81"/>
                  <a:gd name="T52" fmla="*/ 0 w 56"/>
                  <a:gd name="T53" fmla="*/ 0 h 81"/>
                  <a:gd name="T54" fmla="*/ 0 w 56"/>
                  <a:gd name="T55" fmla="*/ 0 h 81"/>
                  <a:gd name="T56" fmla="*/ 0 w 56"/>
                  <a:gd name="T57" fmla="*/ 0 h 81"/>
                  <a:gd name="T58" fmla="*/ 0 w 56"/>
                  <a:gd name="T59" fmla="*/ 0 h 81"/>
                  <a:gd name="T60" fmla="*/ 0 w 56"/>
                  <a:gd name="T61" fmla="*/ 0 h 8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6"/>
                  <a:gd name="T94" fmla="*/ 0 h 81"/>
                  <a:gd name="T95" fmla="*/ 56 w 56"/>
                  <a:gd name="T96" fmla="*/ 81 h 8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6" h="81">
                    <a:moveTo>
                      <a:pt x="0" y="80"/>
                    </a:moveTo>
                    <a:lnTo>
                      <a:pt x="0" y="74"/>
                    </a:lnTo>
                    <a:lnTo>
                      <a:pt x="1" y="68"/>
                    </a:lnTo>
                    <a:lnTo>
                      <a:pt x="4" y="63"/>
                    </a:lnTo>
                    <a:lnTo>
                      <a:pt x="7" y="57"/>
                    </a:lnTo>
                    <a:lnTo>
                      <a:pt x="13" y="47"/>
                    </a:lnTo>
                    <a:lnTo>
                      <a:pt x="21" y="38"/>
                    </a:lnTo>
                    <a:lnTo>
                      <a:pt x="26" y="29"/>
                    </a:lnTo>
                    <a:lnTo>
                      <a:pt x="29" y="25"/>
                    </a:lnTo>
                    <a:lnTo>
                      <a:pt x="32" y="20"/>
                    </a:lnTo>
                    <a:lnTo>
                      <a:pt x="35" y="15"/>
                    </a:lnTo>
                    <a:lnTo>
                      <a:pt x="37" y="10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8" y="0"/>
                    </a:lnTo>
                    <a:lnTo>
                      <a:pt x="56" y="1"/>
                    </a:lnTo>
                    <a:lnTo>
                      <a:pt x="55" y="7"/>
                    </a:lnTo>
                    <a:lnTo>
                      <a:pt x="55" y="10"/>
                    </a:lnTo>
                    <a:lnTo>
                      <a:pt x="53" y="13"/>
                    </a:lnTo>
                    <a:lnTo>
                      <a:pt x="52" y="19"/>
                    </a:lnTo>
                    <a:lnTo>
                      <a:pt x="49" y="25"/>
                    </a:lnTo>
                    <a:lnTo>
                      <a:pt x="46" y="30"/>
                    </a:lnTo>
                    <a:lnTo>
                      <a:pt x="43" y="35"/>
                    </a:lnTo>
                    <a:lnTo>
                      <a:pt x="35" y="44"/>
                    </a:lnTo>
                    <a:lnTo>
                      <a:pt x="29" y="53"/>
                    </a:lnTo>
                    <a:lnTo>
                      <a:pt x="24" y="62"/>
                    </a:lnTo>
                    <a:lnTo>
                      <a:pt x="21" y="66"/>
                    </a:lnTo>
                    <a:lnTo>
                      <a:pt x="19" y="71"/>
                    </a:lnTo>
                    <a:lnTo>
                      <a:pt x="18" y="76"/>
                    </a:lnTo>
                    <a:lnTo>
                      <a:pt x="18" y="81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7" name="Freeform 394"/>
              <p:cNvSpPr>
                <a:spLocks/>
              </p:cNvSpPr>
              <p:nvPr/>
            </p:nvSpPr>
            <p:spPr bwMode="auto">
              <a:xfrm>
                <a:off x="2257" y="3520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0" y="1"/>
                    </a:moveTo>
                    <a:lnTo>
                      <a:pt x="0" y="0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8" name="Freeform 395"/>
              <p:cNvSpPr>
                <a:spLocks/>
              </p:cNvSpPr>
              <p:nvPr/>
            </p:nvSpPr>
            <p:spPr bwMode="auto">
              <a:xfrm>
                <a:off x="2224" y="3427"/>
                <a:ext cx="52" cy="53"/>
              </a:xfrm>
              <a:custGeom>
                <a:avLst/>
                <a:gdLst>
                  <a:gd name="T0" fmla="*/ 0 w 155"/>
                  <a:gd name="T1" fmla="*/ 1 h 105"/>
                  <a:gd name="T2" fmla="*/ 0 w 155"/>
                  <a:gd name="T3" fmla="*/ 1 h 105"/>
                  <a:gd name="T4" fmla="*/ 0 w 155"/>
                  <a:gd name="T5" fmla="*/ 1 h 105"/>
                  <a:gd name="T6" fmla="*/ 0 w 155"/>
                  <a:gd name="T7" fmla="*/ 1 h 105"/>
                  <a:gd name="T8" fmla="*/ 0 w 155"/>
                  <a:gd name="T9" fmla="*/ 1 h 105"/>
                  <a:gd name="T10" fmla="*/ 0 w 155"/>
                  <a:gd name="T11" fmla="*/ 1 h 105"/>
                  <a:gd name="T12" fmla="*/ 0 w 155"/>
                  <a:gd name="T13" fmla="*/ 1 h 105"/>
                  <a:gd name="T14" fmla="*/ 0 w 155"/>
                  <a:gd name="T15" fmla="*/ 1 h 105"/>
                  <a:gd name="T16" fmla="*/ 0 w 155"/>
                  <a:gd name="T17" fmla="*/ 1 h 105"/>
                  <a:gd name="T18" fmla="*/ 0 w 155"/>
                  <a:gd name="T19" fmla="*/ 1 h 105"/>
                  <a:gd name="T20" fmla="*/ 0 w 155"/>
                  <a:gd name="T21" fmla="*/ 1 h 105"/>
                  <a:gd name="T22" fmla="*/ 0 w 155"/>
                  <a:gd name="T23" fmla="*/ 1 h 105"/>
                  <a:gd name="T24" fmla="*/ 0 w 155"/>
                  <a:gd name="T25" fmla="*/ 1 h 105"/>
                  <a:gd name="T26" fmla="*/ 0 w 155"/>
                  <a:gd name="T27" fmla="*/ 1 h 105"/>
                  <a:gd name="T28" fmla="*/ 0 w 155"/>
                  <a:gd name="T29" fmla="*/ 1 h 105"/>
                  <a:gd name="T30" fmla="*/ 0 w 155"/>
                  <a:gd name="T31" fmla="*/ 1 h 105"/>
                  <a:gd name="T32" fmla="*/ 0 w 155"/>
                  <a:gd name="T33" fmla="*/ 1 h 105"/>
                  <a:gd name="T34" fmla="*/ 0 w 155"/>
                  <a:gd name="T35" fmla="*/ 1 h 105"/>
                  <a:gd name="T36" fmla="*/ 0 w 155"/>
                  <a:gd name="T37" fmla="*/ 1 h 105"/>
                  <a:gd name="T38" fmla="*/ 0 w 155"/>
                  <a:gd name="T39" fmla="*/ 1 h 105"/>
                  <a:gd name="T40" fmla="*/ 0 w 155"/>
                  <a:gd name="T41" fmla="*/ 1 h 105"/>
                  <a:gd name="T42" fmla="*/ 0 w 155"/>
                  <a:gd name="T43" fmla="*/ 1 h 105"/>
                  <a:gd name="T44" fmla="*/ 0 w 155"/>
                  <a:gd name="T45" fmla="*/ 0 h 105"/>
                  <a:gd name="T46" fmla="*/ 0 w 155"/>
                  <a:gd name="T47" fmla="*/ 0 h 105"/>
                  <a:gd name="T48" fmla="*/ 0 w 155"/>
                  <a:gd name="T49" fmla="*/ 1 h 105"/>
                  <a:gd name="T50" fmla="*/ 0 w 155"/>
                  <a:gd name="T51" fmla="*/ 1 h 105"/>
                  <a:gd name="T52" fmla="*/ 0 w 155"/>
                  <a:gd name="T53" fmla="*/ 1 h 105"/>
                  <a:gd name="T54" fmla="*/ 0 w 155"/>
                  <a:gd name="T55" fmla="*/ 1 h 105"/>
                  <a:gd name="T56" fmla="*/ 0 w 155"/>
                  <a:gd name="T57" fmla="*/ 1 h 105"/>
                  <a:gd name="T58" fmla="*/ 0 w 155"/>
                  <a:gd name="T59" fmla="*/ 1 h 105"/>
                  <a:gd name="T60" fmla="*/ 0 w 155"/>
                  <a:gd name="T61" fmla="*/ 1 h 105"/>
                  <a:gd name="T62" fmla="*/ 0 w 155"/>
                  <a:gd name="T63" fmla="*/ 1 h 105"/>
                  <a:gd name="T64" fmla="*/ 0 w 155"/>
                  <a:gd name="T65" fmla="*/ 1 h 105"/>
                  <a:gd name="T66" fmla="*/ 0 w 155"/>
                  <a:gd name="T67" fmla="*/ 1 h 105"/>
                  <a:gd name="T68" fmla="*/ 0 w 155"/>
                  <a:gd name="T69" fmla="*/ 1 h 105"/>
                  <a:gd name="T70" fmla="*/ 0 w 155"/>
                  <a:gd name="T71" fmla="*/ 1 h 105"/>
                  <a:gd name="T72" fmla="*/ 0 w 155"/>
                  <a:gd name="T73" fmla="*/ 1 h 105"/>
                  <a:gd name="T74" fmla="*/ 0 w 155"/>
                  <a:gd name="T75" fmla="*/ 1 h 105"/>
                  <a:gd name="T76" fmla="*/ 0 w 155"/>
                  <a:gd name="T77" fmla="*/ 1 h 105"/>
                  <a:gd name="T78" fmla="*/ 0 w 155"/>
                  <a:gd name="T79" fmla="*/ 1 h 105"/>
                  <a:gd name="T80" fmla="*/ 0 w 155"/>
                  <a:gd name="T81" fmla="*/ 1 h 105"/>
                  <a:gd name="T82" fmla="*/ 0 w 155"/>
                  <a:gd name="T83" fmla="*/ 1 h 105"/>
                  <a:gd name="T84" fmla="*/ 0 w 155"/>
                  <a:gd name="T85" fmla="*/ 1 h 105"/>
                  <a:gd name="T86" fmla="*/ 0 w 155"/>
                  <a:gd name="T87" fmla="*/ 1 h 105"/>
                  <a:gd name="T88" fmla="*/ 0 w 155"/>
                  <a:gd name="T89" fmla="*/ 1 h 105"/>
                  <a:gd name="T90" fmla="*/ 0 w 155"/>
                  <a:gd name="T91" fmla="*/ 1 h 105"/>
                  <a:gd name="T92" fmla="*/ 0 w 155"/>
                  <a:gd name="T93" fmla="*/ 1 h 1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5"/>
                  <a:gd name="T142" fmla="*/ 0 h 105"/>
                  <a:gd name="T143" fmla="*/ 155 w 155"/>
                  <a:gd name="T144" fmla="*/ 105 h 1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5" h="105">
                    <a:moveTo>
                      <a:pt x="137" y="105"/>
                    </a:moveTo>
                    <a:lnTo>
                      <a:pt x="137" y="100"/>
                    </a:lnTo>
                    <a:lnTo>
                      <a:pt x="136" y="96"/>
                    </a:lnTo>
                    <a:lnTo>
                      <a:pt x="134" y="93"/>
                    </a:lnTo>
                    <a:lnTo>
                      <a:pt x="133" y="90"/>
                    </a:lnTo>
                    <a:lnTo>
                      <a:pt x="130" y="86"/>
                    </a:lnTo>
                    <a:lnTo>
                      <a:pt x="127" y="82"/>
                    </a:lnTo>
                    <a:lnTo>
                      <a:pt x="123" y="80"/>
                    </a:lnTo>
                    <a:lnTo>
                      <a:pt x="118" y="77"/>
                    </a:lnTo>
                    <a:lnTo>
                      <a:pt x="109" y="72"/>
                    </a:lnTo>
                    <a:lnTo>
                      <a:pt x="97" y="67"/>
                    </a:lnTo>
                    <a:lnTo>
                      <a:pt x="74" y="58"/>
                    </a:lnTo>
                    <a:lnTo>
                      <a:pt x="47" y="48"/>
                    </a:lnTo>
                    <a:lnTo>
                      <a:pt x="35" y="42"/>
                    </a:lnTo>
                    <a:lnTo>
                      <a:pt x="25" y="36"/>
                    </a:lnTo>
                    <a:lnTo>
                      <a:pt x="19" y="33"/>
                    </a:lnTo>
                    <a:lnTo>
                      <a:pt x="15" y="29"/>
                    </a:lnTo>
                    <a:lnTo>
                      <a:pt x="10" y="25"/>
                    </a:lnTo>
                    <a:lnTo>
                      <a:pt x="7" y="21"/>
                    </a:lnTo>
                    <a:lnTo>
                      <a:pt x="4" y="15"/>
                    </a:lnTo>
                    <a:lnTo>
                      <a:pt x="3" y="11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9" y="8"/>
                    </a:lnTo>
                    <a:lnTo>
                      <a:pt x="21" y="11"/>
                    </a:lnTo>
                    <a:lnTo>
                      <a:pt x="24" y="15"/>
                    </a:lnTo>
                    <a:lnTo>
                      <a:pt x="25" y="18"/>
                    </a:lnTo>
                    <a:lnTo>
                      <a:pt x="28" y="22"/>
                    </a:lnTo>
                    <a:lnTo>
                      <a:pt x="32" y="25"/>
                    </a:lnTo>
                    <a:lnTo>
                      <a:pt x="37" y="27"/>
                    </a:lnTo>
                    <a:lnTo>
                      <a:pt x="46" y="32"/>
                    </a:lnTo>
                    <a:lnTo>
                      <a:pt x="58" y="37"/>
                    </a:lnTo>
                    <a:lnTo>
                      <a:pt x="81" y="46"/>
                    </a:lnTo>
                    <a:lnTo>
                      <a:pt x="108" y="57"/>
                    </a:lnTo>
                    <a:lnTo>
                      <a:pt x="120" y="62"/>
                    </a:lnTo>
                    <a:lnTo>
                      <a:pt x="130" y="68"/>
                    </a:lnTo>
                    <a:lnTo>
                      <a:pt x="136" y="71"/>
                    </a:lnTo>
                    <a:lnTo>
                      <a:pt x="140" y="75"/>
                    </a:lnTo>
                    <a:lnTo>
                      <a:pt x="145" y="79"/>
                    </a:lnTo>
                    <a:lnTo>
                      <a:pt x="148" y="83"/>
                    </a:lnTo>
                    <a:lnTo>
                      <a:pt x="151" y="89"/>
                    </a:lnTo>
                    <a:lnTo>
                      <a:pt x="154" y="94"/>
                    </a:lnTo>
                    <a:lnTo>
                      <a:pt x="154" y="99"/>
                    </a:lnTo>
                    <a:lnTo>
                      <a:pt x="155" y="104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9" name="Freeform 396"/>
              <p:cNvSpPr>
                <a:spLocks/>
              </p:cNvSpPr>
              <p:nvPr/>
            </p:nvSpPr>
            <p:spPr bwMode="auto">
              <a:xfrm>
                <a:off x="2270" y="3480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18" y="1"/>
                    </a:moveTo>
                    <a:lnTo>
                      <a:pt x="18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0" name="Rectangle 397"/>
              <p:cNvSpPr>
                <a:spLocks noChangeArrowheads="1"/>
              </p:cNvSpPr>
              <p:nvPr/>
            </p:nvSpPr>
            <p:spPr bwMode="auto">
              <a:xfrm>
                <a:off x="2224" y="3400"/>
                <a:ext cx="6" cy="27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01" name="Freeform 398"/>
              <p:cNvSpPr>
                <a:spLocks/>
              </p:cNvSpPr>
              <p:nvPr/>
            </p:nvSpPr>
            <p:spPr bwMode="auto">
              <a:xfrm>
                <a:off x="2224" y="3427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60000 65536"/>
                  <a:gd name="T4" fmla="*/ 0 60000 65536"/>
                  <a:gd name="T5" fmla="*/ 0 60000 65536"/>
                  <a:gd name="T6" fmla="*/ 0 w 18"/>
                  <a:gd name="T7" fmla="*/ 18 w 18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2" name="Freeform 399"/>
              <p:cNvSpPr>
                <a:spLocks/>
              </p:cNvSpPr>
              <p:nvPr/>
            </p:nvSpPr>
            <p:spPr bwMode="auto">
              <a:xfrm>
                <a:off x="2211" y="3323"/>
                <a:ext cx="20" cy="77"/>
              </a:xfrm>
              <a:custGeom>
                <a:avLst/>
                <a:gdLst>
                  <a:gd name="T0" fmla="*/ 0 w 62"/>
                  <a:gd name="T1" fmla="*/ 1 h 154"/>
                  <a:gd name="T2" fmla="*/ 0 w 62"/>
                  <a:gd name="T3" fmla="*/ 1 h 154"/>
                  <a:gd name="T4" fmla="*/ 0 w 62"/>
                  <a:gd name="T5" fmla="*/ 1 h 154"/>
                  <a:gd name="T6" fmla="*/ 0 w 62"/>
                  <a:gd name="T7" fmla="*/ 1 h 154"/>
                  <a:gd name="T8" fmla="*/ 0 w 62"/>
                  <a:gd name="T9" fmla="*/ 1 h 154"/>
                  <a:gd name="T10" fmla="*/ 0 w 62"/>
                  <a:gd name="T11" fmla="*/ 1 h 154"/>
                  <a:gd name="T12" fmla="*/ 0 w 62"/>
                  <a:gd name="T13" fmla="*/ 1 h 154"/>
                  <a:gd name="T14" fmla="*/ 0 w 62"/>
                  <a:gd name="T15" fmla="*/ 1 h 154"/>
                  <a:gd name="T16" fmla="*/ 0 w 62"/>
                  <a:gd name="T17" fmla="*/ 1 h 154"/>
                  <a:gd name="T18" fmla="*/ 0 w 62"/>
                  <a:gd name="T19" fmla="*/ 1 h 154"/>
                  <a:gd name="T20" fmla="*/ 0 w 62"/>
                  <a:gd name="T21" fmla="*/ 1 h 154"/>
                  <a:gd name="T22" fmla="*/ 0 w 62"/>
                  <a:gd name="T23" fmla="*/ 1 h 154"/>
                  <a:gd name="T24" fmla="*/ 0 w 62"/>
                  <a:gd name="T25" fmla="*/ 1 h 154"/>
                  <a:gd name="T26" fmla="*/ 0 w 62"/>
                  <a:gd name="T27" fmla="*/ 1 h 154"/>
                  <a:gd name="T28" fmla="*/ 0 w 62"/>
                  <a:gd name="T29" fmla="*/ 0 h 154"/>
                  <a:gd name="T30" fmla="*/ 0 w 62"/>
                  <a:gd name="T31" fmla="*/ 1 h 154"/>
                  <a:gd name="T32" fmla="*/ 0 w 62"/>
                  <a:gd name="T33" fmla="*/ 1 h 154"/>
                  <a:gd name="T34" fmla="*/ 0 w 62"/>
                  <a:gd name="T35" fmla="*/ 1 h 154"/>
                  <a:gd name="T36" fmla="*/ 0 w 62"/>
                  <a:gd name="T37" fmla="*/ 1 h 154"/>
                  <a:gd name="T38" fmla="*/ 0 w 62"/>
                  <a:gd name="T39" fmla="*/ 1 h 154"/>
                  <a:gd name="T40" fmla="*/ 0 w 62"/>
                  <a:gd name="T41" fmla="*/ 1 h 154"/>
                  <a:gd name="T42" fmla="*/ 0 w 62"/>
                  <a:gd name="T43" fmla="*/ 1 h 154"/>
                  <a:gd name="T44" fmla="*/ 0 w 62"/>
                  <a:gd name="T45" fmla="*/ 1 h 154"/>
                  <a:gd name="T46" fmla="*/ 0 w 62"/>
                  <a:gd name="T47" fmla="*/ 1 h 154"/>
                  <a:gd name="T48" fmla="*/ 0 w 62"/>
                  <a:gd name="T49" fmla="*/ 1 h 154"/>
                  <a:gd name="T50" fmla="*/ 0 w 62"/>
                  <a:gd name="T51" fmla="*/ 1 h 154"/>
                  <a:gd name="T52" fmla="*/ 0 w 62"/>
                  <a:gd name="T53" fmla="*/ 1 h 154"/>
                  <a:gd name="T54" fmla="*/ 0 w 62"/>
                  <a:gd name="T55" fmla="*/ 1 h 154"/>
                  <a:gd name="T56" fmla="*/ 0 w 62"/>
                  <a:gd name="T57" fmla="*/ 1 h 1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2"/>
                  <a:gd name="T88" fmla="*/ 0 h 154"/>
                  <a:gd name="T89" fmla="*/ 62 w 62"/>
                  <a:gd name="T90" fmla="*/ 154 h 15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2" h="154">
                    <a:moveTo>
                      <a:pt x="41" y="154"/>
                    </a:moveTo>
                    <a:lnTo>
                      <a:pt x="42" y="131"/>
                    </a:lnTo>
                    <a:lnTo>
                      <a:pt x="44" y="110"/>
                    </a:lnTo>
                    <a:lnTo>
                      <a:pt x="44" y="90"/>
                    </a:lnTo>
                    <a:lnTo>
                      <a:pt x="44" y="82"/>
                    </a:lnTo>
                    <a:lnTo>
                      <a:pt x="42" y="74"/>
                    </a:lnTo>
                    <a:lnTo>
                      <a:pt x="41" y="66"/>
                    </a:lnTo>
                    <a:lnTo>
                      <a:pt x="40" y="57"/>
                    </a:lnTo>
                    <a:lnTo>
                      <a:pt x="35" y="49"/>
                    </a:lnTo>
                    <a:lnTo>
                      <a:pt x="31" y="42"/>
                    </a:lnTo>
                    <a:lnTo>
                      <a:pt x="26" y="34"/>
                    </a:lnTo>
                    <a:lnTo>
                      <a:pt x="19" y="25"/>
                    </a:lnTo>
                    <a:lnTo>
                      <a:pt x="10" y="17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23" y="9"/>
                    </a:lnTo>
                    <a:lnTo>
                      <a:pt x="34" y="18"/>
                    </a:lnTo>
                    <a:lnTo>
                      <a:pt x="41" y="27"/>
                    </a:lnTo>
                    <a:lnTo>
                      <a:pt x="47" y="37"/>
                    </a:lnTo>
                    <a:lnTo>
                      <a:pt x="53" y="45"/>
                    </a:lnTo>
                    <a:lnTo>
                      <a:pt x="56" y="54"/>
                    </a:lnTo>
                    <a:lnTo>
                      <a:pt x="59" y="64"/>
                    </a:lnTo>
                    <a:lnTo>
                      <a:pt x="60" y="73"/>
                    </a:lnTo>
                    <a:lnTo>
                      <a:pt x="62" y="81"/>
                    </a:lnTo>
                    <a:lnTo>
                      <a:pt x="62" y="90"/>
                    </a:lnTo>
                    <a:lnTo>
                      <a:pt x="60" y="110"/>
                    </a:lnTo>
                    <a:lnTo>
                      <a:pt x="59" y="132"/>
                    </a:lnTo>
                    <a:lnTo>
                      <a:pt x="59" y="154"/>
                    </a:lnTo>
                    <a:lnTo>
                      <a:pt x="41" y="15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3" name="Freeform 400"/>
              <p:cNvSpPr>
                <a:spLocks/>
              </p:cNvSpPr>
              <p:nvPr/>
            </p:nvSpPr>
            <p:spPr bwMode="auto">
              <a:xfrm>
                <a:off x="2224" y="3400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60000 65536"/>
                  <a:gd name="T4" fmla="*/ 0 60000 65536"/>
                  <a:gd name="T5" fmla="*/ 0 60000 65536"/>
                  <a:gd name="T6" fmla="*/ 0 w 18"/>
                  <a:gd name="T7" fmla="*/ 18 w 18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4" name="Freeform 401"/>
              <p:cNvSpPr>
                <a:spLocks/>
              </p:cNvSpPr>
              <p:nvPr/>
            </p:nvSpPr>
            <p:spPr bwMode="auto">
              <a:xfrm>
                <a:off x="2161" y="3289"/>
                <a:ext cx="54" cy="38"/>
              </a:xfrm>
              <a:custGeom>
                <a:avLst/>
                <a:gdLst>
                  <a:gd name="T0" fmla="*/ 0 w 161"/>
                  <a:gd name="T1" fmla="*/ 1 h 75"/>
                  <a:gd name="T2" fmla="*/ 0 w 161"/>
                  <a:gd name="T3" fmla="*/ 1 h 75"/>
                  <a:gd name="T4" fmla="*/ 0 w 161"/>
                  <a:gd name="T5" fmla="*/ 1 h 75"/>
                  <a:gd name="T6" fmla="*/ 0 w 161"/>
                  <a:gd name="T7" fmla="*/ 1 h 75"/>
                  <a:gd name="T8" fmla="*/ 0 w 161"/>
                  <a:gd name="T9" fmla="*/ 1 h 75"/>
                  <a:gd name="T10" fmla="*/ 0 w 161"/>
                  <a:gd name="T11" fmla="*/ 1 h 75"/>
                  <a:gd name="T12" fmla="*/ 0 w 161"/>
                  <a:gd name="T13" fmla="*/ 1 h 75"/>
                  <a:gd name="T14" fmla="*/ 0 w 161"/>
                  <a:gd name="T15" fmla="*/ 1 h 75"/>
                  <a:gd name="T16" fmla="*/ 0 w 161"/>
                  <a:gd name="T17" fmla="*/ 1 h 75"/>
                  <a:gd name="T18" fmla="*/ 0 w 161"/>
                  <a:gd name="T19" fmla="*/ 1 h 75"/>
                  <a:gd name="T20" fmla="*/ 0 w 161"/>
                  <a:gd name="T21" fmla="*/ 1 h 75"/>
                  <a:gd name="T22" fmla="*/ 0 w 161"/>
                  <a:gd name="T23" fmla="*/ 1 h 75"/>
                  <a:gd name="T24" fmla="*/ 0 w 161"/>
                  <a:gd name="T25" fmla="*/ 0 h 75"/>
                  <a:gd name="T26" fmla="*/ 0 w 161"/>
                  <a:gd name="T27" fmla="*/ 1 h 75"/>
                  <a:gd name="T28" fmla="*/ 0 w 161"/>
                  <a:gd name="T29" fmla="*/ 1 h 75"/>
                  <a:gd name="T30" fmla="*/ 0 w 161"/>
                  <a:gd name="T31" fmla="*/ 1 h 75"/>
                  <a:gd name="T32" fmla="*/ 0 w 161"/>
                  <a:gd name="T33" fmla="*/ 1 h 75"/>
                  <a:gd name="T34" fmla="*/ 0 w 161"/>
                  <a:gd name="T35" fmla="*/ 1 h 75"/>
                  <a:gd name="T36" fmla="*/ 0 w 161"/>
                  <a:gd name="T37" fmla="*/ 1 h 75"/>
                  <a:gd name="T38" fmla="*/ 0 w 161"/>
                  <a:gd name="T39" fmla="*/ 1 h 75"/>
                  <a:gd name="T40" fmla="*/ 0 w 161"/>
                  <a:gd name="T41" fmla="*/ 1 h 75"/>
                  <a:gd name="T42" fmla="*/ 0 w 161"/>
                  <a:gd name="T43" fmla="*/ 1 h 75"/>
                  <a:gd name="T44" fmla="*/ 0 w 161"/>
                  <a:gd name="T45" fmla="*/ 1 h 75"/>
                  <a:gd name="T46" fmla="*/ 0 w 161"/>
                  <a:gd name="T47" fmla="*/ 1 h 75"/>
                  <a:gd name="T48" fmla="*/ 0 w 161"/>
                  <a:gd name="T49" fmla="*/ 1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75"/>
                  <a:gd name="T77" fmla="*/ 161 w 161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75">
                    <a:moveTo>
                      <a:pt x="148" y="75"/>
                    </a:moveTo>
                    <a:lnTo>
                      <a:pt x="140" y="70"/>
                    </a:lnTo>
                    <a:lnTo>
                      <a:pt x="133" y="66"/>
                    </a:lnTo>
                    <a:lnTo>
                      <a:pt x="126" y="61"/>
                    </a:lnTo>
                    <a:lnTo>
                      <a:pt x="117" y="57"/>
                    </a:lnTo>
                    <a:lnTo>
                      <a:pt x="97" y="49"/>
                    </a:lnTo>
                    <a:lnTo>
                      <a:pt x="77" y="42"/>
                    </a:lnTo>
                    <a:lnTo>
                      <a:pt x="56" y="35"/>
                    </a:lnTo>
                    <a:lnTo>
                      <a:pt x="37" y="26"/>
                    </a:lnTo>
                    <a:lnTo>
                      <a:pt x="18" y="18"/>
                    </a:lnTo>
                    <a:lnTo>
                      <a:pt x="7" y="14"/>
                    </a:lnTo>
                    <a:lnTo>
                      <a:pt x="0" y="10"/>
                    </a:lnTo>
                    <a:lnTo>
                      <a:pt x="12" y="0"/>
                    </a:lnTo>
                    <a:lnTo>
                      <a:pt x="19" y="5"/>
                    </a:lnTo>
                    <a:lnTo>
                      <a:pt x="27" y="8"/>
                    </a:lnTo>
                    <a:lnTo>
                      <a:pt x="46" y="16"/>
                    </a:lnTo>
                    <a:lnTo>
                      <a:pt x="65" y="23"/>
                    </a:lnTo>
                    <a:lnTo>
                      <a:pt x="86" y="31"/>
                    </a:lnTo>
                    <a:lnTo>
                      <a:pt x="106" y="39"/>
                    </a:lnTo>
                    <a:lnTo>
                      <a:pt x="127" y="47"/>
                    </a:lnTo>
                    <a:lnTo>
                      <a:pt x="136" y="51"/>
                    </a:lnTo>
                    <a:lnTo>
                      <a:pt x="145" y="56"/>
                    </a:lnTo>
                    <a:lnTo>
                      <a:pt x="154" y="61"/>
                    </a:lnTo>
                    <a:lnTo>
                      <a:pt x="161" y="67"/>
                    </a:lnTo>
                    <a:lnTo>
                      <a:pt x="148" y="7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5" name="Freeform 402"/>
              <p:cNvSpPr>
                <a:spLocks/>
              </p:cNvSpPr>
              <p:nvPr/>
            </p:nvSpPr>
            <p:spPr bwMode="auto">
              <a:xfrm>
                <a:off x="2211" y="3322"/>
                <a:ext cx="4" cy="5"/>
              </a:xfrm>
              <a:custGeom>
                <a:avLst/>
                <a:gdLst>
                  <a:gd name="T0" fmla="*/ 0 w 13"/>
                  <a:gd name="T1" fmla="*/ 1 h 9"/>
                  <a:gd name="T2" fmla="*/ 0 w 13"/>
                  <a:gd name="T3" fmla="*/ 0 h 9"/>
                  <a:gd name="T4" fmla="*/ 0 w 13"/>
                  <a:gd name="T5" fmla="*/ 1 h 9"/>
                  <a:gd name="T6" fmla="*/ 0 w 13"/>
                  <a:gd name="T7" fmla="*/ 1 h 9"/>
                  <a:gd name="T8" fmla="*/ 0 w 13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9"/>
                  <a:gd name="T17" fmla="*/ 13 w 1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9">
                    <a:moveTo>
                      <a:pt x="13" y="1"/>
                    </a:moveTo>
                    <a:lnTo>
                      <a:pt x="10" y="0"/>
                    </a:lnTo>
                    <a:lnTo>
                      <a:pt x="13" y="1"/>
                    </a:lnTo>
                    <a:lnTo>
                      <a:pt x="0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6" name="Freeform 403"/>
              <p:cNvSpPr>
                <a:spLocks/>
              </p:cNvSpPr>
              <p:nvPr/>
            </p:nvSpPr>
            <p:spPr bwMode="auto">
              <a:xfrm>
                <a:off x="2095" y="3213"/>
                <a:ext cx="70" cy="81"/>
              </a:xfrm>
              <a:custGeom>
                <a:avLst/>
                <a:gdLst>
                  <a:gd name="T0" fmla="*/ 0 w 211"/>
                  <a:gd name="T1" fmla="*/ 1 h 162"/>
                  <a:gd name="T2" fmla="*/ 0 w 211"/>
                  <a:gd name="T3" fmla="*/ 1 h 162"/>
                  <a:gd name="T4" fmla="*/ 0 w 211"/>
                  <a:gd name="T5" fmla="*/ 1 h 162"/>
                  <a:gd name="T6" fmla="*/ 0 w 211"/>
                  <a:gd name="T7" fmla="*/ 1 h 162"/>
                  <a:gd name="T8" fmla="*/ 0 w 211"/>
                  <a:gd name="T9" fmla="*/ 1 h 162"/>
                  <a:gd name="T10" fmla="*/ 0 w 211"/>
                  <a:gd name="T11" fmla="*/ 1 h 162"/>
                  <a:gd name="T12" fmla="*/ 0 w 211"/>
                  <a:gd name="T13" fmla="*/ 1 h 162"/>
                  <a:gd name="T14" fmla="*/ 0 w 211"/>
                  <a:gd name="T15" fmla="*/ 1 h 162"/>
                  <a:gd name="T16" fmla="*/ 0 w 211"/>
                  <a:gd name="T17" fmla="*/ 1 h 162"/>
                  <a:gd name="T18" fmla="*/ 0 w 211"/>
                  <a:gd name="T19" fmla="*/ 1 h 162"/>
                  <a:gd name="T20" fmla="*/ 0 w 211"/>
                  <a:gd name="T21" fmla="*/ 1 h 162"/>
                  <a:gd name="T22" fmla="*/ 0 w 211"/>
                  <a:gd name="T23" fmla="*/ 1 h 162"/>
                  <a:gd name="T24" fmla="*/ 0 w 211"/>
                  <a:gd name="T25" fmla="*/ 1 h 162"/>
                  <a:gd name="T26" fmla="*/ 0 w 211"/>
                  <a:gd name="T27" fmla="*/ 1 h 162"/>
                  <a:gd name="T28" fmla="*/ 0 w 211"/>
                  <a:gd name="T29" fmla="*/ 1 h 162"/>
                  <a:gd name="T30" fmla="*/ 0 w 211"/>
                  <a:gd name="T31" fmla="*/ 1 h 162"/>
                  <a:gd name="T32" fmla="*/ 0 w 211"/>
                  <a:gd name="T33" fmla="*/ 1 h 162"/>
                  <a:gd name="T34" fmla="*/ 0 w 211"/>
                  <a:gd name="T35" fmla="*/ 0 h 162"/>
                  <a:gd name="T36" fmla="*/ 0 w 211"/>
                  <a:gd name="T37" fmla="*/ 1 h 162"/>
                  <a:gd name="T38" fmla="*/ 0 w 211"/>
                  <a:gd name="T39" fmla="*/ 1 h 162"/>
                  <a:gd name="T40" fmla="*/ 0 w 211"/>
                  <a:gd name="T41" fmla="*/ 1 h 162"/>
                  <a:gd name="T42" fmla="*/ 0 w 211"/>
                  <a:gd name="T43" fmla="*/ 1 h 162"/>
                  <a:gd name="T44" fmla="*/ 0 w 211"/>
                  <a:gd name="T45" fmla="*/ 1 h 162"/>
                  <a:gd name="T46" fmla="*/ 0 w 211"/>
                  <a:gd name="T47" fmla="*/ 1 h 162"/>
                  <a:gd name="T48" fmla="*/ 0 w 211"/>
                  <a:gd name="T49" fmla="*/ 1 h 162"/>
                  <a:gd name="T50" fmla="*/ 0 w 211"/>
                  <a:gd name="T51" fmla="*/ 1 h 162"/>
                  <a:gd name="T52" fmla="*/ 0 w 211"/>
                  <a:gd name="T53" fmla="*/ 1 h 162"/>
                  <a:gd name="T54" fmla="*/ 0 w 211"/>
                  <a:gd name="T55" fmla="*/ 1 h 162"/>
                  <a:gd name="T56" fmla="*/ 0 w 211"/>
                  <a:gd name="T57" fmla="*/ 1 h 162"/>
                  <a:gd name="T58" fmla="*/ 0 w 211"/>
                  <a:gd name="T59" fmla="*/ 1 h 162"/>
                  <a:gd name="T60" fmla="*/ 0 w 211"/>
                  <a:gd name="T61" fmla="*/ 1 h 162"/>
                  <a:gd name="T62" fmla="*/ 0 w 211"/>
                  <a:gd name="T63" fmla="*/ 1 h 162"/>
                  <a:gd name="T64" fmla="*/ 0 w 211"/>
                  <a:gd name="T65" fmla="*/ 1 h 162"/>
                  <a:gd name="T66" fmla="*/ 0 w 211"/>
                  <a:gd name="T67" fmla="*/ 1 h 162"/>
                  <a:gd name="T68" fmla="*/ 0 w 211"/>
                  <a:gd name="T69" fmla="*/ 1 h 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1"/>
                  <a:gd name="T106" fmla="*/ 0 h 162"/>
                  <a:gd name="T107" fmla="*/ 211 w 211"/>
                  <a:gd name="T108" fmla="*/ 162 h 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1" h="162">
                    <a:moveTo>
                      <a:pt x="199" y="162"/>
                    </a:moveTo>
                    <a:lnTo>
                      <a:pt x="183" y="152"/>
                    </a:lnTo>
                    <a:lnTo>
                      <a:pt x="170" y="141"/>
                    </a:lnTo>
                    <a:lnTo>
                      <a:pt x="156" y="131"/>
                    </a:lnTo>
                    <a:lnTo>
                      <a:pt x="144" y="121"/>
                    </a:lnTo>
                    <a:lnTo>
                      <a:pt x="124" y="100"/>
                    </a:lnTo>
                    <a:lnTo>
                      <a:pt x="103" y="79"/>
                    </a:lnTo>
                    <a:lnTo>
                      <a:pt x="94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6"/>
                    </a:lnTo>
                    <a:lnTo>
                      <a:pt x="60" y="42"/>
                    </a:lnTo>
                    <a:lnTo>
                      <a:pt x="54" y="38"/>
                    </a:lnTo>
                    <a:lnTo>
                      <a:pt x="49" y="34"/>
                    </a:lnTo>
                    <a:lnTo>
                      <a:pt x="34" y="26"/>
                    </a:lnTo>
                    <a:lnTo>
                      <a:pt x="18" y="1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28" y="7"/>
                    </a:lnTo>
                    <a:lnTo>
                      <a:pt x="44" y="15"/>
                    </a:lnTo>
                    <a:lnTo>
                      <a:pt x="60" y="25"/>
                    </a:lnTo>
                    <a:lnTo>
                      <a:pt x="66" y="29"/>
                    </a:lnTo>
                    <a:lnTo>
                      <a:pt x="74" y="33"/>
                    </a:lnTo>
                    <a:lnTo>
                      <a:pt x="80" y="38"/>
                    </a:lnTo>
                    <a:lnTo>
                      <a:pt x="85" y="42"/>
                    </a:lnTo>
                    <a:lnTo>
                      <a:pt x="97" y="53"/>
                    </a:lnTo>
                    <a:lnTo>
                      <a:pt x="108" y="62"/>
                    </a:lnTo>
                    <a:lnTo>
                      <a:pt x="118" y="72"/>
                    </a:lnTo>
                    <a:lnTo>
                      <a:pt x="137" y="93"/>
                    </a:lnTo>
                    <a:lnTo>
                      <a:pt x="159" y="112"/>
                    </a:lnTo>
                    <a:lnTo>
                      <a:pt x="170" y="123"/>
                    </a:lnTo>
                    <a:lnTo>
                      <a:pt x="181" y="133"/>
                    </a:lnTo>
                    <a:lnTo>
                      <a:pt x="196" y="143"/>
                    </a:lnTo>
                    <a:lnTo>
                      <a:pt x="211" y="154"/>
                    </a:lnTo>
                    <a:lnTo>
                      <a:pt x="199" y="16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7" name="Freeform 404"/>
              <p:cNvSpPr>
                <a:spLocks/>
              </p:cNvSpPr>
              <p:nvPr/>
            </p:nvSpPr>
            <p:spPr bwMode="auto">
              <a:xfrm>
                <a:off x="2161" y="3289"/>
                <a:ext cx="4" cy="6"/>
              </a:xfrm>
              <a:custGeom>
                <a:avLst/>
                <a:gdLst>
                  <a:gd name="T0" fmla="*/ 0 w 12"/>
                  <a:gd name="T1" fmla="*/ 1 h 11"/>
                  <a:gd name="T2" fmla="*/ 0 w 12"/>
                  <a:gd name="T3" fmla="*/ 1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0 h 11"/>
                  <a:gd name="T10" fmla="*/ 0 w 12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10"/>
                    </a:moveTo>
                    <a:lnTo>
                      <a:pt x="3" y="11"/>
                    </a:lnTo>
                    <a:lnTo>
                      <a:pt x="0" y="9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8" name="Freeform 405"/>
              <p:cNvSpPr>
                <a:spLocks/>
              </p:cNvSpPr>
              <p:nvPr/>
            </p:nvSpPr>
            <p:spPr bwMode="auto">
              <a:xfrm>
                <a:off x="2091" y="3214"/>
                <a:ext cx="8" cy="8"/>
              </a:xfrm>
              <a:custGeom>
                <a:avLst/>
                <a:gdLst>
                  <a:gd name="T0" fmla="*/ 0 w 24"/>
                  <a:gd name="T1" fmla="*/ 1 h 16"/>
                  <a:gd name="T2" fmla="*/ 0 w 24"/>
                  <a:gd name="T3" fmla="*/ 0 h 16"/>
                  <a:gd name="T4" fmla="*/ 0 w 24"/>
                  <a:gd name="T5" fmla="*/ 1 h 16"/>
                  <a:gd name="T6" fmla="*/ 0 w 24"/>
                  <a:gd name="T7" fmla="*/ 1 h 16"/>
                  <a:gd name="T8" fmla="*/ 0 w 24"/>
                  <a:gd name="T9" fmla="*/ 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6"/>
                  <a:gd name="T17" fmla="*/ 24 w 2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6">
                    <a:moveTo>
                      <a:pt x="24" y="5"/>
                    </a:moveTo>
                    <a:lnTo>
                      <a:pt x="8" y="0"/>
                    </a:lnTo>
                    <a:lnTo>
                      <a:pt x="0" y="10"/>
                    </a:lnTo>
                    <a:lnTo>
                      <a:pt x="17" y="16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9" name="Freeform 406"/>
              <p:cNvSpPr>
                <a:spLocks/>
              </p:cNvSpPr>
              <p:nvPr/>
            </p:nvSpPr>
            <p:spPr bwMode="auto">
              <a:xfrm>
                <a:off x="2094" y="3211"/>
                <a:ext cx="5" cy="7"/>
              </a:xfrm>
              <a:custGeom>
                <a:avLst/>
                <a:gdLst>
                  <a:gd name="T0" fmla="*/ 0 w 16"/>
                  <a:gd name="T1" fmla="*/ 1 h 14"/>
                  <a:gd name="T2" fmla="*/ 0 w 16"/>
                  <a:gd name="T3" fmla="*/ 0 h 14"/>
                  <a:gd name="T4" fmla="*/ 0 w 16"/>
                  <a:gd name="T5" fmla="*/ 1 h 14"/>
                  <a:gd name="T6" fmla="*/ 0 w 16"/>
                  <a:gd name="T7" fmla="*/ 1 h 14"/>
                  <a:gd name="T8" fmla="*/ 0 w 16"/>
                  <a:gd name="T9" fmla="*/ 1 h 14"/>
                  <a:gd name="T10" fmla="*/ 0 w 16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4"/>
                  <a:gd name="T20" fmla="*/ 16 w 16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4">
                    <a:moveTo>
                      <a:pt x="12" y="4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16" y="11"/>
                    </a:lnTo>
                    <a:lnTo>
                      <a:pt x="3" y="1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0" name="Rectangle 407"/>
              <p:cNvSpPr>
                <a:spLocks noChangeArrowheads="1"/>
              </p:cNvSpPr>
              <p:nvPr/>
            </p:nvSpPr>
            <p:spPr bwMode="auto">
              <a:xfrm>
                <a:off x="2091" y="3220"/>
                <a:ext cx="6" cy="41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11" name="Freeform 408"/>
              <p:cNvSpPr>
                <a:spLocks/>
              </p:cNvSpPr>
              <p:nvPr/>
            </p:nvSpPr>
            <p:spPr bwMode="auto">
              <a:xfrm>
                <a:off x="2091" y="3219"/>
                <a:ext cx="6" cy="3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1 h 6"/>
                  <a:gd name="T4" fmla="*/ 0 w 18"/>
                  <a:gd name="T5" fmla="*/ 1 h 6"/>
                  <a:gd name="T6" fmla="*/ 0 w 18"/>
                  <a:gd name="T7" fmla="*/ 1 h 6"/>
                  <a:gd name="T8" fmla="*/ 0 w 18"/>
                  <a:gd name="T9" fmla="*/ 1 h 6"/>
                  <a:gd name="T10" fmla="*/ 0 w 1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6"/>
                  <a:gd name="T20" fmla="*/ 18 w 1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6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2" name="Rectangle 409"/>
              <p:cNvSpPr>
                <a:spLocks noChangeArrowheads="1"/>
              </p:cNvSpPr>
              <p:nvPr/>
            </p:nvSpPr>
            <p:spPr bwMode="auto">
              <a:xfrm>
                <a:off x="2091" y="3216"/>
                <a:ext cx="6" cy="4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13" name="Freeform 410"/>
              <p:cNvSpPr>
                <a:spLocks/>
              </p:cNvSpPr>
              <p:nvPr/>
            </p:nvSpPr>
            <p:spPr bwMode="auto">
              <a:xfrm>
                <a:off x="2091" y="3261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w 18"/>
                  <a:gd name="T4" fmla="*/ 0 w 18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w 18"/>
                  <a:gd name="T11" fmla="*/ 18 w 18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T10" t="0" r="T11" b="0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4" name="Freeform 411"/>
              <p:cNvSpPr>
                <a:spLocks/>
              </p:cNvSpPr>
              <p:nvPr/>
            </p:nvSpPr>
            <p:spPr bwMode="auto">
              <a:xfrm>
                <a:off x="2091" y="3216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w 18"/>
                  <a:gd name="T4" fmla="*/ 0 w 18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w 18"/>
                  <a:gd name="T11" fmla="*/ 18 w 18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T10" t="0" r="T11" b="0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41" name="Group 413"/>
            <p:cNvGrpSpPr>
              <a:grpSpLocks noChangeAspect="1"/>
            </p:cNvGrpSpPr>
            <p:nvPr/>
          </p:nvGrpSpPr>
          <p:grpSpPr bwMode="auto">
            <a:xfrm>
              <a:off x="1684" y="2042"/>
              <a:ext cx="454" cy="457"/>
              <a:chOff x="1684" y="2042"/>
              <a:chExt cx="454" cy="457"/>
            </a:xfrm>
          </p:grpSpPr>
          <p:sp>
            <p:nvSpPr>
              <p:cNvPr id="26265" name="AutoShape 412"/>
              <p:cNvSpPr>
                <a:spLocks noChangeAspect="1" noChangeArrowheads="1" noTextEdit="1"/>
              </p:cNvSpPr>
              <p:nvPr/>
            </p:nvSpPr>
            <p:spPr bwMode="auto">
              <a:xfrm>
                <a:off x="1684" y="2042"/>
                <a:ext cx="454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6" name="Freeform 414"/>
              <p:cNvSpPr>
                <a:spLocks/>
              </p:cNvSpPr>
              <p:nvPr/>
            </p:nvSpPr>
            <p:spPr bwMode="auto">
              <a:xfrm>
                <a:off x="1687" y="2048"/>
                <a:ext cx="450" cy="448"/>
              </a:xfrm>
              <a:custGeom>
                <a:avLst/>
                <a:gdLst>
                  <a:gd name="T0" fmla="*/ 0 w 1349"/>
                  <a:gd name="T1" fmla="*/ 1 h 896"/>
                  <a:gd name="T2" fmla="*/ 0 w 1349"/>
                  <a:gd name="T3" fmla="*/ 1 h 896"/>
                  <a:gd name="T4" fmla="*/ 0 w 1349"/>
                  <a:gd name="T5" fmla="*/ 1 h 896"/>
                  <a:gd name="T6" fmla="*/ 0 w 1349"/>
                  <a:gd name="T7" fmla="*/ 1 h 896"/>
                  <a:gd name="T8" fmla="*/ 0 w 1349"/>
                  <a:gd name="T9" fmla="*/ 1 h 896"/>
                  <a:gd name="T10" fmla="*/ 0 w 1349"/>
                  <a:gd name="T11" fmla="*/ 1 h 896"/>
                  <a:gd name="T12" fmla="*/ 0 w 1349"/>
                  <a:gd name="T13" fmla="*/ 1 h 896"/>
                  <a:gd name="T14" fmla="*/ 0 w 1349"/>
                  <a:gd name="T15" fmla="*/ 1 h 896"/>
                  <a:gd name="T16" fmla="*/ 0 w 1349"/>
                  <a:gd name="T17" fmla="*/ 1 h 896"/>
                  <a:gd name="T18" fmla="*/ 0 w 1349"/>
                  <a:gd name="T19" fmla="*/ 1 h 896"/>
                  <a:gd name="T20" fmla="*/ 0 w 1349"/>
                  <a:gd name="T21" fmla="*/ 1 h 896"/>
                  <a:gd name="T22" fmla="*/ 0 w 1349"/>
                  <a:gd name="T23" fmla="*/ 1 h 896"/>
                  <a:gd name="T24" fmla="*/ 0 w 1349"/>
                  <a:gd name="T25" fmla="*/ 1 h 896"/>
                  <a:gd name="T26" fmla="*/ 0 w 1349"/>
                  <a:gd name="T27" fmla="*/ 1 h 896"/>
                  <a:gd name="T28" fmla="*/ 0 w 1349"/>
                  <a:gd name="T29" fmla="*/ 1 h 896"/>
                  <a:gd name="T30" fmla="*/ 0 w 1349"/>
                  <a:gd name="T31" fmla="*/ 1 h 896"/>
                  <a:gd name="T32" fmla="*/ 0 w 1349"/>
                  <a:gd name="T33" fmla="*/ 1 h 896"/>
                  <a:gd name="T34" fmla="*/ 0 w 1349"/>
                  <a:gd name="T35" fmla="*/ 1 h 896"/>
                  <a:gd name="T36" fmla="*/ 0 w 1349"/>
                  <a:gd name="T37" fmla="*/ 1 h 896"/>
                  <a:gd name="T38" fmla="*/ 0 w 1349"/>
                  <a:gd name="T39" fmla="*/ 1 h 896"/>
                  <a:gd name="T40" fmla="*/ 0 w 1349"/>
                  <a:gd name="T41" fmla="*/ 1 h 896"/>
                  <a:gd name="T42" fmla="*/ 0 w 1349"/>
                  <a:gd name="T43" fmla="*/ 1 h 896"/>
                  <a:gd name="T44" fmla="*/ 0 w 1349"/>
                  <a:gd name="T45" fmla="*/ 1 h 896"/>
                  <a:gd name="T46" fmla="*/ 0 w 1349"/>
                  <a:gd name="T47" fmla="*/ 1 h 896"/>
                  <a:gd name="T48" fmla="*/ 0 w 1349"/>
                  <a:gd name="T49" fmla="*/ 1 h 896"/>
                  <a:gd name="T50" fmla="*/ 0 w 1349"/>
                  <a:gd name="T51" fmla="*/ 1 h 896"/>
                  <a:gd name="T52" fmla="*/ 0 w 1349"/>
                  <a:gd name="T53" fmla="*/ 1 h 896"/>
                  <a:gd name="T54" fmla="*/ 0 w 1349"/>
                  <a:gd name="T55" fmla="*/ 1 h 896"/>
                  <a:gd name="T56" fmla="*/ 0 w 1349"/>
                  <a:gd name="T57" fmla="*/ 1 h 896"/>
                  <a:gd name="T58" fmla="*/ 0 w 1349"/>
                  <a:gd name="T59" fmla="*/ 1 h 896"/>
                  <a:gd name="T60" fmla="*/ 0 w 1349"/>
                  <a:gd name="T61" fmla="*/ 1 h 896"/>
                  <a:gd name="T62" fmla="*/ 0 w 1349"/>
                  <a:gd name="T63" fmla="*/ 1 h 896"/>
                  <a:gd name="T64" fmla="*/ 0 w 1349"/>
                  <a:gd name="T65" fmla="*/ 1 h 896"/>
                  <a:gd name="T66" fmla="*/ 0 w 1349"/>
                  <a:gd name="T67" fmla="*/ 1 h 896"/>
                  <a:gd name="T68" fmla="*/ 0 w 1349"/>
                  <a:gd name="T69" fmla="*/ 1 h 896"/>
                  <a:gd name="T70" fmla="*/ 0 w 1349"/>
                  <a:gd name="T71" fmla="*/ 1 h 896"/>
                  <a:gd name="T72" fmla="*/ 0 w 1349"/>
                  <a:gd name="T73" fmla="*/ 1 h 896"/>
                  <a:gd name="T74" fmla="*/ 0 w 1349"/>
                  <a:gd name="T75" fmla="*/ 1 h 896"/>
                  <a:gd name="T76" fmla="*/ 0 w 1349"/>
                  <a:gd name="T77" fmla="*/ 1 h 896"/>
                  <a:gd name="T78" fmla="*/ 0 w 1349"/>
                  <a:gd name="T79" fmla="*/ 1 h 896"/>
                  <a:gd name="T80" fmla="*/ 0 w 1349"/>
                  <a:gd name="T81" fmla="*/ 1 h 896"/>
                  <a:gd name="T82" fmla="*/ 0 w 1349"/>
                  <a:gd name="T83" fmla="*/ 1 h 896"/>
                  <a:gd name="T84" fmla="*/ 0 w 1349"/>
                  <a:gd name="T85" fmla="*/ 1 h 896"/>
                  <a:gd name="T86" fmla="*/ 0 w 1349"/>
                  <a:gd name="T87" fmla="*/ 1 h 896"/>
                  <a:gd name="T88" fmla="*/ 0 w 1349"/>
                  <a:gd name="T89" fmla="*/ 1 h 896"/>
                  <a:gd name="T90" fmla="*/ 0 w 1349"/>
                  <a:gd name="T91" fmla="*/ 1 h 896"/>
                  <a:gd name="T92" fmla="*/ 0 w 1349"/>
                  <a:gd name="T93" fmla="*/ 1 h 896"/>
                  <a:gd name="T94" fmla="*/ 0 w 1349"/>
                  <a:gd name="T95" fmla="*/ 1 h 896"/>
                  <a:gd name="T96" fmla="*/ 0 w 1349"/>
                  <a:gd name="T97" fmla="*/ 1 h 896"/>
                  <a:gd name="T98" fmla="*/ 0 w 1349"/>
                  <a:gd name="T99" fmla="*/ 1 h 896"/>
                  <a:gd name="T100" fmla="*/ 0 w 1349"/>
                  <a:gd name="T101" fmla="*/ 1 h 896"/>
                  <a:gd name="T102" fmla="*/ 0 w 1349"/>
                  <a:gd name="T103" fmla="*/ 1 h 896"/>
                  <a:gd name="T104" fmla="*/ 0 w 1349"/>
                  <a:gd name="T105" fmla="*/ 1 h 896"/>
                  <a:gd name="T106" fmla="*/ 0 w 1349"/>
                  <a:gd name="T107" fmla="*/ 1 h 896"/>
                  <a:gd name="T108" fmla="*/ 0 w 1349"/>
                  <a:gd name="T109" fmla="*/ 1 h 896"/>
                  <a:gd name="T110" fmla="*/ 0 w 1349"/>
                  <a:gd name="T111" fmla="*/ 1 h 896"/>
                  <a:gd name="T112" fmla="*/ 0 w 1349"/>
                  <a:gd name="T113" fmla="*/ 1 h 896"/>
                  <a:gd name="T114" fmla="*/ 0 w 1349"/>
                  <a:gd name="T115" fmla="*/ 1 h 896"/>
                  <a:gd name="T116" fmla="*/ 0 w 1349"/>
                  <a:gd name="T117" fmla="*/ 1 h 896"/>
                  <a:gd name="T118" fmla="*/ 0 w 1349"/>
                  <a:gd name="T119" fmla="*/ 1 h 896"/>
                  <a:gd name="T120" fmla="*/ 0 w 1349"/>
                  <a:gd name="T121" fmla="*/ 1 h 8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49"/>
                  <a:gd name="T184" fmla="*/ 0 h 896"/>
                  <a:gd name="T185" fmla="*/ 1349 w 1349"/>
                  <a:gd name="T186" fmla="*/ 896 h 8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49" h="896">
                    <a:moveTo>
                      <a:pt x="614" y="90"/>
                    </a:moveTo>
                    <a:lnTo>
                      <a:pt x="599" y="90"/>
                    </a:lnTo>
                    <a:lnTo>
                      <a:pt x="583" y="88"/>
                    </a:lnTo>
                    <a:lnTo>
                      <a:pt x="551" y="84"/>
                    </a:lnTo>
                    <a:lnTo>
                      <a:pt x="520" y="79"/>
                    </a:lnTo>
                    <a:lnTo>
                      <a:pt x="503" y="78"/>
                    </a:lnTo>
                    <a:lnTo>
                      <a:pt x="488" y="77"/>
                    </a:lnTo>
                    <a:lnTo>
                      <a:pt x="480" y="77"/>
                    </a:lnTo>
                    <a:lnTo>
                      <a:pt x="472" y="79"/>
                    </a:lnTo>
                    <a:lnTo>
                      <a:pt x="463" y="80"/>
                    </a:lnTo>
                    <a:lnTo>
                      <a:pt x="456" y="83"/>
                    </a:lnTo>
                    <a:lnTo>
                      <a:pt x="443" y="88"/>
                    </a:lnTo>
                    <a:lnTo>
                      <a:pt x="431" y="95"/>
                    </a:lnTo>
                    <a:lnTo>
                      <a:pt x="417" y="102"/>
                    </a:lnTo>
                    <a:lnTo>
                      <a:pt x="404" y="107"/>
                    </a:lnTo>
                    <a:lnTo>
                      <a:pt x="397" y="110"/>
                    </a:lnTo>
                    <a:lnTo>
                      <a:pt x="389" y="112"/>
                    </a:lnTo>
                    <a:lnTo>
                      <a:pt x="380" y="114"/>
                    </a:lnTo>
                    <a:lnTo>
                      <a:pt x="371" y="114"/>
                    </a:lnTo>
                    <a:lnTo>
                      <a:pt x="366" y="114"/>
                    </a:lnTo>
                    <a:lnTo>
                      <a:pt x="360" y="112"/>
                    </a:lnTo>
                    <a:lnTo>
                      <a:pt x="355" y="110"/>
                    </a:lnTo>
                    <a:lnTo>
                      <a:pt x="351" y="107"/>
                    </a:lnTo>
                    <a:lnTo>
                      <a:pt x="343" y="102"/>
                    </a:lnTo>
                    <a:lnTo>
                      <a:pt x="336" y="95"/>
                    </a:lnTo>
                    <a:lnTo>
                      <a:pt x="329" y="88"/>
                    </a:lnTo>
                    <a:lnTo>
                      <a:pt x="320" y="83"/>
                    </a:lnTo>
                    <a:lnTo>
                      <a:pt x="315" y="80"/>
                    </a:lnTo>
                    <a:lnTo>
                      <a:pt x="311" y="79"/>
                    </a:lnTo>
                    <a:lnTo>
                      <a:pt x="305" y="77"/>
                    </a:lnTo>
                    <a:lnTo>
                      <a:pt x="299" y="77"/>
                    </a:lnTo>
                    <a:lnTo>
                      <a:pt x="198" y="77"/>
                    </a:lnTo>
                    <a:lnTo>
                      <a:pt x="191" y="77"/>
                    </a:lnTo>
                    <a:lnTo>
                      <a:pt x="185" y="75"/>
                    </a:lnTo>
                    <a:lnTo>
                      <a:pt x="175" y="73"/>
                    </a:lnTo>
                    <a:lnTo>
                      <a:pt x="163" y="72"/>
                    </a:lnTo>
                    <a:lnTo>
                      <a:pt x="157" y="71"/>
                    </a:lnTo>
                    <a:lnTo>
                      <a:pt x="151" y="71"/>
                    </a:lnTo>
                    <a:lnTo>
                      <a:pt x="143" y="71"/>
                    </a:lnTo>
                    <a:lnTo>
                      <a:pt x="136" y="72"/>
                    </a:lnTo>
                    <a:lnTo>
                      <a:pt x="129" y="73"/>
                    </a:lnTo>
                    <a:lnTo>
                      <a:pt x="123" y="74"/>
                    </a:lnTo>
                    <a:lnTo>
                      <a:pt x="117" y="77"/>
                    </a:lnTo>
                    <a:lnTo>
                      <a:pt x="111" y="80"/>
                    </a:lnTo>
                    <a:lnTo>
                      <a:pt x="106" y="82"/>
                    </a:lnTo>
                    <a:lnTo>
                      <a:pt x="101" y="85"/>
                    </a:lnTo>
                    <a:lnTo>
                      <a:pt x="92" y="91"/>
                    </a:lnTo>
                    <a:lnTo>
                      <a:pt x="81" y="98"/>
                    </a:lnTo>
                    <a:lnTo>
                      <a:pt x="61" y="114"/>
                    </a:lnTo>
                    <a:lnTo>
                      <a:pt x="50" y="120"/>
                    </a:lnTo>
                    <a:lnTo>
                      <a:pt x="40" y="126"/>
                    </a:lnTo>
                    <a:lnTo>
                      <a:pt x="29" y="131"/>
                    </a:lnTo>
                    <a:lnTo>
                      <a:pt x="21" y="137"/>
                    </a:lnTo>
                    <a:lnTo>
                      <a:pt x="16" y="140"/>
                    </a:lnTo>
                    <a:lnTo>
                      <a:pt x="12" y="143"/>
                    </a:lnTo>
                    <a:lnTo>
                      <a:pt x="9" y="147"/>
                    </a:lnTo>
                    <a:lnTo>
                      <a:pt x="6" y="150"/>
                    </a:lnTo>
                    <a:lnTo>
                      <a:pt x="3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6"/>
                    </a:lnTo>
                    <a:lnTo>
                      <a:pt x="0" y="171"/>
                    </a:lnTo>
                    <a:lnTo>
                      <a:pt x="1" y="176"/>
                    </a:lnTo>
                    <a:lnTo>
                      <a:pt x="3" y="180"/>
                    </a:lnTo>
                    <a:lnTo>
                      <a:pt x="6" y="185"/>
                    </a:lnTo>
                    <a:lnTo>
                      <a:pt x="9" y="189"/>
                    </a:lnTo>
                    <a:lnTo>
                      <a:pt x="13" y="192"/>
                    </a:lnTo>
                    <a:lnTo>
                      <a:pt x="21" y="199"/>
                    </a:lnTo>
                    <a:lnTo>
                      <a:pt x="31" y="205"/>
                    </a:lnTo>
                    <a:lnTo>
                      <a:pt x="41" y="212"/>
                    </a:lnTo>
                    <a:lnTo>
                      <a:pt x="52" y="219"/>
                    </a:lnTo>
                    <a:lnTo>
                      <a:pt x="56" y="223"/>
                    </a:lnTo>
                    <a:lnTo>
                      <a:pt x="61" y="227"/>
                    </a:lnTo>
                    <a:lnTo>
                      <a:pt x="72" y="237"/>
                    </a:lnTo>
                    <a:lnTo>
                      <a:pt x="83" y="248"/>
                    </a:lnTo>
                    <a:lnTo>
                      <a:pt x="102" y="272"/>
                    </a:lnTo>
                    <a:lnTo>
                      <a:pt x="120" y="294"/>
                    </a:lnTo>
                    <a:lnTo>
                      <a:pt x="138" y="315"/>
                    </a:lnTo>
                    <a:lnTo>
                      <a:pt x="146" y="325"/>
                    </a:lnTo>
                    <a:lnTo>
                      <a:pt x="157" y="334"/>
                    </a:lnTo>
                    <a:lnTo>
                      <a:pt x="163" y="337"/>
                    </a:lnTo>
                    <a:lnTo>
                      <a:pt x="169" y="341"/>
                    </a:lnTo>
                    <a:lnTo>
                      <a:pt x="175" y="345"/>
                    </a:lnTo>
                    <a:lnTo>
                      <a:pt x="180" y="348"/>
                    </a:lnTo>
                    <a:lnTo>
                      <a:pt x="186" y="350"/>
                    </a:lnTo>
                    <a:lnTo>
                      <a:pt x="194" y="353"/>
                    </a:lnTo>
                    <a:lnTo>
                      <a:pt x="201" y="355"/>
                    </a:lnTo>
                    <a:lnTo>
                      <a:pt x="209" y="358"/>
                    </a:lnTo>
                    <a:lnTo>
                      <a:pt x="216" y="359"/>
                    </a:lnTo>
                    <a:lnTo>
                      <a:pt x="225" y="360"/>
                    </a:lnTo>
                    <a:lnTo>
                      <a:pt x="234" y="361"/>
                    </a:lnTo>
                    <a:lnTo>
                      <a:pt x="244" y="361"/>
                    </a:lnTo>
                    <a:lnTo>
                      <a:pt x="321" y="361"/>
                    </a:lnTo>
                    <a:lnTo>
                      <a:pt x="329" y="361"/>
                    </a:lnTo>
                    <a:lnTo>
                      <a:pt x="336" y="360"/>
                    </a:lnTo>
                    <a:lnTo>
                      <a:pt x="343" y="358"/>
                    </a:lnTo>
                    <a:lnTo>
                      <a:pt x="348" y="354"/>
                    </a:lnTo>
                    <a:lnTo>
                      <a:pt x="354" y="351"/>
                    </a:lnTo>
                    <a:lnTo>
                      <a:pt x="360" y="348"/>
                    </a:lnTo>
                    <a:lnTo>
                      <a:pt x="369" y="341"/>
                    </a:lnTo>
                    <a:lnTo>
                      <a:pt x="379" y="334"/>
                    </a:lnTo>
                    <a:lnTo>
                      <a:pt x="385" y="331"/>
                    </a:lnTo>
                    <a:lnTo>
                      <a:pt x="389" y="328"/>
                    </a:lnTo>
                    <a:lnTo>
                      <a:pt x="395" y="326"/>
                    </a:lnTo>
                    <a:lnTo>
                      <a:pt x="403" y="324"/>
                    </a:lnTo>
                    <a:lnTo>
                      <a:pt x="408" y="323"/>
                    </a:lnTo>
                    <a:lnTo>
                      <a:pt x="417" y="321"/>
                    </a:lnTo>
                    <a:lnTo>
                      <a:pt x="425" y="323"/>
                    </a:lnTo>
                    <a:lnTo>
                      <a:pt x="431" y="325"/>
                    </a:lnTo>
                    <a:lnTo>
                      <a:pt x="435" y="328"/>
                    </a:lnTo>
                    <a:lnTo>
                      <a:pt x="440" y="332"/>
                    </a:lnTo>
                    <a:lnTo>
                      <a:pt x="443" y="337"/>
                    </a:lnTo>
                    <a:lnTo>
                      <a:pt x="445" y="342"/>
                    </a:lnTo>
                    <a:lnTo>
                      <a:pt x="447" y="347"/>
                    </a:lnTo>
                    <a:lnTo>
                      <a:pt x="447" y="353"/>
                    </a:lnTo>
                    <a:lnTo>
                      <a:pt x="447" y="359"/>
                    </a:lnTo>
                    <a:lnTo>
                      <a:pt x="445" y="364"/>
                    </a:lnTo>
                    <a:lnTo>
                      <a:pt x="443" y="374"/>
                    </a:lnTo>
                    <a:lnTo>
                      <a:pt x="438" y="384"/>
                    </a:lnTo>
                    <a:lnTo>
                      <a:pt x="435" y="388"/>
                    </a:lnTo>
                    <a:lnTo>
                      <a:pt x="432" y="393"/>
                    </a:lnTo>
                    <a:lnTo>
                      <a:pt x="423" y="401"/>
                    </a:lnTo>
                    <a:lnTo>
                      <a:pt x="414" y="409"/>
                    </a:lnTo>
                    <a:lnTo>
                      <a:pt x="403" y="415"/>
                    </a:lnTo>
                    <a:lnTo>
                      <a:pt x="397" y="419"/>
                    </a:lnTo>
                    <a:lnTo>
                      <a:pt x="391" y="421"/>
                    </a:lnTo>
                    <a:lnTo>
                      <a:pt x="385" y="424"/>
                    </a:lnTo>
                    <a:lnTo>
                      <a:pt x="377" y="428"/>
                    </a:lnTo>
                    <a:lnTo>
                      <a:pt x="364" y="432"/>
                    </a:lnTo>
                    <a:lnTo>
                      <a:pt x="349" y="436"/>
                    </a:lnTo>
                    <a:lnTo>
                      <a:pt x="333" y="440"/>
                    </a:lnTo>
                    <a:lnTo>
                      <a:pt x="318" y="442"/>
                    </a:lnTo>
                    <a:lnTo>
                      <a:pt x="302" y="444"/>
                    </a:lnTo>
                    <a:lnTo>
                      <a:pt x="286" y="445"/>
                    </a:lnTo>
                    <a:lnTo>
                      <a:pt x="269" y="446"/>
                    </a:lnTo>
                    <a:lnTo>
                      <a:pt x="259" y="445"/>
                    </a:lnTo>
                    <a:lnTo>
                      <a:pt x="255" y="444"/>
                    </a:lnTo>
                    <a:lnTo>
                      <a:pt x="249" y="444"/>
                    </a:lnTo>
                    <a:lnTo>
                      <a:pt x="240" y="441"/>
                    </a:lnTo>
                    <a:lnTo>
                      <a:pt x="232" y="439"/>
                    </a:lnTo>
                    <a:lnTo>
                      <a:pt x="223" y="435"/>
                    </a:lnTo>
                    <a:lnTo>
                      <a:pt x="216" y="432"/>
                    </a:lnTo>
                    <a:lnTo>
                      <a:pt x="203" y="423"/>
                    </a:lnTo>
                    <a:lnTo>
                      <a:pt x="188" y="415"/>
                    </a:lnTo>
                    <a:lnTo>
                      <a:pt x="180" y="411"/>
                    </a:lnTo>
                    <a:lnTo>
                      <a:pt x="173" y="408"/>
                    </a:lnTo>
                    <a:lnTo>
                      <a:pt x="164" y="405"/>
                    </a:lnTo>
                    <a:lnTo>
                      <a:pt x="155" y="403"/>
                    </a:lnTo>
                    <a:lnTo>
                      <a:pt x="145" y="401"/>
                    </a:lnTo>
                    <a:lnTo>
                      <a:pt x="135" y="401"/>
                    </a:lnTo>
                    <a:lnTo>
                      <a:pt x="130" y="401"/>
                    </a:lnTo>
                    <a:lnTo>
                      <a:pt x="126" y="402"/>
                    </a:lnTo>
                    <a:lnTo>
                      <a:pt x="123" y="403"/>
                    </a:lnTo>
                    <a:lnTo>
                      <a:pt x="120" y="405"/>
                    </a:lnTo>
                    <a:lnTo>
                      <a:pt x="117" y="407"/>
                    </a:lnTo>
                    <a:lnTo>
                      <a:pt x="114" y="409"/>
                    </a:lnTo>
                    <a:lnTo>
                      <a:pt x="109" y="414"/>
                    </a:lnTo>
                    <a:lnTo>
                      <a:pt x="106" y="420"/>
                    </a:lnTo>
                    <a:lnTo>
                      <a:pt x="104" y="428"/>
                    </a:lnTo>
                    <a:lnTo>
                      <a:pt x="104" y="435"/>
                    </a:lnTo>
                    <a:lnTo>
                      <a:pt x="104" y="442"/>
                    </a:lnTo>
                    <a:lnTo>
                      <a:pt x="104" y="450"/>
                    </a:lnTo>
                    <a:lnTo>
                      <a:pt x="105" y="458"/>
                    </a:lnTo>
                    <a:lnTo>
                      <a:pt x="106" y="466"/>
                    </a:lnTo>
                    <a:lnTo>
                      <a:pt x="109" y="473"/>
                    </a:lnTo>
                    <a:lnTo>
                      <a:pt x="112" y="480"/>
                    </a:lnTo>
                    <a:lnTo>
                      <a:pt x="117" y="486"/>
                    </a:lnTo>
                    <a:lnTo>
                      <a:pt x="121" y="493"/>
                    </a:lnTo>
                    <a:lnTo>
                      <a:pt x="126" y="500"/>
                    </a:lnTo>
                    <a:lnTo>
                      <a:pt x="132" y="505"/>
                    </a:lnTo>
                    <a:lnTo>
                      <a:pt x="138" y="511"/>
                    </a:lnTo>
                    <a:lnTo>
                      <a:pt x="149" y="522"/>
                    </a:lnTo>
                    <a:lnTo>
                      <a:pt x="164" y="534"/>
                    </a:lnTo>
                    <a:lnTo>
                      <a:pt x="178" y="544"/>
                    </a:lnTo>
                    <a:lnTo>
                      <a:pt x="207" y="565"/>
                    </a:lnTo>
                    <a:lnTo>
                      <a:pt x="222" y="577"/>
                    </a:lnTo>
                    <a:lnTo>
                      <a:pt x="234" y="588"/>
                    </a:lnTo>
                    <a:lnTo>
                      <a:pt x="246" y="601"/>
                    </a:lnTo>
                    <a:lnTo>
                      <a:pt x="252" y="608"/>
                    </a:lnTo>
                    <a:lnTo>
                      <a:pt x="256" y="615"/>
                    </a:lnTo>
                    <a:lnTo>
                      <a:pt x="260" y="622"/>
                    </a:lnTo>
                    <a:lnTo>
                      <a:pt x="263" y="629"/>
                    </a:lnTo>
                    <a:lnTo>
                      <a:pt x="266" y="637"/>
                    </a:lnTo>
                    <a:lnTo>
                      <a:pt x="269" y="646"/>
                    </a:lnTo>
                    <a:lnTo>
                      <a:pt x="272" y="657"/>
                    </a:lnTo>
                    <a:lnTo>
                      <a:pt x="277" y="667"/>
                    </a:lnTo>
                    <a:lnTo>
                      <a:pt x="281" y="677"/>
                    </a:lnTo>
                    <a:lnTo>
                      <a:pt x="286" y="686"/>
                    </a:lnTo>
                    <a:lnTo>
                      <a:pt x="293" y="694"/>
                    </a:lnTo>
                    <a:lnTo>
                      <a:pt x="299" y="702"/>
                    </a:lnTo>
                    <a:lnTo>
                      <a:pt x="308" y="710"/>
                    </a:lnTo>
                    <a:lnTo>
                      <a:pt x="315" y="717"/>
                    </a:lnTo>
                    <a:lnTo>
                      <a:pt x="326" y="724"/>
                    </a:lnTo>
                    <a:lnTo>
                      <a:pt x="334" y="731"/>
                    </a:lnTo>
                    <a:lnTo>
                      <a:pt x="345" y="737"/>
                    </a:lnTo>
                    <a:lnTo>
                      <a:pt x="357" y="743"/>
                    </a:lnTo>
                    <a:lnTo>
                      <a:pt x="380" y="757"/>
                    </a:lnTo>
                    <a:lnTo>
                      <a:pt x="406" y="769"/>
                    </a:lnTo>
                    <a:lnTo>
                      <a:pt x="410" y="772"/>
                    </a:lnTo>
                    <a:lnTo>
                      <a:pt x="416" y="775"/>
                    </a:lnTo>
                    <a:lnTo>
                      <a:pt x="423" y="783"/>
                    </a:lnTo>
                    <a:lnTo>
                      <a:pt x="438" y="796"/>
                    </a:lnTo>
                    <a:lnTo>
                      <a:pt x="443" y="799"/>
                    </a:lnTo>
                    <a:lnTo>
                      <a:pt x="445" y="802"/>
                    </a:lnTo>
                    <a:lnTo>
                      <a:pt x="450" y="805"/>
                    </a:lnTo>
                    <a:lnTo>
                      <a:pt x="454" y="807"/>
                    </a:lnTo>
                    <a:lnTo>
                      <a:pt x="460" y="809"/>
                    </a:lnTo>
                    <a:lnTo>
                      <a:pt x="465" y="810"/>
                    </a:lnTo>
                    <a:lnTo>
                      <a:pt x="471" y="811"/>
                    </a:lnTo>
                    <a:lnTo>
                      <a:pt x="478" y="812"/>
                    </a:lnTo>
                    <a:lnTo>
                      <a:pt x="483" y="811"/>
                    </a:lnTo>
                    <a:lnTo>
                      <a:pt x="487" y="810"/>
                    </a:lnTo>
                    <a:lnTo>
                      <a:pt x="491" y="809"/>
                    </a:lnTo>
                    <a:lnTo>
                      <a:pt x="494" y="807"/>
                    </a:lnTo>
                    <a:lnTo>
                      <a:pt x="496" y="804"/>
                    </a:lnTo>
                    <a:lnTo>
                      <a:pt x="497" y="801"/>
                    </a:lnTo>
                    <a:lnTo>
                      <a:pt x="499" y="798"/>
                    </a:lnTo>
                    <a:lnTo>
                      <a:pt x="500" y="795"/>
                    </a:lnTo>
                    <a:lnTo>
                      <a:pt x="500" y="787"/>
                    </a:lnTo>
                    <a:lnTo>
                      <a:pt x="502" y="778"/>
                    </a:lnTo>
                    <a:lnTo>
                      <a:pt x="500" y="762"/>
                    </a:lnTo>
                    <a:lnTo>
                      <a:pt x="500" y="758"/>
                    </a:lnTo>
                    <a:lnTo>
                      <a:pt x="502" y="755"/>
                    </a:lnTo>
                    <a:lnTo>
                      <a:pt x="503" y="752"/>
                    </a:lnTo>
                    <a:lnTo>
                      <a:pt x="506" y="749"/>
                    </a:lnTo>
                    <a:lnTo>
                      <a:pt x="509" y="747"/>
                    </a:lnTo>
                    <a:lnTo>
                      <a:pt x="512" y="745"/>
                    </a:lnTo>
                    <a:lnTo>
                      <a:pt x="517" y="743"/>
                    </a:lnTo>
                    <a:lnTo>
                      <a:pt x="521" y="743"/>
                    </a:lnTo>
                    <a:lnTo>
                      <a:pt x="528" y="743"/>
                    </a:lnTo>
                    <a:lnTo>
                      <a:pt x="536" y="745"/>
                    </a:lnTo>
                    <a:lnTo>
                      <a:pt x="542" y="747"/>
                    </a:lnTo>
                    <a:lnTo>
                      <a:pt x="548" y="749"/>
                    </a:lnTo>
                    <a:lnTo>
                      <a:pt x="558" y="753"/>
                    </a:lnTo>
                    <a:lnTo>
                      <a:pt x="568" y="759"/>
                    </a:lnTo>
                    <a:lnTo>
                      <a:pt x="577" y="765"/>
                    </a:lnTo>
                    <a:lnTo>
                      <a:pt x="589" y="770"/>
                    </a:lnTo>
                    <a:lnTo>
                      <a:pt x="595" y="772"/>
                    </a:lnTo>
                    <a:lnTo>
                      <a:pt x="601" y="773"/>
                    </a:lnTo>
                    <a:lnTo>
                      <a:pt x="607" y="774"/>
                    </a:lnTo>
                    <a:lnTo>
                      <a:pt x="614" y="775"/>
                    </a:lnTo>
                    <a:lnTo>
                      <a:pt x="623" y="774"/>
                    </a:lnTo>
                    <a:lnTo>
                      <a:pt x="631" y="773"/>
                    </a:lnTo>
                    <a:lnTo>
                      <a:pt x="638" y="771"/>
                    </a:lnTo>
                    <a:lnTo>
                      <a:pt x="644" y="769"/>
                    </a:lnTo>
                    <a:lnTo>
                      <a:pt x="650" y="766"/>
                    </a:lnTo>
                    <a:lnTo>
                      <a:pt x="654" y="762"/>
                    </a:lnTo>
                    <a:lnTo>
                      <a:pt x="665" y="754"/>
                    </a:lnTo>
                    <a:lnTo>
                      <a:pt x="673" y="745"/>
                    </a:lnTo>
                    <a:lnTo>
                      <a:pt x="684" y="735"/>
                    </a:lnTo>
                    <a:lnTo>
                      <a:pt x="688" y="731"/>
                    </a:lnTo>
                    <a:lnTo>
                      <a:pt x="694" y="727"/>
                    </a:lnTo>
                    <a:lnTo>
                      <a:pt x="702" y="723"/>
                    </a:lnTo>
                    <a:lnTo>
                      <a:pt x="708" y="720"/>
                    </a:lnTo>
                    <a:lnTo>
                      <a:pt x="715" y="717"/>
                    </a:lnTo>
                    <a:lnTo>
                      <a:pt x="722" y="715"/>
                    </a:lnTo>
                    <a:lnTo>
                      <a:pt x="730" y="713"/>
                    </a:lnTo>
                    <a:lnTo>
                      <a:pt x="739" y="711"/>
                    </a:lnTo>
                    <a:lnTo>
                      <a:pt x="771" y="705"/>
                    </a:lnTo>
                    <a:lnTo>
                      <a:pt x="779" y="704"/>
                    </a:lnTo>
                    <a:lnTo>
                      <a:pt x="785" y="702"/>
                    </a:lnTo>
                    <a:lnTo>
                      <a:pt x="790" y="700"/>
                    </a:lnTo>
                    <a:lnTo>
                      <a:pt x="796" y="698"/>
                    </a:lnTo>
                    <a:lnTo>
                      <a:pt x="801" y="695"/>
                    </a:lnTo>
                    <a:lnTo>
                      <a:pt x="804" y="691"/>
                    </a:lnTo>
                    <a:lnTo>
                      <a:pt x="807" y="687"/>
                    </a:lnTo>
                    <a:lnTo>
                      <a:pt x="807" y="682"/>
                    </a:lnTo>
                    <a:lnTo>
                      <a:pt x="807" y="646"/>
                    </a:lnTo>
                    <a:lnTo>
                      <a:pt x="807" y="640"/>
                    </a:lnTo>
                    <a:lnTo>
                      <a:pt x="808" y="635"/>
                    </a:lnTo>
                    <a:lnTo>
                      <a:pt x="810" y="630"/>
                    </a:lnTo>
                    <a:lnTo>
                      <a:pt x="811" y="626"/>
                    </a:lnTo>
                    <a:lnTo>
                      <a:pt x="817" y="617"/>
                    </a:lnTo>
                    <a:lnTo>
                      <a:pt x="822" y="610"/>
                    </a:lnTo>
                    <a:lnTo>
                      <a:pt x="827" y="601"/>
                    </a:lnTo>
                    <a:lnTo>
                      <a:pt x="832" y="592"/>
                    </a:lnTo>
                    <a:lnTo>
                      <a:pt x="835" y="588"/>
                    </a:lnTo>
                    <a:lnTo>
                      <a:pt x="836" y="584"/>
                    </a:lnTo>
                    <a:lnTo>
                      <a:pt x="836" y="579"/>
                    </a:lnTo>
                    <a:lnTo>
                      <a:pt x="838" y="574"/>
                    </a:lnTo>
                    <a:lnTo>
                      <a:pt x="836" y="570"/>
                    </a:lnTo>
                    <a:lnTo>
                      <a:pt x="836" y="565"/>
                    </a:lnTo>
                    <a:lnTo>
                      <a:pt x="833" y="558"/>
                    </a:lnTo>
                    <a:lnTo>
                      <a:pt x="830" y="555"/>
                    </a:lnTo>
                    <a:lnTo>
                      <a:pt x="829" y="552"/>
                    </a:lnTo>
                    <a:lnTo>
                      <a:pt x="824" y="547"/>
                    </a:lnTo>
                    <a:lnTo>
                      <a:pt x="819" y="541"/>
                    </a:lnTo>
                    <a:lnTo>
                      <a:pt x="814" y="535"/>
                    </a:lnTo>
                    <a:lnTo>
                      <a:pt x="811" y="527"/>
                    </a:lnTo>
                    <a:lnTo>
                      <a:pt x="811" y="523"/>
                    </a:lnTo>
                    <a:lnTo>
                      <a:pt x="811" y="519"/>
                    </a:lnTo>
                    <a:lnTo>
                      <a:pt x="811" y="517"/>
                    </a:lnTo>
                    <a:lnTo>
                      <a:pt x="811" y="515"/>
                    </a:lnTo>
                    <a:lnTo>
                      <a:pt x="814" y="512"/>
                    </a:lnTo>
                    <a:lnTo>
                      <a:pt x="817" y="511"/>
                    </a:lnTo>
                    <a:lnTo>
                      <a:pt x="820" y="510"/>
                    </a:lnTo>
                    <a:lnTo>
                      <a:pt x="822" y="509"/>
                    </a:lnTo>
                    <a:lnTo>
                      <a:pt x="824" y="508"/>
                    </a:lnTo>
                    <a:lnTo>
                      <a:pt x="832" y="507"/>
                    </a:lnTo>
                    <a:lnTo>
                      <a:pt x="839" y="507"/>
                    </a:lnTo>
                    <a:lnTo>
                      <a:pt x="854" y="507"/>
                    </a:lnTo>
                    <a:lnTo>
                      <a:pt x="860" y="507"/>
                    </a:lnTo>
                    <a:lnTo>
                      <a:pt x="867" y="508"/>
                    </a:lnTo>
                    <a:lnTo>
                      <a:pt x="873" y="510"/>
                    </a:lnTo>
                    <a:lnTo>
                      <a:pt x="879" y="512"/>
                    </a:lnTo>
                    <a:lnTo>
                      <a:pt x="884" y="516"/>
                    </a:lnTo>
                    <a:lnTo>
                      <a:pt x="888" y="519"/>
                    </a:lnTo>
                    <a:lnTo>
                      <a:pt x="891" y="523"/>
                    </a:lnTo>
                    <a:lnTo>
                      <a:pt x="894" y="527"/>
                    </a:lnTo>
                    <a:lnTo>
                      <a:pt x="897" y="532"/>
                    </a:lnTo>
                    <a:lnTo>
                      <a:pt x="900" y="538"/>
                    </a:lnTo>
                    <a:lnTo>
                      <a:pt x="903" y="549"/>
                    </a:lnTo>
                    <a:lnTo>
                      <a:pt x="904" y="559"/>
                    </a:lnTo>
                    <a:lnTo>
                      <a:pt x="904" y="571"/>
                    </a:lnTo>
                    <a:lnTo>
                      <a:pt x="904" y="575"/>
                    </a:lnTo>
                    <a:lnTo>
                      <a:pt x="903" y="578"/>
                    </a:lnTo>
                    <a:lnTo>
                      <a:pt x="901" y="584"/>
                    </a:lnTo>
                    <a:lnTo>
                      <a:pt x="899" y="591"/>
                    </a:lnTo>
                    <a:lnTo>
                      <a:pt x="897" y="594"/>
                    </a:lnTo>
                    <a:lnTo>
                      <a:pt x="897" y="598"/>
                    </a:lnTo>
                    <a:lnTo>
                      <a:pt x="897" y="605"/>
                    </a:lnTo>
                    <a:lnTo>
                      <a:pt x="899" y="610"/>
                    </a:lnTo>
                    <a:lnTo>
                      <a:pt x="903" y="620"/>
                    </a:lnTo>
                    <a:lnTo>
                      <a:pt x="904" y="625"/>
                    </a:lnTo>
                    <a:lnTo>
                      <a:pt x="907" y="629"/>
                    </a:lnTo>
                    <a:lnTo>
                      <a:pt x="915" y="639"/>
                    </a:lnTo>
                    <a:lnTo>
                      <a:pt x="921" y="648"/>
                    </a:lnTo>
                    <a:lnTo>
                      <a:pt x="927" y="657"/>
                    </a:lnTo>
                    <a:lnTo>
                      <a:pt x="928" y="662"/>
                    </a:lnTo>
                    <a:lnTo>
                      <a:pt x="930" y="667"/>
                    </a:lnTo>
                    <a:lnTo>
                      <a:pt x="931" y="672"/>
                    </a:lnTo>
                    <a:lnTo>
                      <a:pt x="931" y="679"/>
                    </a:lnTo>
                    <a:lnTo>
                      <a:pt x="931" y="685"/>
                    </a:lnTo>
                    <a:lnTo>
                      <a:pt x="930" y="691"/>
                    </a:lnTo>
                    <a:lnTo>
                      <a:pt x="927" y="696"/>
                    </a:lnTo>
                    <a:lnTo>
                      <a:pt x="925" y="699"/>
                    </a:lnTo>
                    <a:lnTo>
                      <a:pt x="924" y="701"/>
                    </a:lnTo>
                    <a:lnTo>
                      <a:pt x="916" y="712"/>
                    </a:lnTo>
                    <a:lnTo>
                      <a:pt x="907" y="721"/>
                    </a:lnTo>
                    <a:lnTo>
                      <a:pt x="897" y="730"/>
                    </a:lnTo>
                    <a:lnTo>
                      <a:pt x="894" y="735"/>
                    </a:lnTo>
                    <a:lnTo>
                      <a:pt x="890" y="739"/>
                    </a:lnTo>
                    <a:lnTo>
                      <a:pt x="887" y="745"/>
                    </a:lnTo>
                    <a:lnTo>
                      <a:pt x="884" y="751"/>
                    </a:lnTo>
                    <a:lnTo>
                      <a:pt x="882" y="757"/>
                    </a:lnTo>
                    <a:lnTo>
                      <a:pt x="882" y="763"/>
                    </a:lnTo>
                    <a:lnTo>
                      <a:pt x="882" y="766"/>
                    </a:lnTo>
                    <a:lnTo>
                      <a:pt x="884" y="768"/>
                    </a:lnTo>
                    <a:lnTo>
                      <a:pt x="885" y="770"/>
                    </a:lnTo>
                    <a:lnTo>
                      <a:pt x="887" y="773"/>
                    </a:lnTo>
                    <a:lnTo>
                      <a:pt x="891" y="776"/>
                    </a:lnTo>
                    <a:lnTo>
                      <a:pt x="897" y="781"/>
                    </a:lnTo>
                    <a:lnTo>
                      <a:pt x="903" y="784"/>
                    </a:lnTo>
                    <a:lnTo>
                      <a:pt x="907" y="788"/>
                    </a:lnTo>
                    <a:lnTo>
                      <a:pt x="909" y="790"/>
                    </a:lnTo>
                    <a:lnTo>
                      <a:pt x="910" y="792"/>
                    </a:lnTo>
                    <a:lnTo>
                      <a:pt x="912" y="795"/>
                    </a:lnTo>
                    <a:lnTo>
                      <a:pt x="912" y="797"/>
                    </a:lnTo>
                    <a:lnTo>
                      <a:pt x="912" y="802"/>
                    </a:lnTo>
                    <a:lnTo>
                      <a:pt x="910" y="806"/>
                    </a:lnTo>
                    <a:lnTo>
                      <a:pt x="909" y="809"/>
                    </a:lnTo>
                    <a:lnTo>
                      <a:pt x="906" y="813"/>
                    </a:lnTo>
                    <a:lnTo>
                      <a:pt x="903" y="817"/>
                    </a:lnTo>
                    <a:lnTo>
                      <a:pt x="899" y="820"/>
                    </a:lnTo>
                    <a:lnTo>
                      <a:pt x="891" y="826"/>
                    </a:lnTo>
                    <a:lnTo>
                      <a:pt x="884" y="832"/>
                    </a:lnTo>
                    <a:lnTo>
                      <a:pt x="881" y="835"/>
                    </a:lnTo>
                    <a:lnTo>
                      <a:pt x="878" y="838"/>
                    </a:lnTo>
                    <a:lnTo>
                      <a:pt x="875" y="842"/>
                    </a:lnTo>
                    <a:lnTo>
                      <a:pt x="872" y="845"/>
                    </a:lnTo>
                    <a:lnTo>
                      <a:pt x="870" y="850"/>
                    </a:lnTo>
                    <a:lnTo>
                      <a:pt x="870" y="855"/>
                    </a:lnTo>
                    <a:lnTo>
                      <a:pt x="872" y="861"/>
                    </a:lnTo>
                    <a:lnTo>
                      <a:pt x="872" y="864"/>
                    </a:lnTo>
                    <a:lnTo>
                      <a:pt x="873" y="866"/>
                    </a:lnTo>
                    <a:lnTo>
                      <a:pt x="876" y="871"/>
                    </a:lnTo>
                    <a:lnTo>
                      <a:pt x="882" y="875"/>
                    </a:lnTo>
                    <a:lnTo>
                      <a:pt x="887" y="879"/>
                    </a:lnTo>
                    <a:lnTo>
                      <a:pt x="894" y="882"/>
                    </a:lnTo>
                    <a:lnTo>
                      <a:pt x="901" y="886"/>
                    </a:lnTo>
                    <a:lnTo>
                      <a:pt x="910" y="889"/>
                    </a:lnTo>
                    <a:lnTo>
                      <a:pt x="918" y="891"/>
                    </a:lnTo>
                    <a:lnTo>
                      <a:pt x="928" y="892"/>
                    </a:lnTo>
                    <a:lnTo>
                      <a:pt x="937" y="894"/>
                    </a:lnTo>
                    <a:lnTo>
                      <a:pt x="947" y="895"/>
                    </a:lnTo>
                    <a:lnTo>
                      <a:pt x="967" y="896"/>
                    </a:lnTo>
                    <a:lnTo>
                      <a:pt x="986" y="896"/>
                    </a:lnTo>
                    <a:lnTo>
                      <a:pt x="996" y="896"/>
                    </a:lnTo>
                    <a:lnTo>
                      <a:pt x="1004" y="894"/>
                    </a:lnTo>
                    <a:lnTo>
                      <a:pt x="1010" y="891"/>
                    </a:lnTo>
                    <a:lnTo>
                      <a:pt x="1013" y="889"/>
                    </a:lnTo>
                    <a:lnTo>
                      <a:pt x="1015" y="887"/>
                    </a:lnTo>
                    <a:lnTo>
                      <a:pt x="1020" y="882"/>
                    </a:lnTo>
                    <a:lnTo>
                      <a:pt x="1023" y="877"/>
                    </a:lnTo>
                    <a:lnTo>
                      <a:pt x="1026" y="871"/>
                    </a:lnTo>
                    <a:lnTo>
                      <a:pt x="1029" y="865"/>
                    </a:lnTo>
                    <a:lnTo>
                      <a:pt x="1033" y="852"/>
                    </a:lnTo>
                    <a:lnTo>
                      <a:pt x="1036" y="844"/>
                    </a:lnTo>
                    <a:lnTo>
                      <a:pt x="1038" y="837"/>
                    </a:lnTo>
                    <a:lnTo>
                      <a:pt x="1042" y="831"/>
                    </a:lnTo>
                    <a:lnTo>
                      <a:pt x="1045" y="824"/>
                    </a:lnTo>
                    <a:lnTo>
                      <a:pt x="1050" y="818"/>
                    </a:lnTo>
                    <a:lnTo>
                      <a:pt x="1055" y="812"/>
                    </a:lnTo>
                    <a:lnTo>
                      <a:pt x="1060" y="809"/>
                    </a:lnTo>
                    <a:lnTo>
                      <a:pt x="1063" y="807"/>
                    </a:lnTo>
                    <a:lnTo>
                      <a:pt x="1070" y="803"/>
                    </a:lnTo>
                    <a:lnTo>
                      <a:pt x="1078" y="800"/>
                    </a:lnTo>
                    <a:lnTo>
                      <a:pt x="1087" y="797"/>
                    </a:lnTo>
                    <a:lnTo>
                      <a:pt x="1094" y="794"/>
                    </a:lnTo>
                    <a:lnTo>
                      <a:pt x="1101" y="791"/>
                    </a:lnTo>
                    <a:lnTo>
                      <a:pt x="1107" y="786"/>
                    </a:lnTo>
                    <a:lnTo>
                      <a:pt x="1110" y="784"/>
                    </a:lnTo>
                    <a:lnTo>
                      <a:pt x="1113" y="781"/>
                    </a:lnTo>
                    <a:lnTo>
                      <a:pt x="1116" y="776"/>
                    </a:lnTo>
                    <a:lnTo>
                      <a:pt x="1121" y="772"/>
                    </a:lnTo>
                    <a:lnTo>
                      <a:pt x="1124" y="768"/>
                    </a:lnTo>
                    <a:lnTo>
                      <a:pt x="1128" y="765"/>
                    </a:lnTo>
                    <a:lnTo>
                      <a:pt x="1138" y="759"/>
                    </a:lnTo>
                    <a:lnTo>
                      <a:pt x="1149" y="754"/>
                    </a:lnTo>
                    <a:lnTo>
                      <a:pt x="1161" y="750"/>
                    </a:lnTo>
                    <a:lnTo>
                      <a:pt x="1172" y="746"/>
                    </a:lnTo>
                    <a:lnTo>
                      <a:pt x="1196" y="738"/>
                    </a:lnTo>
                    <a:lnTo>
                      <a:pt x="1208" y="734"/>
                    </a:lnTo>
                    <a:lnTo>
                      <a:pt x="1218" y="730"/>
                    </a:lnTo>
                    <a:lnTo>
                      <a:pt x="1229" y="726"/>
                    </a:lnTo>
                    <a:lnTo>
                      <a:pt x="1236" y="721"/>
                    </a:lnTo>
                    <a:lnTo>
                      <a:pt x="1240" y="718"/>
                    </a:lnTo>
                    <a:lnTo>
                      <a:pt x="1243" y="715"/>
                    </a:lnTo>
                    <a:lnTo>
                      <a:pt x="1246" y="712"/>
                    </a:lnTo>
                    <a:lnTo>
                      <a:pt x="1249" y="708"/>
                    </a:lnTo>
                    <a:lnTo>
                      <a:pt x="1251" y="704"/>
                    </a:lnTo>
                    <a:lnTo>
                      <a:pt x="1252" y="700"/>
                    </a:lnTo>
                    <a:lnTo>
                      <a:pt x="1254" y="696"/>
                    </a:lnTo>
                    <a:lnTo>
                      <a:pt x="1254" y="692"/>
                    </a:lnTo>
                    <a:lnTo>
                      <a:pt x="1254" y="689"/>
                    </a:lnTo>
                    <a:lnTo>
                      <a:pt x="1252" y="686"/>
                    </a:lnTo>
                    <a:lnTo>
                      <a:pt x="1252" y="684"/>
                    </a:lnTo>
                    <a:lnTo>
                      <a:pt x="1251" y="682"/>
                    </a:lnTo>
                    <a:lnTo>
                      <a:pt x="1248" y="680"/>
                    </a:lnTo>
                    <a:lnTo>
                      <a:pt x="1246" y="679"/>
                    </a:lnTo>
                    <a:lnTo>
                      <a:pt x="1240" y="676"/>
                    </a:lnTo>
                    <a:lnTo>
                      <a:pt x="1233" y="672"/>
                    </a:lnTo>
                    <a:lnTo>
                      <a:pt x="1226" y="670"/>
                    </a:lnTo>
                    <a:lnTo>
                      <a:pt x="1209" y="666"/>
                    </a:lnTo>
                    <a:lnTo>
                      <a:pt x="1202" y="665"/>
                    </a:lnTo>
                    <a:lnTo>
                      <a:pt x="1195" y="663"/>
                    </a:lnTo>
                    <a:lnTo>
                      <a:pt x="1187" y="661"/>
                    </a:lnTo>
                    <a:lnTo>
                      <a:pt x="1180" y="658"/>
                    </a:lnTo>
                    <a:lnTo>
                      <a:pt x="1174" y="655"/>
                    </a:lnTo>
                    <a:lnTo>
                      <a:pt x="1172" y="654"/>
                    </a:lnTo>
                    <a:lnTo>
                      <a:pt x="1169" y="652"/>
                    </a:lnTo>
                    <a:lnTo>
                      <a:pt x="1168" y="647"/>
                    </a:lnTo>
                    <a:lnTo>
                      <a:pt x="1166" y="645"/>
                    </a:lnTo>
                    <a:lnTo>
                      <a:pt x="1166" y="642"/>
                    </a:lnTo>
                    <a:lnTo>
                      <a:pt x="1166" y="639"/>
                    </a:lnTo>
                    <a:lnTo>
                      <a:pt x="1168" y="635"/>
                    </a:lnTo>
                    <a:lnTo>
                      <a:pt x="1169" y="632"/>
                    </a:lnTo>
                    <a:lnTo>
                      <a:pt x="1172" y="629"/>
                    </a:lnTo>
                    <a:lnTo>
                      <a:pt x="1175" y="627"/>
                    </a:lnTo>
                    <a:lnTo>
                      <a:pt x="1178" y="625"/>
                    </a:lnTo>
                    <a:lnTo>
                      <a:pt x="1187" y="621"/>
                    </a:lnTo>
                    <a:lnTo>
                      <a:pt x="1206" y="616"/>
                    </a:lnTo>
                    <a:lnTo>
                      <a:pt x="1217" y="613"/>
                    </a:lnTo>
                    <a:lnTo>
                      <a:pt x="1227" y="609"/>
                    </a:lnTo>
                    <a:lnTo>
                      <a:pt x="1239" y="604"/>
                    </a:lnTo>
                    <a:lnTo>
                      <a:pt x="1251" y="596"/>
                    </a:lnTo>
                    <a:lnTo>
                      <a:pt x="1260" y="589"/>
                    </a:lnTo>
                    <a:lnTo>
                      <a:pt x="1264" y="585"/>
                    </a:lnTo>
                    <a:lnTo>
                      <a:pt x="1267" y="581"/>
                    </a:lnTo>
                    <a:lnTo>
                      <a:pt x="1273" y="573"/>
                    </a:lnTo>
                    <a:lnTo>
                      <a:pt x="1275" y="569"/>
                    </a:lnTo>
                    <a:lnTo>
                      <a:pt x="1277" y="563"/>
                    </a:lnTo>
                    <a:lnTo>
                      <a:pt x="1279" y="553"/>
                    </a:lnTo>
                    <a:lnTo>
                      <a:pt x="1280" y="548"/>
                    </a:lnTo>
                    <a:lnTo>
                      <a:pt x="1280" y="543"/>
                    </a:lnTo>
                    <a:lnTo>
                      <a:pt x="1280" y="540"/>
                    </a:lnTo>
                    <a:lnTo>
                      <a:pt x="1279" y="537"/>
                    </a:lnTo>
                    <a:lnTo>
                      <a:pt x="1276" y="531"/>
                    </a:lnTo>
                    <a:lnTo>
                      <a:pt x="1275" y="528"/>
                    </a:lnTo>
                    <a:lnTo>
                      <a:pt x="1272" y="526"/>
                    </a:lnTo>
                    <a:lnTo>
                      <a:pt x="1267" y="522"/>
                    </a:lnTo>
                    <a:lnTo>
                      <a:pt x="1263" y="517"/>
                    </a:lnTo>
                    <a:lnTo>
                      <a:pt x="1258" y="513"/>
                    </a:lnTo>
                    <a:lnTo>
                      <a:pt x="1255" y="508"/>
                    </a:lnTo>
                    <a:lnTo>
                      <a:pt x="1254" y="505"/>
                    </a:lnTo>
                    <a:lnTo>
                      <a:pt x="1254" y="502"/>
                    </a:lnTo>
                    <a:lnTo>
                      <a:pt x="1254" y="499"/>
                    </a:lnTo>
                    <a:lnTo>
                      <a:pt x="1255" y="496"/>
                    </a:lnTo>
                    <a:lnTo>
                      <a:pt x="1260" y="493"/>
                    </a:lnTo>
                    <a:lnTo>
                      <a:pt x="1264" y="489"/>
                    </a:lnTo>
                    <a:lnTo>
                      <a:pt x="1264" y="487"/>
                    </a:lnTo>
                    <a:lnTo>
                      <a:pt x="1266" y="485"/>
                    </a:lnTo>
                    <a:lnTo>
                      <a:pt x="1264" y="481"/>
                    </a:lnTo>
                    <a:lnTo>
                      <a:pt x="1261" y="477"/>
                    </a:lnTo>
                    <a:lnTo>
                      <a:pt x="1258" y="474"/>
                    </a:lnTo>
                    <a:lnTo>
                      <a:pt x="1254" y="471"/>
                    </a:lnTo>
                    <a:lnTo>
                      <a:pt x="1249" y="468"/>
                    </a:lnTo>
                    <a:lnTo>
                      <a:pt x="1246" y="465"/>
                    </a:lnTo>
                    <a:lnTo>
                      <a:pt x="1243" y="460"/>
                    </a:lnTo>
                    <a:lnTo>
                      <a:pt x="1243" y="458"/>
                    </a:lnTo>
                    <a:lnTo>
                      <a:pt x="1242" y="456"/>
                    </a:lnTo>
                    <a:lnTo>
                      <a:pt x="1243" y="454"/>
                    </a:lnTo>
                    <a:lnTo>
                      <a:pt x="1243" y="452"/>
                    </a:lnTo>
                    <a:lnTo>
                      <a:pt x="1246" y="450"/>
                    </a:lnTo>
                    <a:lnTo>
                      <a:pt x="1249" y="449"/>
                    </a:lnTo>
                    <a:lnTo>
                      <a:pt x="1251" y="448"/>
                    </a:lnTo>
                    <a:lnTo>
                      <a:pt x="1257" y="447"/>
                    </a:lnTo>
                    <a:lnTo>
                      <a:pt x="1264" y="447"/>
                    </a:lnTo>
                    <a:lnTo>
                      <a:pt x="1272" y="447"/>
                    </a:lnTo>
                    <a:lnTo>
                      <a:pt x="1285" y="446"/>
                    </a:lnTo>
                    <a:lnTo>
                      <a:pt x="1297" y="443"/>
                    </a:lnTo>
                    <a:lnTo>
                      <a:pt x="1303" y="441"/>
                    </a:lnTo>
                    <a:lnTo>
                      <a:pt x="1309" y="439"/>
                    </a:lnTo>
                    <a:lnTo>
                      <a:pt x="1320" y="434"/>
                    </a:lnTo>
                    <a:lnTo>
                      <a:pt x="1325" y="432"/>
                    </a:lnTo>
                    <a:lnTo>
                      <a:pt x="1329" y="429"/>
                    </a:lnTo>
                    <a:lnTo>
                      <a:pt x="1334" y="425"/>
                    </a:lnTo>
                    <a:lnTo>
                      <a:pt x="1337" y="421"/>
                    </a:lnTo>
                    <a:lnTo>
                      <a:pt x="1340" y="418"/>
                    </a:lnTo>
                    <a:lnTo>
                      <a:pt x="1343" y="414"/>
                    </a:lnTo>
                    <a:lnTo>
                      <a:pt x="1346" y="410"/>
                    </a:lnTo>
                    <a:lnTo>
                      <a:pt x="1347" y="406"/>
                    </a:lnTo>
                    <a:lnTo>
                      <a:pt x="1347" y="402"/>
                    </a:lnTo>
                    <a:lnTo>
                      <a:pt x="1349" y="397"/>
                    </a:lnTo>
                    <a:lnTo>
                      <a:pt x="1347" y="393"/>
                    </a:lnTo>
                    <a:lnTo>
                      <a:pt x="1347" y="388"/>
                    </a:lnTo>
                    <a:lnTo>
                      <a:pt x="1346" y="385"/>
                    </a:lnTo>
                    <a:lnTo>
                      <a:pt x="1344" y="382"/>
                    </a:lnTo>
                    <a:lnTo>
                      <a:pt x="1343" y="379"/>
                    </a:lnTo>
                    <a:lnTo>
                      <a:pt x="1340" y="377"/>
                    </a:lnTo>
                    <a:lnTo>
                      <a:pt x="1337" y="374"/>
                    </a:lnTo>
                    <a:lnTo>
                      <a:pt x="1334" y="372"/>
                    </a:lnTo>
                    <a:lnTo>
                      <a:pt x="1326" y="368"/>
                    </a:lnTo>
                    <a:lnTo>
                      <a:pt x="1317" y="365"/>
                    </a:lnTo>
                    <a:lnTo>
                      <a:pt x="1309" y="361"/>
                    </a:lnTo>
                    <a:lnTo>
                      <a:pt x="1298" y="359"/>
                    </a:lnTo>
                    <a:lnTo>
                      <a:pt x="1277" y="352"/>
                    </a:lnTo>
                    <a:lnTo>
                      <a:pt x="1266" y="349"/>
                    </a:lnTo>
                    <a:lnTo>
                      <a:pt x="1255" y="346"/>
                    </a:lnTo>
                    <a:lnTo>
                      <a:pt x="1245" y="342"/>
                    </a:lnTo>
                    <a:lnTo>
                      <a:pt x="1236" y="338"/>
                    </a:lnTo>
                    <a:lnTo>
                      <a:pt x="1227" y="333"/>
                    </a:lnTo>
                    <a:lnTo>
                      <a:pt x="1220" y="328"/>
                    </a:lnTo>
                    <a:lnTo>
                      <a:pt x="1214" y="321"/>
                    </a:lnTo>
                    <a:lnTo>
                      <a:pt x="1208" y="315"/>
                    </a:lnTo>
                    <a:lnTo>
                      <a:pt x="1205" y="309"/>
                    </a:lnTo>
                    <a:lnTo>
                      <a:pt x="1202" y="304"/>
                    </a:lnTo>
                    <a:lnTo>
                      <a:pt x="1199" y="298"/>
                    </a:lnTo>
                    <a:lnTo>
                      <a:pt x="1196" y="292"/>
                    </a:lnTo>
                    <a:lnTo>
                      <a:pt x="1193" y="279"/>
                    </a:lnTo>
                    <a:lnTo>
                      <a:pt x="1189" y="268"/>
                    </a:lnTo>
                    <a:lnTo>
                      <a:pt x="1184" y="256"/>
                    </a:lnTo>
                    <a:lnTo>
                      <a:pt x="1181" y="249"/>
                    </a:lnTo>
                    <a:lnTo>
                      <a:pt x="1177" y="243"/>
                    </a:lnTo>
                    <a:lnTo>
                      <a:pt x="1172" y="238"/>
                    </a:lnTo>
                    <a:lnTo>
                      <a:pt x="1166" y="232"/>
                    </a:lnTo>
                    <a:lnTo>
                      <a:pt x="1144" y="213"/>
                    </a:lnTo>
                    <a:lnTo>
                      <a:pt x="1124" y="198"/>
                    </a:lnTo>
                    <a:lnTo>
                      <a:pt x="1115" y="190"/>
                    </a:lnTo>
                    <a:lnTo>
                      <a:pt x="1104" y="182"/>
                    </a:lnTo>
                    <a:lnTo>
                      <a:pt x="1095" y="172"/>
                    </a:lnTo>
                    <a:lnTo>
                      <a:pt x="1087" y="161"/>
                    </a:lnTo>
                    <a:lnTo>
                      <a:pt x="1079" y="153"/>
                    </a:lnTo>
                    <a:lnTo>
                      <a:pt x="1072" y="144"/>
                    </a:lnTo>
                    <a:lnTo>
                      <a:pt x="1063" y="137"/>
                    </a:lnTo>
                    <a:lnTo>
                      <a:pt x="1055" y="131"/>
                    </a:lnTo>
                    <a:lnTo>
                      <a:pt x="1047" y="125"/>
                    </a:lnTo>
                    <a:lnTo>
                      <a:pt x="1036" y="120"/>
                    </a:lnTo>
                    <a:lnTo>
                      <a:pt x="1027" y="115"/>
                    </a:lnTo>
                    <a:lnTo>
                      <a:pt x="1017" y="109"/>
                    </a:lnTo>
                    <a:lnTo>
                      <a:pt x="996" y="100"/>
                    </a:lnTo>
                    <a:lnTo>
                      <a:pt x="973" y="92"/>
                    </a:lnTo>
                    <a:lnTo>
                      <a:pt x="924" y="73"/>
                    </a:lnTo>
                    <a:lnTo>
                      <a:pt x="909" y="68"/>
                    </a:lnTo>
                    <a:lnTo>
                      <a:pt x="896" y="62"/>
                    </a:lnTo>
                    <a:lnTo>
                      <a:pt x="869" y="50"/>
                    </a:lnTo>
                    <a:lnTo>
                      <a:pt x="844" y="37"/>
                    </a:lnTo>
                    <a:lnTo>
                      <a:pt x="820" y="26"/>
                    </a:lnTo>
                    <a:lnTo>
                      <a:pt x="808" y="21"/>
                    </a:lnTo>
                    <a:lnTo>
                      <a:pt x="802" y="18"/>
                    </a:lnTo>
                    <a:lnTo>
                      <a:pt x="795" y="16"/>
                    </a:lnTo>
                    <a:lnTo>
                      <a:pt x="783" y="12"/>
                    </a:lnTo>
                    <a:lnTo>
                      <a:pt x="770" y="9"/>
                    </a:lnTo>
                    <a:lnTo>
                      <a:pt x="755" y="5"/>
                    </a:lnTo>
                    <a:lnTo>
                      <a:pt x="740" y="3"/>
                    </a:lnTo>
                    <a:lnTo>
                      <a:pt x="725" y="1"/>
                    </a:lnTo>
                    <a:lnTo>
                      <a:pt x="708" y="1"/>
                    </a:lnTo>
                    <a:lnTo>
                      <a:pt x="688" y="0"/>
                    </a:lnTo>
                    <a:lnTo>
                      <a:pt x="679" y="1"/>
                    </a:lnTo>
                    <a:lnTo>
                      <a:pt x="671" y="1"/>
                    </a:lnTo>
                    <a:lnTo>
                      <a:pt x="662" y="2"/>
                    </a:lnTo>
                    <a:lnTo>
                      <a:pt x="657" y="3"/>
                    </a:lnTo>
                    <a:lnTo>
                      <a:pt x="654" y="5"/>
                    </a:lnTo>
                    <a:lnTo>
                      <a:pt x="651" y="7"/>
                    </a:lnTo>
                    <a:lnTo>
                      <a:pt x="648" y="9"/>
                    </a:lnTo>
                    <a:lnTo>
                      <a:pt x="647" y="11"/>
                    </a:lnTo>
                    <a:lnTo>
                      <a:pt x="644" y="14"/>
                    </a:lnTo>
                    <a:lnTo>
                      <a:pt x="641" y="20"/>
                    </a:lnTo>
                    <a:lnTo>
                      <a:pt x="639" y="26"/>
                    </a:lnTo>
                    <a:lnTo>
                      <a:pt x="638" y="32"/>
                    </a:lnTo>
                    <a:lnTo>
                      <a:pt x="638" y="38"/>
                    </a:lnTo>
                    <a:lnTo>
                      <a:pt x="639" y="51"/>
                    </a:lnTo>
                    <a:lnTo>
                      <a:pt x="639" y="63"/>
                    </a:lnTo>
                    <a:lnTo>
                      <a:pt x="639" y="73"/>
                    </a:lnTo>
                    <a:lnTo>
                      <a:pt x="638" y="79"/>
                    </a:lnTo>
                    <a:lnTo>
                      <a:pt x="636" y="83"/>
                    </a:lnTo>
                    <a:lnTo>
                      <a:pt x="635" y="84"/>
                    </a:lnTo>
                    <a:lnTo>
                      <a:pt x="632" y="86"/>
                    </a:lnTo>
                    <a:lnTo>
                      <a:pt x="631" y="87"/>
                    </a:lnTo>
                    <a:lnTo>
                      <a:pt x="628" y="88"/>
                    </a:lnTo>
                    <a:lnTo>
                      <a:pt x="625" y="89"/>
                    </a:lnTo>
                    <a:lnTo>
                      <a:pt x="622" y="90"/>
                    </a:lnTo>
                    <a:lnTo>
                      <a:pt x="614" y="9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7" name="Freeform 415"/>
              <p:cNvSpPr>
                <a:spLocks/>
              </p:cNvSpPr>
              <p:nvPr/>
            </p:nvSpPr>
            <p:spPr bwMode="auto">
              <a:xfrm>
                <a:off x="1850" y="2083"/>
                <a:ext cx="42" cy="13"/>
              </a:xfrm>
              <a:custGeom>
                <a:avLst/>
                <a:gdLst>
                  <a:gd name="T0" fmla="*/ 0 w 126"/>
                  <a:gd name="T1" fmla="*/ 1 h 26"/>
                  <a:gd name="T2" fmla="*/ 0 w 126"/>
                  <a:gd name="T3" fmla="*/ 1 h 26"/>
                  <a:gd name="T4" fmla="*/ 0 w 126"/>
                  <a:gd name="T5" fmla="*/ 1 h 26"/>
                  <a:gd name="T6" fmla="*/ 0 w 126"/>
                  <a:gd name="T7" fmla="*/ 1 h 26"/>
                  <a:gd name="T8" fmla="*/ 0 w 126"/>
                  <a:gd name="T9" fmla="*/ 1 h 26"/>
                  <a:gd name="T10" fmla="*/ 0 w 126"/>
                  <a:gd name="T11" fmla="*/ 1 h 26"/>
                  <a:gd name="T12" fmla="*/ 0 w 126"/>
                  <a:gd name="T13" fmla="*/ 1 h 26"/>
                  <a:gd name="T14" fmla="*/ 0 w 126"/>
                  <a:gd name="T15" fmla="*/ 0 h 26"/>
                  <a:gd name="T16" fmla="*/ 0 w 126"/>
                  <a:gd name="T17" fmla="*/ 1 h 26"/>
                  <a:gd name="T18" fmla="*/ 0 w 126"/>
                  <a:gd name="T19" fmla="*/ 1 h 26"/>
                  <a:gd name="T20" fmla="*/ 0 w 126"/>
                  <a:gd name="T21" fmla="*/ 1 h 26"/>
                  <a:gd name="T22" fmla="*/ 0 w 126"/>
                  <a:gd name="T23" fmla="*/ 1 h 26"/>
                  <a:gd name="T24" fmla="*/ 0 w 126"/>
                  <a:gd name="T25" fmla="*/ 1 h 26"/>
                  <a:gd name="T26" fmla="*/ 0 w 126"/>
                  <a:gd name="T27" fmla="*/ 1 h 26"/>
                  <a:gd name="T28" fmla="*/ 0 w 126"/>
                  <a:gd name="T29" fmla="*/ 1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6"/>
                  <a:gd name="T46" fmla="*/ 0 h 26"/>
                  <a:gd name="T47" fmla="*/ 126 w 126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6" h="26">
                    <a:moveTo>
                      <a:pt x="125" y="26"/>
                    </a:moveTo>
                    <a:lnTo>
                      <a:pt x="110" y="26"/>
                    </a:lnTo>
                    <a:lnTo>
                      <a:pt x="94" y="24"/>
                    </a:lnTo>
                    <a:lnTo>
                      <a:pt x="61" y="19"/>
                    </a:lnTo>
                    <a:lnTo>
                      <a:pt x="29" y="15"/>
                    </a:lnTo>
                    <a:lnTo>
                      <a:pt x="14" y="14"/>
                    </a:lnTo>
                    <a:lnTo>
                      <a:pt x="0" y="13"/>
                    </a:lnTo>
                    <a:lnTo>
                      <a:pt x="2" y="0"/>
                    </a:lnTo>
                    <a:lnTo>
                      <a:pt x="17" y="1"/>
                    </a:lnTo>
                    <a:lnTo>
                      <a:pt x="33" y="2"/>
                    </a:lnTo>
                    <a:lnTo>
                      <a:pt x="66" y="8"/>
                    </a:lnTo>
                    <a:lnTo>
                      <a:pt x="97" y="12"/>
                    </a:lnTo>
                    <a:lnTo>
                      <a:pt x="111" y="14"/>
                    </a:lnTo>
                    <a:lnTo>
                      <a:pt x="126" y="14"/>
                    </a:lnTo>
                    <a:lnTo>
                      <a:pt x="125" y="2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8" name="Freeform 416"/>
              <p:cNvSpPr>
                <a:spLocks/>
              </p:cNvSpPr>
              <p:nvPr/>
            </p:nvSpPr>
            <p:spPr bwMode="auto">
              <a:xfrm>
                <a:off x="1811" y="2083"/>
                <a:ext cx="39" cy="25"/>
              </a:xfrm>
              <a:custGeom>
                <a:avLst/>
                <a:gdLst>
                  <a:gd name="T0" fmla="*/ 0 w 119"/>
                  <a:gd name="T1" fmla="*/ 1 h 50"/>
                  <a:gd name="T2" fmla="*/ 0 w 119"/>
                  <a:gd name="T3" fmla="*/ 1 h 50"/>
                  <a:gd name="T4" fmla="*/ 0 w 119"/>
                  <a:gd name="T5" fmla="*/ 1 h 50"/>
                  <a:gd name="T6" fmla="*/ 0 w 119"/>
                  <a:gd name="T7" fmla="*/ 1 h 50"/>
                  <a:gd name="T8" fmla="*/ 0 w 119"/>
                  <a:gd name="T9" fmla="*/ 1 h 50"/>
                  <a:gd name="T10" fmla="*/ 0 w 119"/>
                  <a:gd name="T11" fmla="*/ 1 h 50"/>
                  <a:gd name="T12" fmla="*/ 0 w 119"/>
                  <a:gd name="T13" fmla="*/ 1 h 50"/>
                  <a:gd name="T14" fmla="*/ 0 w 119"/>
                  <a:gd name="T15" fmla="*/ 1 h 50"/>
                  <a:gd name="T16" fmla="*/ 0 w 119"/>
                  <a:gd name="T17" fmla="*/ 1 h 50"/>
                  <a:gd name="T18" fmla="*/ 0 w 119"/>
                  <a:gd name="T19" fmla="*/ 1 h 50"/>
                  <a:gd name="T20" fmla="*/ 0 w 119"/>
                  <a:gd name="T21" fmla="*/ 1 h 50"/>
                  <a:gd name="T22" fmla="*/ 0 w 119"/>
                  <a:gd name="T23" fmla="*/ 1 h 50"/>
                  <a:gd name="T24" fmla="*/ 0 w 119"/>
                  <a:gd name="T25" fmla="*/ 1 h 50"/>
                  <a:gd name="T26" fmla="*/ 0 w 119"/>
                  <a:gd name="T27" fmla="*/ 1 h 50"/>
                  <a:gd name="T28" fmla="*/ 0 w 119"/>
                  <a:gd name="T29" fmla="*/ 1 h 50"/>
                  <a:gd name="T30" fmla="*/ 0 w 119"/>
                  <a:gd name="T31" fmla="*/ 1 h 50"/>
                  <a:gd name="T32" fmla="*/ 0 w 119"/>
                  <a:gd name="T33" fmla="*/ 1 h 50"/>
                  <a:gd name="T34" fmla="*/ 0 w 119"/>
                  <a:gd name="T35" fmla="*/ 1 h 50"/>
                  <a:gd name="T36" fmla="*/ 0 w 119"/>
                  <a:gd name="T37" fmla="*/ 1 h 50"/>
                  <a:gd name="T38" fmla="*/ 0 w 119"/>
                  <a:gd name="T39" fmla="*/ 1 h 50"/>
                  <a:gd name="T40" fmla="*/ 0 w 119"/>
                  <a:gd name="T41" fmla="*/ 1 h 50"/>
                  <a:gd name="T42" fmla="*/ 0 w 119"/>
                  <a:gd name="T43" fmla="*/ 1 h 50"/>
                  <a:gd name="T44" fmla="*/ 0 w 119"/>
                  <a:gd name="T45" fmla="*/ 1 h 50"/>
                  <a:gd name="T46" fmla="*/ 0 w 119"/>
                  <a:gd name="T47" fmla="*/ 1 h 50"/>
                  <a:gd name="T48" fmla="*/ 0 w 119"/>
                  <a:gd name="T49" fmla="*/ 1 h 50"/>
                  <a:gd name="T50" fmla="*/ 0 w 119"/>
                  <a:gd name="T51" fmla="*/ 0 h 50"/>
                  <a:gd name="T52" fmla="*/ 0 w 119"/>
                  <a:gd name="T53" fmla="*/ 1 h 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9"/>
                  <a:gd name="T82" fmla="*/ 0 h 50"/>
                  <a:gd name="T83" fmla="*/ 119 w 119"/>
                  <a:gd name="T84" fmla="*/ 50 h 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9" h="50">
                    <a:moveTo>
                      <a:pt x="119" y="13"/>
                    </a:moveTo>
                    <a:lnTo>
                      <a:pt x="110" y="13"/>
                    </a:lnTo>
                    <a:lnTo>
                      <a:pt x="103" y="14"/>
                    </a:lnTo>
                    <a:lnTo>
                      <a:pt x="97" y="16"/>
                    </a:lnTo>
                    <a:lnTo>
                      <a:pt x="89" y="18"/>
                    </a:lnTo>
                    <a:lnTo>
                      <a:pt x="77" y="23"/>
                    </a:lnTo>
                    <a:lnTo>
                      <a:pt x="66" y="30"/>
                    </a:lnTo>
                    <a:lnTo>
                      <a:pt x="52" y="37"/>
                    </a:lnTo>
                    <a:lnTo>
                      <a:pt x="37" y="44"/>
                    </a:lnTo>
                    <a:lnTo>
                      <a:pt x="30" y="46"/>
                    </a:lnTo>
                    <a:lnTo>
                      <a:pt x="21" y="48"/>
                    </a:lnTo>
                    <a:lnTo>
                      <a:pt x="11" y="50"/>
                    </a:lnTo>
                    <a:lnTo>
                      <a:pt x="2" y="50"/>
                    </a:lnTo>
                    <a:lnTo>
                      <a:pt x="0" y="37"/>
                    </a:lnTo>
                    <a:lnTo>
                      <a:pt x="8" y="37"/>
                    </a:lnTo>
                    <a:lnTo>
                      <a:pt x="15" y="36"/>
                    </a:lnTo>
                    <a:lnTo>
                      <a:pt x="23" y="34"/>
                    </a:lnTo>
                    <a:lnTo>
                      <a:pt x="29" y="32"/>
                    </a:lnTo>
                    <a:lnTo>
                      <a:pt x="42" y="27"/>
                    </a:lnTo>
                    <a:lnTo>
                      <a:pt x="54" y="20"/>
                    </a:lnTo>
                    <a:lnTo>
                      <a:pt x="67" y="14"/>
                    </a:lnTo>
                    <a:lnTo>
                      <a:pt x="80" y="8"/>
                    </a:lnTo>
                    <a:lnTo>
                      <a:pt x="89" y="4"/>
                    </a:lnTo>
                    <a:lnTo>
                      <a:pt x="98" y="2"/>
                    </a:lnTo>
                    <a:lnTo>
                      <a:pt x="107" y="1"/>
                    </a:lnTo>
                    <a:lnTo>
                      <a:pt x="117" y="0"/>
                    </a:lnTo>
                    <a:lnTo>
                      <a:pt x="119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9" name="Freeform 417"/>
              <p:cNvSpPr>
                <a:spLocks/>
              </p:cNvSpPr>
              <p:nvPr/>
            </p:nvSpPr>
            <p:spPr bwMode="auto">
              <a:xfrm>
                <a:off x="1850" y="2083"/>
                <a:ext cx="0" cy="6"/>
              </a:xfrm>
              <a:custGeom>
                <a:avLst/>
                <a:gdLst>
                  <a:gd name="T0" fmla="*/ 0 w 2"/>
                  <a:gd name="T1" fmla="*/ 0 h 13"/>
                  <a:gd name="T2" fmla="*/ 0 w 2"/>
                  <a:gd name="T3" fmla="*/ 0 h 13"/>
                  <a:gd name="T4" fmla="*/ 0 w 2"/>
                  <a:gd name="T5" fmla="*/ 0 h 13"/>
                  <a:gd name="T6" fmla="*/ 0 w 2"/>
                  <a:gd name="T7" fmla="*/ 0 h 13"/>
                  <a:gd name="T8" fmla="*/ 0 w 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3"/>
                  <a:gd name="T17" fmla="*/ 0 w 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3">
                    <a:moveTo>
                      <a:pt x="2" y="0"/>
                    </a:moveTo>
                    <a:lnTo>
                      <a:pt x="0" y="0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0" name="Freeform 418"/>
              <p:cNvSpPr>
                <a:spLocks/>
              </p:cNvSpPr>
              <p:nvPr/>
            </p:nvSpPr>
            <p:spPr bwMode="auto">
              <a:xfrm>
                <a:off x="1786" y="2083"/>
                <a:ext cx="25" cy="25"/>
              </a:xfrm>
              <a:custGeom>
                <a:avLst/>
                <a:gdLst>
                  <a:gd name="T0" fmla="*/ 0 w 76"/>
                  <a:gd name="T1" fmla="*/ 1 h 50"/>
                  <a:gd name="T2" fmla="*/ 0 w 76"/>
                  <a:gd name="T3" fmla="*/ 1 h 50"/>
                  <a:gd name="T4" fmla="*/ 0 w 76"/>
                  <a:gd name="T5" fmla="*/ 1 h 50"/>
                  <a:gd name="T6" fmla="*/ 0 w 76"/>
                  <a:gd name="T7" fmla="*/ 1 h 50"/>
                  <a:gd name="T8" fmla="*/ 0 w 76"/>
                  <a:gd name="T9" fmla="*/ 1 h 50"/>
                  <a:gd name="T10" fmla="*/ 0 w 76"/>
                  <a:gd name="T11" fmla="*/ 1 h 50"/>
                  <a:gd name="T12" fmla="*/ 0 w 76"/>
                  <a:gd name="T13" fmla="*/ 1 h 50"/>
                  <a:gd name="T14" fmla="*/ 0 w 76"/>
                  <a:gd name="T15" fmla="*/ 1 h 50"/>
                  <a:gd name="T16" fmla="*/ 0 w 76"/>
                  <a:gd name="T17" fmla="*/ 1 h 50"/>
                  <a:gd name="T18" fmla="*/ 0 w 76"/>
                  <a:gd name="T19" fmla="*/ 1 h 50"/>
                  <a:gd name="T20" fmla="*/ 0 w 76"/>
                  <a:gd name="T21" fmla="*/ 1 h 50"/>
                  <a:gd name="T22" fmla="*/ 0 w 76"/>
                  <a:gd name="T23" fmla="*/ 1 h 50"/>
                  <a:gd name="T24" fmla="*/ 0 w 76"/>
                  <a:gd name="T25" fmla="*/ 1 h 50"/>
                  <a:gd name="T26" fmla="*/ 0 w 76"/>
                  <a:gd name="T27" fmla="*/ 0 h 50"/>
                  <a:gd name="T28" fmla="*/ 0 w 76"/>
                  <a:gd name="T29" fmla="*/ 1 h 50"/>
                  <a:gd name="T30" fmla="*/ 0 w 76"/>
                  <a:gd name="T31" fmla="*/ 1 h 50"/>
                  <a:gd name="T32" fmla="*/ 0 w 76"/>
                  <a:gd name="T33" fmla="*/ 1 h 50"/>
                  <a:gd name="T34" fmla="*/ 0 w 76"/>
                  <a:gd name="T35" fmla="*/ 1 h 50"/>
                  <a:gd name="T36" fmla="*/ 0 w 76"/>
                  <a:gd name="T37" fmla="*/ 1 h 50"/>
                  <a:gd name="T38" fmla="*/ 0 w 76"/>
                  <a:gd name="T39" fmla="*/ 1 h 50"/>
                  <a:gd name="T40" fmla="*/ 0 w 76"/>
                  <a:gd name="T41" fmla="*/ 1 h 50"/>
                  <a:gd name="T42" fmla="*/ 0 w 76"/>
                  <a:gd name="T43" fmla="*/ 1 h 50"/>
                  <a:gd name="T44" fmla="*/ 0 w 76"/>
                  <a:gd name="T45" fmla="*/ 1 h 50"/>
                  <a:gd name="T46" fmla="*/ 0 w 76"/>
                  <a:gd name="T47" fmla="*/ 1 h 50"/>
                  <a:gd name="T48" fmla="*/ 0 w 76"/>
                  <a:gd name="T49" fmla="*/ 1 h 50"/>
                  <a:gd name="T50" fmla="*/ 0 w 76"/>
                  <a:gd name="T51" fmla="*/ 1 h 50"/>
                  <a:gd name="T52" fmla="*/ 0 w 76"/>
                  <a:gd name="T53" fmla="*/ 1 h 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6"/>
                  <a:gd name="T82" fmla="*/ 0 h 50"/>
                  <a:gd name="T83" fmla="*/ 76 w 76"/>
                  <a:gd name="T84" fmla="*/ 50 h 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6" h="50">
                    <a:moveTo>
                      <a:pt x="74" y="50"/>
                    </a:moveTo>
                    <a:lnTo>
                      <a:pt x="67" y="50"/>
                    </a:lnTo>
                    <a:lnTo>
                      <a:pt x="60" y="48"/>
                    </a:lnTo>
                    <a:lnTo>
                      <a:pt x="54" y="46"/>
                    </a:lnTo>
                    <a:lnTo>
                      <a:pt x="48" y="43"/>
                    </a:lnTo>
                    <a:lnTo>
                      <a:pt x="39" y="36"/>
                    </a:lnTo>
                    <a:lnTo>
                      <a:pt x="32" y="29"/>
                    </a:lnTo>
                    <a:lnTo>
                      <a:pt x="24" y="22"/>
                    </a:lnTo>
                    <a:lnTo>
                      <a:pt x="17" y="17"/>
                    </a:lnTo>
                    <a:lnTo>
                      <a:pt x="14" y="16"/>
                    </a:lnTo>
                    <a:lnTo>
                      <a:pt x="9" y="14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2" y="0"/>
                    </a:lnTo>
                    <a:lnTo>
                      <a:pt x="9" y="1"/>
                    </a:lnTo>
                    <a:lnTo>
                      <a:pt x="17" y="2"/>
                    </a:lnTo>
                    <a:lnTo>
                      <a:pt x="23" y="4"/>
                    </a:lnTo>
                    <a:lnTo>
                      <a:pt x="30" y="8"/>
                    </a:lnTo>
                    <a:lnTo>
                      <a:pt x="37" y="15"/>
                    </a:lnTo>
                    <a:lnTo>
                      <a:pt x="45" y="21"/>
                    </a:lnTo>
                    <a:lnTo>
                      <a:pt x="52" y="28"/>
                    </a:lnTo>
                    <a:lnTo>
                      <a:pt x="60" y="33"/>
                    </a:lnTo>
                    <a:lnTo>
                      <a:pt x="63" y="35"/>
                    </a:lnTo>
                    <a:lnTo>
                      <a:pt x="67" y="36"/>
                    </a:lnTo>
                    <a:lnTo>
                      <a:pt x="70" y="37"/>
                    </a:lnTo>
                    <a:lnTo>
                      <a:pt x="76" y="37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1" name="Freeform 419"/>
              <p:cNvSpPr>
                <a:spLocks/>
              </p:cNvSpPr>
              <p:nvPr/>
            </p:nvSpPr>
            <p:spPr bwMode="auto">
              <a:xfrm>
                <a:off x="1811" y="2102"/>
                <a:ext cx="0" cy="6"/>
              </a:xfrm>
              <a:custGeom>
                <a:avLst/>
                <a:gdLst>
                  <a:gd name="T0" fmla="*/ 0 w 2"/>
                  <a:gd name="T1" fmla="*/ 0 h 13"/>
                  <a:gd name="T2" fmla="*/ 0 w 2"/>
                  <a:gd name="T3" fmla="*/ 0 h 13"/>
                  <a:gd name="T4" fmla="*/ 0 w 2"/>
                  <a:gd name="T5" fmla="*/ 0 h 13"/>
                  <a:gd name="T6" fmla="*/ 0 w 2"/>
                  <a:gd name="T7" fmla="*/ 0 h 13"/>
                  <a:gd name="T8" fmla="*/ 0 w 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3"/>
                  <a:gd name="T17" fmla="*/ 0 w 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3">
                    <a:moveTo>
                      <a:pt x="2" y="13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2" name="Rectangle 420"/>
              <p:cNvSpPr>
                <a:spLocks noChangeArrowheads="1"/>
              </p:cNvSpPr>
              <p:nvPr/>
            </p:nvSpPr>
            <p:spPr bwMode="auto">
              <a:xfrm>
                <a:off x="1753" y="2083"/>
                <a:ext cx="34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73" name="Freeform 421"/>
              <p:cNvSpPr>
                <a:spLocks/>
              </p:cNvSpPr>
              <p:nvPr/>
            </p:nvSpPr>
            <p:spPr bwMode="auto">
              <a:xfrm>
                <a:off x="1786" y="2083"/>
                <a:ext cx="1" cy="6"/>
              </a:xfrm>
              <a:custGeom>
                <a:avLst/>
                <a:gdLst>
                  <a:gd name="T0" fmla="*/ 0 w 3"/>
                  <a:gd name="T1" fmla="*/ 0 h 13"/>
                  <a:gd name="T2" fmla="*/ 0 w 3"/>
                  <a:gd name="T3" fmla="*/ 0 h 13"/>
                  <a:gd name="T4" fmla="*/ 0 w 3"/>
                  <a:gd name="T5" fmla="*/ 0 h 13"/>
                  <a:gd name="T6" fmla="*/ 0 w 3"/>
                  <a:gd name="T7" fmla="*/ 0 h 13"/>
                  <a:gd name="T8" fmla="*/ 0 w 3"/>
                  <a:gd name="T9" fmla="*/ 0 h 13"/>
                  <a:gd name="T10" fmla="*/ 0 w 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3"/>
                  <a:gd name="T20" fmla="*/ 3 w 3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4" name="Freeform 422"/>
              <p:cNvSpPr>
                <a:spLocks/>
              </p:cNvSpPr>
              <p:nvPr/>
            </p:nvSpPr>
            <p:spPr bwMode="auto">
              <a:xfrm>
                <a:off x="1737" y="2081"/>
                <a:ext cx="16" cy="8"/>
              </a:xfrm>
              <a:custGeom>
                <a:avLst/>
                <a:gdLst>
                  <a:gd name="T0" fmla="*/ 0 w 49"/>
                  <a:gd name="T1" fmla="*/ 0 h 18"/>
                  <a:gd name="T2" fmla="*/ 0 w 49"/>
                  <a:gd name="T3" fmla="*/ 0 h 18"/>
                  <a:gd name="T4" fmla="*/ 0 w 49"/>
                  <a:gd name="T5" fmla="*/ 0 h 18"/>
                  <a:gd name="T6" fmla="*/ 0 w 49"/>
                  <a:gd name="T7" fmla="*/ 0 h 18"/>
                  <a:gd name="T8" fmla="*/ 0 w 49"/>
                  <a:gd name="T9" fmla="*/ 0 h 18"/>
                  <a:gd name="T10" fmla="*/ 0 w 49"/>
                  <a:gd name="T11" fmla="*/ 0 h 18"/>
                  <a:gd name="T12" fmla="*/ 0 w 49"/>
                  <a:gd name="T13" fmla="*/ 0 h 18"/>
                  <a:gd name="T14" fmla="*/ 0 w 49"/>
                  <a:gd name="T15" fmla="*/ 0 h 18"/>
                  <a:gd name="T16" fmla="*/ 0 w 49"/>
                  <a:gd name="T17" fmla="*/ 0 h 18"/>
                  <a:gd name="T18" fmla="*/ 0 w 49"/>
                  <a:gd name="T19" fmla="*/ 0 h 18"/>
                  <a:gd name="T20" fmla="*/ 0 w 49"/>
                  <a:gd name="T21" fmla="*/ 0 h 18"/>
                  <a:gd name="T22" fmla="*/ 0 w 49"/>
                  <a:gd name="T23" fmla="*/ 0 h 18"/>
                  <a:gd name="T24" fmla="*/ 0 w 49"/>
                  <a:gd name="T25" fmla="*/ 0 h 18"/>
                  <a:gd name="T26" fmla="*/ 0 w 49"/>
                  <a:gd name="T27" fmla="*/ 0 h 18"/>
                  <a:gd name="T28" fmla="*/ 0 w 49"/>
                  <a:gd name="T29" fmla="*/ 0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"/>
                  <a:gd name="T46" fmla="*/ 0 h 18"/>
                  <a:gd name="T47" fmla="*/ 49 w 49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" h="18">
                    <a:moveTo>
                      <a:pt x="48" y="18"/>
                    </a:moveTo>
                    <a:lnTo>
                      <a:pt x="40" y="18"/>
                    </a:lnTo>
                    <a:lnTo>
                      <a:pt x="34" y="17"/>
                    </a:lnTo>
                    <a:lnTo>
                      <a:pt x="23" y="15"/>
                    </a:lnTo>
                    <a:lnTo>
                      <a:pt x="12" y="14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7" y="3"/>
                    </a:lnTo>
                    <a:lnTo>
                      <a:pt x="37" y="4"/>
                    </a:lnTo>
                    <a:lnTo>
                      <a:pt x="43" y="5"/>
                    </a:lnTo>
                    <a:lnTo>
                      <a:pt x="49" y="5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5" name="Freeform 423"/>
              <p:cNvSpPr>
                <a:spLocks/>
              </p:cNvSpPr>
              <p:nvPr/>
            </p:nvSpPr>
            <p:spPr bwMode="auto">
              <a:xfrm>
                <a:off x="1753" y="2083"/>
                <a:ext cx="0" cy="6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0 w 1"/>
                  <a:gd name="T5" fmla="*/ 0 h 13"/>
                  <a:gd name="T6" fmla="*/ 0 w 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3"/>
                  <a:gd name="T14" fmla="*/ 0 w 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3">
                    <a:moveTo>
                      <a:pt x="1" y="13"/>
                    </a:moveTo>
                    <a:lnTo>
                      <a:pt x="0" y="13"/>
                    </a:lnTo>
                    <a:lnTo>
                      <a:pt x="1" y="0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6" name="Freeform 424"/>
              <p:cNvSpPr>
                <a:spLocks/>
              </p:cNvSpPr>
              <p:nvPr/>
            </p:nvSpPr>
            <p:spPr bwMode="auto">
              <a:xfrm>
                <a:off x="1705" y="2081"/>
                <a:ext cx="32" cy="26"/>
              </a:xfrm>
              <a:custGeom>
                <a:avLst/>
                <a:gdLst>
                  <a:gd name="T0" fmla="*/ 0 w 96"/>
                  <a:gd name="T1" fmla="*/ 0 h 53"/>
                  <a:gd name="T2" fmla="*/ 0 w 96"/>
                  <a:gd name="T3" fmla="*/ 0 h 53"/>
                  <a:gd name="T4" fmla="*/ 0 w 96"/>
                  <a:gd name="T5" fmla="*/ 0 h 53"/>
                  <a:gd name="T6" fmla="*/ 0 w 96"/>
                  <a:gd name="T7" fmla="*/ 0 h 53"/>
                  <a:gd name="T8" fmla="*/ 0 w 96"/>
                  <a:gd name="T9" fmla="*/ 0 h 53"/>
                  <a:gd name="T10" fmla="*/ 0 w 96"/>
                  <a:gd name="T11" fmla="*/ 0 h 53"/>
                  <a:gd name="T12" fmla="*/ 0 w 96"/>
                  <a:gd name="T13" fmla="*/ 0 h 53"/>
                  <a:gd name="T14" fmla="*/ 0 w 96"/>
                  <a:gd name="T15" fmla="*/ 0 h 53"/>
                  <a:gd name="T16" fmla="*/ 0 w 96"/>
                  <a:gd name="T17" fmla="*/ 0 h 53"/>
                  <a:gd name="T18" fmla="*/ 0 w 96"/>
                  <a:gd name="T19" fmla="*/ 0 h 53"/>
                  <a:gd name="T20" fmla="*/ 0 w 96"/>
                  <a:gd name="T21" fmla="*/ 0 h 53"/>
                  <a:gd name="T22" fmla="*/ 0 w 96"/>
                  <a:gd name="T23" fmla="*/ 0 h 53"/>
                  <a:gd name="T24" fmla="*/ 0 w 96"/>
                  <a:gd name="T25" fmla="*/ 0 h 53"/>
                  <a:gd name="T26" fmla="*/ 0 w 96"/>
                  <a:gd name="T27" fmla="*/ 0 h 53"/>
                  <a:gd name="T28" fmla="*/ 0 w 96"/>
                  <a:gd name="T29" fmla="*/ 0 h 53"/>
                  <a:gd name="T30" fmla="*/ 0 w 96"/>
                  <a:gd name="T31" fmla="*/ 0 h 53"/>
                  <a:gd name="T32" fmla="*/ 0 w 96"/>
                  <a:gd name="T33" fmla="*/ 0 h 53"/>
                  <a:gd name="T34" fmla="*/ 0 w 96"/>
                  <a:gd name="T35" fmla="*/ 0 h 53"/>
                  <a:gd name="T36" fmla="*/ 0 w 96"/>
                  <a:gd name="T37" fmla="*/ 0 h 53"/>
                  <a:gd name="T38" fmla="*/ 0 w 96"/>
                  <a:gd name="T39" fmla="*/ 0 h 53"/>
                  <a:gd name="T40" fmla="*/ 0 w 96"/>
                  <a:gd name="T41" fmla="*/ 0 h 53"/>
                  <a:gd name="T42" fmla="*/ 0 w 96"/>
                  <a:gd name="T43" fmla="*/ 0 h 53"/>
                  <a:gd name="T44" fmla="*/ 0 w 96"/>
                  <a:gd name="T45" fmla="*/ 0 h 53"/>
                  <a:gd name="T46" fmla="*/ 0 w 96"/>
                  <a:gd name="T47" fmla="*/ 0 h 53"/>
                  <a:gd name="T48" fmla="*/ 0 w 96"/>
                  <a:gd name="T49" fmla="*/ 0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6"/>
                  <a:gd name="T76" fmla="*/ 0 h 53"/>
                  <a:gd name="T77" fmla="*/ 96 w 96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6" h="53">
                    <a:moveTo>
                      <a:pt x="96" y="13"/>
                    </a:moveTo>
                    <a:lnTo>
                      <a:pt x="88" y="13"/>
                    </a:lnTo>
                    <a:lnTo>
                      <a:pt x="83" y="14"/>
                    </a:lnTo>
                    <a:lnTo>
                      <a:pt x="77" y="15"/>
                    </a:lnTo>
                    <a:lnTo>
                      <a:pt x="71" y="16"/>
                    </a:lnTo>
                    <a:lnTo>
                      <a:pt x="66" y="18"/>
                    </a:lnTo>
                    <a:lnTo>
                      <a:pt x="62" y="20"/>
                    </a:lnTo>
                    <a:lnTo>
                      <a:pt x="56" y="22"/>
                    </a:lnTo>
                    <a:lnTo>
                      <a:pt x="51" y="24"/>
                    </a:lnTo>
                    <a:lnTo>
                      <a:pt x="43" y="30"/>
                    </a:lnTo>
                    <a:lnTo>
                      <a:pt x="32" y="37"/>
                    </a:lnTo>
                    <a:lnTo>
                      <a:pt x="13" y="53"/>
                    </a:lnTo>
                    <a:lnTo>
                      <a:pt x="0" y="44"/>
                    </a:lnTo>
                    <a:lnTo>
                      <a:pt x="20" y="29"/>
                    </a:lnTo>
                    <a:lnTo>
                      <a:pt x="29" y="22"/>
                    </a:lnTo>
                    <a:lnTo>
                      <a:pt x="40" y="16"/>
                    </a:lnTo>
                    <a:lnTo>
                      <a:pt x="46" y="12"/>
                    </a:lnTo>
                    <a:lnTo>
                      <a:pt x="51" y="9"/>
                    </a:lnTo>
                    <a:lnTo>
                      <a:pt x="57" y="6"/>
                    </a:lnTo>
                    <a:lnTo>
                      <a:pt x="65" y="4"/>
                    </a:lnTo>
                    <a:lnTo>
                      <a:pt x="71" y="2"/>
                    </a:lnTo>
                    <a:lnTo>
                      <a:pt x="80" y="1"/>
                    </a:lnTo>
                    <a:lnTo>
                      <a:pt x="87" y="0"/>
                    </a:lnTo>
                    <a:lnTo>
                      <a:pt x="94" y="0"/>
                    </a:lnTo>
                    <a:lnTo>
                      <a:pt x="96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7" name="Freeform 425"/>
              <p:cNvSpPr>
                <a:spLocks/>
              </p:cNvSpPr>
              <p:nvPr/>
            </p:nvSpPr>
            <p:spPr bwMode="auto">
              <a:xfrm>
                <a:off x="1737" y="2081"/>
                <a:ext cx="0" cy="6"/>
              </a:xfrm>
              <a:custGeom>
                <a:avLst/>
                <a:gdLst>
                  <a:gd name="T0" fmla="*/ 0 w 2"/>
                  <a:gd name="T1" fmla="*/ 0 h 13"/>
                  <a:gd name="T2" fmla="*/ 0 w 2"/>
                  <a:gd name="T3" fmla="*/ 0 h 13"/>
                  <a:gd name="T4" fmla="*/ 0 w 2"/>
                  <a:gd name="T5" fmla="*/ 0 h 13"/>
                  <a:gd name="T6" fmla="*/ 0 w 2"/>
                  <a:gd name="T7" fmla="*/ 0 h 13"/>
                  <a:gd name="T8" fmla="*/ 0 w 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3"/>
                  <a:gd name="T17" fmla="*/ 0 w 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3">
                    <a:moveTo>
                      <a:pt x="2" y="0"/>
                    </a:moveTo>
                    <a:lnTo>
                      <a:pt x="0" y="0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8" name="Freeform 426"/>
              <p:cNvSpPr>
                <a:spLocks/>
              </p:cNvSpPr>
              <p:nvPr/>
            </p:nvSpPr>
            <p:spPr bwMode="auto">
              <a:xfrm>
                <a:off x="1684" y="2103"/>
                <a:ext cx="25" cy="29"/>
              </a:xfrm>
              <a:custGeom>
                <a:avLst/>
                <a:gdLst>
                  <a:gd name="T0" fmla="*/ 0 w 76"/>
                  <a:gd name="T1" fmla="*/ 1 h 58"/>
                  <a:gd name="T2" fmla="*/ 0 w 76"/>
                  <a:gd name="T3" fmla="*/ 1 h 58"/>
                  <a:gd name="T4" fmla="*/ 0 w 76"/>
                  <a:gd name="T5" fmla="*/ 1 h 58"/>
                  <a:gd name="T6" fmla="*/ 0 w 76"/>
                  <a:gd name="T7" fmla="*/ 1 h 58"/>
                  <a:gd name="T8" fmla="*/ 0 w 76"/>
                  <a:gd name="T9" fmla="*/ 1 h 58"/>
                  <a:gd name="T10" fmla="*/ 0 w 76"/>
                  <a:gd name="T11" fmla="*/ 1 h 58"/>
                  <a:gd name="T12" fmla="*/ 0 w 76"/>
                  <a:gd name="T13" fmla="*/ 1 h 58"/>
                  <a:gd name="T14" fmla="*/ 0 w 76"/>
                  <a:gd name="T15" fmla="*/ 1 h 58"/>
                  <a:gd name="T16" fmla="*/ 0 w 76"/>
                  <a:gd name="T17" fmla="*/ 1 h 58"/>
                  <a:gd name="T18" fmla="*/ 0 w 76"/>
                  <a:gd name="T19" fmla="*/ 1 h 58"/>
                  <a:gd name="T20" fmla="*/ 0 w 76"/>
                  <a:gd name="T21" fmla="*/ 1 h 58"/>
                  <a:gd name="T22" fmla="*/ 0 w 76"/>
                  <a:gd name="T23" fmla="*/ 1 h 58"/>
                  <a:gd name="T24" fmla="*/ 0 w 76"/>
                  <a:gd name="T25" fmla="*/ 1 h 58"/>
                  <a:gd name="T26" fmla="*/ 0 w 76"/>
                  <a:gd name="T27" fmla="*/ 1 h 58"/>
                  <a:gd name="T28" fmla="*/ 0 w 76"/>
                  <a:gd name="T29" fmla="*/ 1 h 58"/>
                  <a:gd name="T30" fmla="*/ 0 w 76"/>
                  <a:gd name="T31" fmla="*/ 1 h 58"/>
                  <a:gd name="T32" fmla="*/ 0 w 76"/>
                  <a:gd name="T33" fmla="*/ 1 h 58"/>
                  <a:gd name="T34" fmla="*/ 0 w 76"/>
                  <a:gd name="T35" fmla="*/ 1 h 58"/>
                  <a:gd name="T36" fmla="*/ 0 w 76"/>
                  <a:gd name="T37" fmla="*/ 1 h 58"/>
                  <a:gd name="T38" fmla="*/ 0 w 76"/>
                  <a:gd name="T39" fmla="*/ 1 h 58"/>
                  <a:gd name="T40" fmla="*/ 0 w 76"/>
                  <a:gd name="T41" fmla="*/ 1 h 58"/>
                  <a:gd name="T42" fmla="*/ 0 w 76"/>
                  <a:gd name="T43" fmla="*/ 1 h 58"/>
                  <a:gd name="T44" fmla="*/ 0 w 76"/>
                  <a:gd name="T45" fmla="*/ 1 h 58"/>
                  <a:gd name="T46" fmla="*/ 0 w 76"/>
                  <a:gd name="T47" fmla="*/ 1 h 58"/>
                  <a:gd name="T48" fmla="*/ 0 w 76"/>
                  <a:gd name="T49" fmla="*/ 1 h 58"/>
                  <a:gd name="T50" fmla="*/ 0 w 76"/>
                  <a:gd name="T51" fmla="*/ 0 h 58"/>
                  <a:gd name="T52" fmla="*/ 0 w 76"/>
                  <a:gd name="T53" fmla="*/ 1 h 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6"/>
                  <a:gd name="T82" fmla="*/ 0 h 58"/>
                  <a:gd name="T83" fmla="*/ 76 w 76"/>
                  <a:gd name="T84" fmla="*/ 58 h 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6" h="58">
                    <a:moveTo>
                      <a:pt x="76" y="9"/>
                    </a:moveTo>
                    <a:lnTo>
                      <a:pt x="65" y="16"/>
                    </a:lnTo>
                    <a:lnTo>
                      <a:pt x="55" y="22"/>
                    </a:lnTo>
                    <a:lnTo>
                      <a:pt x="44" y="27"/>
                    </a:lnTo>
                    <a:lnTo>
                      <a:pt x="36" y="32"/>
                    </a:lnTo>
                    <a:lnTo>
                      <a:pt x="31" y="35"/>
                    </a:lnTo>
                    <a:lnTo>
                      <a:pt x="28" y="39"/>
                    </a:lnTo>
                    <a:lnTo>
                      <a:pt x="25" y="41"/>
                    </a:lnTo>
                    <a:lnTo>
                      <a:pt x="22" y="44"/>
                    </a:lnTo>
                    <a:lnTo>
                      <a:pt x="21" y="47"/>
                    </a:lnTo>
                    <a:lnTo>
                      <a:pt x="19" y="50"/>
                    </a:lnTo>
                    <a:lnTo>
                      <a:pt x="18" y="53"/>
                    </a:lnTo>
                    <a:lnTo>
                      <a:pt x="18" y="5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7" y="38"/>
                    </a:lnTo>
                    <a:lnTo>
                      <a:pt x="10" y="33"/>
                    </a:lnTo>
                    <a:lnTo>
                      <a:pt x="15" y="30"/>
                    </a:lnTo>
                    <a:lnTo>
                      <a:pt x="19" y="27"/>
                    </a:lnTo>
                    <a:lnTo>
                      <a:pt x="24" y="24"/>
                    </a:lnTo>
                    <a:lnTo>
                      <a:pt x="33" y="18"/>
                    </a:lnTo>
                    <a:lnTo>
                      <a:pt x="43" y="12"/>
                    </a:lnTo>
                    <a:lnTo>
                      <a:pt x="53" y="7"/>
                    </a:lnTo>
                    <a:lnTo>
                      <a:pt x="64" y="0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9" name="Freeform 427"/>
              <p:cNvSpPr>
                <a:spLocks/>
              </p:cNvSpPr>
              <p:nvPr/>
            </p:nvSpPr>
            <p:spPr bwMode="auto">
              <a:xfrm>
                <a:off x="1705" y="2103"/>
                <a:ext cx="5" cy="4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9"/>
                  <a:gd name="T14" fmla="*/ 13 w 1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9">
                    <a:moveTo>
                      <a:pt x="13" y="9"/>
                    </a:moveTo>
                    <a:lnTo>
                      <a:pt x="12" y="9"/>
                    </a:lnTo>
                    <a:lnTo>
                      <a:pt x="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0" name="Freeform 428"/>
              <p:cNvSpPr>
                <a:spLocks/>
              </p:cNvSpPr>
              <p:nvPr/>
            </p:nvSpPr>
            <p:spPr bwMode="auto">
              <a:xfrm>
                <a:off x="1684" y="2131"/>
                <a:ext cx="26" cy="32"/>
              </a:xfrm>
              <a:custGeom>
                <a:avLst/>
                <a:gdLst>
                  <a:gd name="T0" fmla="*/ 0 w 77"/>
                  <a:gd name="T1" fmla="*/ 0 h 65"/>
                  <a:gd name="T2" fmla="*/ 0 w 77"/>
                  <a:gd name="T3" fmla="*/ 0 h 65"/>
                  <a:gd name="T4" fmla="*/ 0 w 77"/>
                  <a:gd name="T5" fmla="*/ 0 h 65"/>
                  <a:gd name="T6" fmla="*/ 0 w 77"/>
                  <a:gd name="T7" fmla="*/ 0 h 65"/>
                  <a:gd name="T8" fmla="*/ 0 w 77"/>
                  <a:gd name="T9" fmla="*/ 0 h 65"/>
                  <a:gd name="T10" fmla="*/ 0 w 77"/>
                  <a:gd name="T11" fmla="*/ 0 h 65"/>
                  <a:gd name="T12" fmla="*/ 0 w 77"/>
                  <a:gd name="T13" fmla="*/ 0 h 65"/>
                  <a:gd name="T14" fmla="*/ 0 w 77"/>
                  <a:gd name="T15" fmla="*/ 0 h 65"/>
                  <a:gd name="T16" fmla="*/ 0 w 77"/>
                  <a:gd name="T17" fmla="*/ 0 h 65"/>
                  <a:gd name="T18" fmla="*/ 0 w 77"/>
                  <a:gd name="T19" fmla="*/ 0 h 65"/>
                  <a:gd name="T20" fmla="*/ 0 w 77"/>
                  <a:gd name="T21" fmla="*/ 0 h 65"/>
                  <a:gd name="T22" fmla="*/ 0 w 77"/>
                  <a:gd name="T23" fmla="*/ 0 h 65"/>
                  <a:gd name="T24" fmla="*/ 0 w 77"/>
                  <a:gd name="T25" fmla="*/ 0 h 65"/>
                  <a:gd name="T26" fmla="*/ 0 w 77"/>
                  <a:gd name="T27" fmla="*/ 0 h 65"/>
                  <a:gd name="T28" fmla="*/ 0 w 77"/>
                  <a:gd name="T29" fmla="*/ 0 h 65"/>
                  <a:gd name="T30" fmla="*/ 0 w 77"/>
                  <a:gd name="T31" fmla="*/ 0 h 65"/>
                  <a:gd name="T32" fmla="*/ 0 w 77"/>
                  <a:gd name="T33" fmla="*/ 0 h 65"/>
                  <a:gd name="T34" fmla="*/ 0 w 77"/>
                  <a:gd name="T35" fmla="*/ 0 h 65"/>
                  <a:gd name="T36" fmla="*/ 0 w 77"/>
                  <a:gd name="T37" fmla="*/ 0 h 65"/>
                  <a:gd name="T38" fmla="*/ 0 w 77"/>
                  <a:gd name="T39" fmla="*/ 0 h 65"/>
                  <a:gd name="T40" fmla="*/ 0 w 77"/>
                  <a:gd name="T41" fmla="*/ 0 h 65"/>
                  <a:gd name="T42" fmla="*/ 0 w 77"/>
                  <a:gd name="T43" fmla="*/ 0 h 65"/>
                  <a:gd name="T44" fmla="*/ 0 w 77"/>
                  <a:gd name="T45" fmla="*/ 0 h 65"/>
                  <a:gd name="T46" fmla="*/ 0 w 77"/>
                  <a:gd name="T47" fmla="*/ 0 h 65"/>
                  <a:gd name="T48" fmla="*/ 0 w 77"/>
                  <a:gd name="T49" fmla="*/ 0 h 65"/>
                  <a:gd name="T50" fmla="*/ 0 w 77"/>
                  <a:gd name="T51" fmla="*/ 0 h 65"/>
                  <a:gd name="T52" fmla="*/ 0 w 77"/>
                  <a:gd name="T53" fmla="*/ 0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65"/>
                  <a:gd name="T83" fmla="*/ 77 w 77"/>
                  <a:gd name="T84" fmla="*/ 65 h 6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65">
                    <a:moveTo>
                      <a:pt x="18" y="0"/>
                    </a:moveTo>
                    <a:lnTo>
                      <a:pt x="18" y="5"/>
                    </a:lnTo>
                    <a:lnTo>
                      <a:pt x="19" y="9"/>
                    </a:lnTo>
                    <a:lnTo>
                      <a:pt x="21" y="12"/>
                    </a:lnTo>
                    <a:lnTo>
                      <a:pt x="22" y="17"/>
                    </a:lnTo>
                    <a:lnTo>
                      <a:pt x="25" y="20"/>
                    </a:lnTo>
                    <a:lnTo>
                      <a:pt x="28" y="23"/>
                    </a:lnTo>
                    <a:lnTo>
                      <a:pt x="37" y="29"/>
                    </a:lnTo>
                    <a:lnTo>
                      <a:pt x="46" y="35"/>
                    </a:lnTo>
                    <a:lnTo>
                      <a:pt x="56" y="41"/>
                    </a:lnTo>
                    <a:lnTo>
                      <a:pt x="67" y="48"/>
                    </a:lnTo>
                    <a:lnTo>
                      <a:pt x="73" y="53"/>
                    </a:lnTo>
                    <a:lnTo>
                      <a:pt x="77" y="57"/>
                    </a:lnTo>
                    <a:lnTo>
                      <a:pt x="64" y="65"/>
                    </a:lnTo>
                    <a:lnTo>
                      <a:pt x="59" y="61"/>
                    </a:lnTo>
                    <a:lnTo>
                      <a:pt x="53" y="58"/>
                    </a:lnTo>
                    <a:lnTo>
                      <a:pt x="44" y="51"/>
                    </a:lnTo>
                    <a:lnTo>
                      <a:pt x="34" y="44"/>
                    </a:lnTo>
                    <a:lnTo>
                      <a:pt x="24" y="37"/>
                    </a:lnTo>
                    <a:lnTo>
                      <a:pt x="15" y="30"/>
                    </a:lnTo>
                    <a:lnTo>
                      <a:pt x="10" y="26"/>
                    </a:lnTo>
                    <a:lnTo>
                      <a:pt x="7" y="22"/>
                    </a:lnTo>
                    <a:lnTo>
                      <a:pt x="4" y="17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1" name="Freeform 429"/>
              <p:cNvSpPr>
                <a:spLocks/>
              </p:cNvSpPr>
              <p:nvPr/>
            </p:nvSpPr>
            <p:spPr bwMode="auto">
              <a:xfrm>
                <a:off x="1684" y="213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1 h 1"/>
                  <a:gd name="T4" fmla="*/ 0 w 18"/>
                  <a:gd name="T5" fmla="*/ 0 h 1"/>
                  <a:gd name="T6" fmla="*/ 0 w 18"/>
                  <a:gd name="T7" fmla="*/ 1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0" y="0"/>
                    </a:moveTo>
                    <a:lnTo>
                      <a:pt x="0" y="1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2" name="Freeform 430"/>
              <p:cNvSpPr>
                <a:spLocks/>
              </p:cNvSpPr>
              <p:nvPr/>
            </p:nvSpPr>
            <p:spPr bwMode="auto">
              <a:xfrm>
                <a:off x="1705" y="2159"/>
                <a:ext cx="63" cy="72"/>
              </a:xfrm>
              <a:custGeom>
                <a:avLst/>
                <a:gdLst>
                  <a:gd name="T0" fmla="*/ 0 w 191"/>
                  <a:gd name="T1" fmla="*/ 0 h 144"/>
                  <a:gd name="T2" fmla="*/ 0 w 191"/>
                  <a:gd name="T3" fmla="*/ 1 h 144"/>
                  <a:gd name="T4" fmla="*/ 0 w 191"/>
                  <a:gd name="T5" fmla="*/ 1 h 144"/>
                  <a:gd name="T6" fmla="*/ 0 w 191"/>
                  <a:gd name="T7" fmla="*/ 1 h 144"/>
                  <a:gd name="T8" fmla="*/ 0 w 191"/>
                  <a:gd name="T9" fmla="*/ 1 h 144"/>
                  <a:gd name="T10" fmla="*/ 0 w 191"/>
                  <a:gd name="T11" fmla="*/ 1 h 144"/>
                  <a:gd name="T12" fmla="*/ 0 w 191"/>
                  <a:gd name="T13" fmla="*/ 1 h 144"/>
                  <a:gd name="T14" fmla="*/ 0 w 191"/>
                  <a:gd name="T15" fmla="*/ 1 h 144"/>
                  <a:gd name="T16" fmla="*/ 0 w 191"/>
                  <a:gd name="T17" fmla="*/ 1 h 144"/>
                  <a:gd name="T18" fmla="*/ 0 w 191"/>
                  <a:gd name="T19" fmla="*/ 1 h 144"/>
                  <a:gd name="T20" fmla="*/ 0 w 191"/>
                  <a:gd name="T21" fmla="*/ 1 h 144"/>
                  <a:gd name="T22" fmla="*/ 0 w 191"/>
                  <a:gd name="T23" fmla="*/ 1 h 144"/>
                  <a:gd name="T24" fmla="*/ 0 w 191"/>
                  <a:gd name="T25" fmla="*/ 1 h 144"/>
                  <a:gd name="T26" fmla="*/ 0 w 191"/>
                  <a:gd name="T27" fmla="*/ 1 h 144"/>
                  <a:gd name="T28" fmla="*/ 0 w 191"/>
                  <a:gd name="T29" fmla="*/ 1 h 144"/>
                  <a:gd name="T30" fmla="*/ 0 w 191"/>
                  <a:gd name="T31" fmla="*/ 1 h 144"/>
                  <a:gd name="T32" fmla="*/ 0 w 191"/>
                  <a:gd name="T33" fmla="*/ 1 h 144"/>
                  <a:gd name="T34" fmla="*/ 0 w 191"/>
                  <a:gd name="T35" fmla="*/ 1 h 144"/>
                  <a:gd name="T36" fmla="*/ 0 w 191"/>
                  <a:gd name="T37" fmla="*/ 1 h 144"/>
                  <a:gd name="T38" fmla="*/ 0 w 191"/>
                  <a:gd name="T39" fmla="*/ 1 h 144"/>
                  <a:gd name="T40" fmla="*/ 0 w 191"/>
                  <a:gd name="T41" fmla="*/ 1 h 144"/>
                  <a:gd name="T42" fmla="*/ 0 w 191"/>
                  <a:gd name="T43" fmla="*/ 1 h 144"/>
                  <a:gd name="T44" fmla="*/ 0 w 191"/>
                  <a:gd name="T45" fmla="*/ 1 h 144"/>
                  <a:gd name="T46" fmla="*/ 0 w 191"/>
                  <a:gd name="T47" fmla="*/ 1 h 144"/>
                  <a:gd name="T48" fmla="*/ 0 w 191"/>
                  <a:gd name="T49" fmla="*/ 1 h 144"/>
                  <a:gd name="T50" fmla="*/ 0 w 191"/>
                  <a:gd name="T51" fmla="*/ 1 h 144"/>
                  <a:gd name="T52" fmla="*/ 0 w 191"/>
                  <a:gd name="T53" fmla="*/ 1 h 144"/>
                  <a:gd name="T54" fmla="*/ 0 w 191"/>
                  <a:gd name="T55" fmla="*/ 1 h 144"/>
                  <a:gd name="T56" fmla="*/ 0 w 191"/>
                  <a:gd name="T57" fmla="*/ 1 h 144"/>
                  <a:gd name="T58" fmla="*/ 0 w 191"/>
                  <a:gd name="T59" fmla="*/ 1 h 144"/>
                  <a:gd name="T60" fmla="*/ 0 w 191"/>
                  <a:gd name="T61" fmla="*/ 1 h 144"/>
                  <a:gd name="T62" fmla="*/ 0 w 191"/>
                  <a:gd name="T63" fmla="*/ 1 h 144"/>
                  <a:gd name="T64" fmla="*/ 0 w 191"/>
                  <a:gd name="T65" fmla="*/ 1 h 144"/>
                  <a:gd name="T66" fmla="*/ 0 w 191"/>
                  <a:gd name="T67" fmla="*/ 1 h 144"/>
                  <a:gd name="T68" fmla="*/ 0 w 191"/>
                  <a:gd name="T69" fmla="*/ 1 h 144"/>
                  <a:gd name="T70" fmla="*/ 0 w 191"/>
                  <a:gd name="T71" fmla="*/ 1 h 144"/>
                  <a:gd name="T72" fmla="*/ 0 w 191"/>
                  <a:gd name="T73" fmla="*/ 1 h 144"/>
                  <a:gd name="T74" fmla="*/ 0 w 191"/>
                  <a:gd name="T75" fmla="*/ 1 h 144"/>
                  <a:gd name="T76" fmla="*/ 0 w 191"/>
                  <a:gd name="T77" fmla="*/ 1 h 144"/>
                  <a:gd name="T78" fmla="*/ 0 w 191"/>
                  <a:gd name="T79" fmla="*/ 1 h 144"/>
                  <a:gd name="T80" fmla="*/ 0 w 191"/>
                  <a:gd name="T81" fmla="*/ 0 h 1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1"/>
                  <a:gd name="T124" fmla="*/ 0 h 144"/>
                  <a:gd name="T125" fmla="*/ 191 w 191"/>
                  <a:gd name="T126" fmla="*/ 144 h 1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1" h="144">
                    <a:moveTo>
                      <a:pt x="15" y="0"/>
                    </a:moveTo>
                    <a:lnTo>
                      <a:pt x="27" y="11"/>
                    </a:lnTo>
                    <a:lnTo>
                      <a:pt x="37" y="22"/>
                    </a:lnTo>
                    <a:lnTo>
                      <a:pt x="56" y="46"/>
                    </a:lnTo>
                    <a:lnTo>
                      <a:pt x="74" y="69"/>
                    </a:lnTo>
                    <a:lnTo>
                      <a:pt x="92" y="89"/>
                    </a:lnTo>
                    <a:lnTo>
                      <a:pt x="101" y="98"/>
                    </a:lnTo>
                    <a:lnTo>
                      <a:pt x="111" y="107"/>
                    </a:lnTo>
                    <a:lnTo>
                      <a:pt x="116" y="110"/>
                    </a:lnTo>
                    <a:lnTo>
                      <a:pt x="122" y="114"/>
                    </a:lnTo>
                    <a:lnTo>
                      <a:pt x="126" y="117"/>
                    </a:lnTo>
                    <a:lnTo>
                      <a:pt x="132" y="120"/>
                    </a:lnTo>
                    <a:lnTo>
                      <a:pt x="138" y="122"/>
                    </a:lnTo>
                    <a:lnTo>
                      <a:pt x="144" y="125"/>
                    </a:lnTo>
                    <a:lnTo>
                      <a:pt x="151" y="127"/>
                    </a:lnTo>
                    <a:lnTo>
                      <a:pt x="159" y="128"/>
                    </a:lnTo>
                    <a:lnTo>
                      <a:pt x="166" y="130"/>
                    </a:lnTo>
                    <a:lnTo>
                      <a:pt x="173" y="130"/>
                    </a:lnTo>
                    <a:lnTo>
                      <a:pt x="181" y="131"/>
                    </a:lnTo>
                    <a:lnTo>
                      <a:pt x="191" y="131"/>
                    </a:lnTo>
                    <a:lnTo>
                      <a:pt x="190" y="144"/>
                    </a:lnTo>
                    <a:lnTo>
                      <a:pt x="181" y="144"/>
                    </a:lnTo>
                    <a:lnTo>
                      <a:pt x="170" y="143"/>
                    </a:lnTo>
                    <a:lnTo>
                      <a:pt x="162" y="142"/>
                    </a:lnTo>
                    <a:lnTo>
                      <a:pt x="153" y="141"/>
                    </a:lnTo>
                    <a:lnTo>
                      <a:pt x="145" y="139"/>
                    </a:lnTo>
                    <a:lnTo>
                      <a:pt x="136" y="136"/>
                    </a:lnTo>
                    <a:lnTo>
                      <a:pt x="129" y="133"/>
                    </a:lnTo>
                    <a:lnTo>
                      <a:pt x="123" y="130"/>
                    </a:lnTo>
                    <a:lnTo>
                      <a:pt x="116" y="126"/>
                    </a:lnTo>
                    <a:lnTo>
                      <a:pt x="110" y="123"/>
                    </a:lnTo>
                    <a:lnTo>
                      <a:pt x="104" y="119"/>
                    </a:lnTo>
                    <a:lnTo>
                      <a:pt x="98" y="114"/>
                    </a:lnTo>
                    <a:lnTo>
                      <a:pt x="88" y="106"/>
                    </a:lnTo>
                    <a:lnTo>
                      <a:pt x="77" y="95"/>
                    </a:lnTo>
                    <a:lnTo>
                      <a:pt x="59" y="74"/>
                    </a:lnTo>
                    <a:lnTo>
                      <a:pt x="42" y="52"/>
                    </a:lnTo>
                    <a:lnTo>
                      <a:pt x="22" y="30"/>
                    </a:lnTo>
                    <a:lnTo>
                      <a:pt x="12" y="18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3" name="Freeform 431"/>
              <p:cNvSpPr>
                <a:spLocks/>
              </p:cNvSpPr>
              <p:nvPr/>
            </p:nvSpPr>
            <p:spPr bwMode="auto">
              <a:xfrm>
                <a:off x="1705" y="2159"/>
                <a:ext cx="5" cy="4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1 h 8"/>
                  <a:gd name="T4" fmla="*/ 0 w 15"/>
                  <a:gd name="T5" fmla="*/ 1 h 8"/>
                  <a:gd name="T6" fmla="*/ 0 w 1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8"/>
                  <a:gd name="T14" fmla="*/ 15 w 15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8">
                    <a:moveTo>
                      <a:pt x="15" y="0"/>
                    </a:moveTo>
                    <a:lnTo>
                      <a:pt x="0" y="7"/>
                    </a:lnTo>
                    <a:lnTo>
                      <a:pt x="2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4" name="Rectangle 432"/>
              <p:cNvSpPr>
                <a:spLocks noChangeArrowheads="1"/>
              </p:cNvSpPr>
              <p:nvPr/>
            </p:nvSpPr>
            <p:spPr bwMode="auto">
              <a:xfrm>
                <a:off x="1768" y="2225"/>
                <a:ext cx="26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85" name="Freeform 433"/>
              <p:cNvSpPr>
                <a:spLocks/>
              </p:cNvSpPr>
              <p:nvPr/>
            </p:nvSpPr>
            <p:spPr bwMode="auto">
              <a:xfrm>
                <a:off x="1768" y="2225"/>
                <a:ext cx="0" cy="6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0 w 1"/>
                  <a:gd name="T5" fmla="*/ 0 h 13"/>
                  <a:gd name="T6" fmla="*/ 0 w 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3"/>
                  <a:gd name="T14" fmla="*/ 0 w 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3">
                    <a:moveTo>
                      <a:pt x="0" y="13"/>
                    </a:moveTo>
                    <a:lnTo>
                      <a:pt x="1" y="13"/>
                    </a:lnTo>
                    <a:lnTo>
                      <a:pt x="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6" name="Freeform 434"/>
              <p:cNvSpPr>
                <a:spLocks/>
              </p:cNvSpPr>
              <p:nvPr/>
            </p:nvSpPr>
            <p:spPr bwMode="auto">
              <a:xfrm>
                <a:off x="1794" y="2206"/>
                <a:ext cx="32" cy="25"/>
              </a:xfrm>
              <a:custGeom>
                <a:avLst/>
                <a:gdLst>
                  <a:gd name="T0" fmla="*/ 0 w 96"/>
                  <a:gd name="T1" fmla="*/ 0 h 52"/>
                  <a:gd name="T2" fmla="*/ 0 w 96"/>
                  <a:gd name="T3" fmla="*/ 0 h 52"/>
                  <a:gd name="T4" fmla="*/ 0 w 96"/>
                  <a:gd name="T5" fmla="*/ 0 h 52"/>
                  <a:gd name="T6" fmla="*/ 0 w 96"/>
                  <a:gd name="T7" fmla="*/ 0 h 52"/>
                  <a:gd name="T8" fmla="*/ 0 w 96"/>
                  <a:gd name="T9" fmla="*/ 0 h 52"/>
                  <a:gd name="T10" fmla="*/ 0 w 96"/>
                  <a:gd name="T11" fmla="*/ 0 h 52"/>
                  <a:gd name="T12" fmla="*/ 0 w 96"/>
                  <a:gd name="T13" fmla="*/ 0 h 52"/>
                  <a:gd name="T14" fmla="*/ 0 w 96"/>
                  <a:gd name="T15" fmla="*/ 0 h 52"/>
                  <a:gd name="T16" fmla="*/ 0 w 96"/>
                  <a:gd name="T17" fmla="*/ 0 h 52"/>
                  <a:gd name="T18" fmla="*/ 0 w 96"/>
                  <a:gd name="T19" fmla="*/ 0 h 52"/>
                  <a:gd name="T20" fmla="*/ 0 w 96"/>
                  <a:gd name="T21" fmla="*/ 0 h 52"/>
                  <a:gd name="T22" fmla="*/ 0 w 96"/>
                  <a:gd name="T23" fmla="*/ 0 h 52"/>
                  <a:gd name="T24" fmla="*/ 0 w 96"/>
                  <a:gd name="T25" fmla="*/ 0 h 52"/>
                  <a:gd name="T26" fmla="*/ 0 w 96"/>
                  <a:gd name="T27" fmla="*/ 0 h 52"/>
                  <a:gd name="T28" fmla="*/ 0 w 96"/>
                  <a:gd name="T29" fmla="*/ 0 h 52"/>
                  <a:gd name="T30" fmla="*/ 0 w 96"/>
                  <a:gd name="T31" fmla="*/ 0 h 52"/>
                  <a:gd name="T32" fmla="*/ 0 w 96"/>
                  <a:gd name="T33" fmla="*/ 0 h 52"/>
                  <a:gd name="T34" fmla="*/ 0 w 96"/>
                  <a:gd name="T35" fmla="*/ 0 h 52"/>
                  <a:gd name="T36" fmla="*/ 0 w 96"/>
                  <a:gd name="T37" fmla="*/ 0 h 52"/>
                  <a:gd name="T38" fmla="*/ 0 w 96"/>
                  <a:gd name="T39" fmla="*/ 0 h 52"/>
                  <a:gd name="T40" fmla="*/ 0 w 96"/>
                  <a:gd name="T41" fmla="*/ 0 h 52"/>
                  <a:gd name="T42" fmla="*/ 0 w 96"/>
                  <a:gd name="T43" fmla="*/ 0 h 52"/>
                  <a:gd name="T44" fmla="*/ 0 w 96"/>
                  <a:gd name="T45" fmla="*/ 0 h 52"/>
                  <a:gd name="T46" fmla="*/ 0 w 96"/>
                  <a:gd name="T47" fmla="*/ 0 h 52"/>
                  <a:gd name="T48" fmla="*/ 0 w 96"/>
                  <a:gd name="T49" fmla="*/ 0 h 52"/>
                  <a:gd name="T50" fmla="*/ 0 w 96"/>
                  <a:gd name="T51" fmla="*/ 0 h 52"/>
                  <a:gd name="T52" fmla="*/ 0 w 96"/>
                  <a:gd name="T53" fmla="*/ 0 h 52"/>
                  <a:gd name="T54" fmla="*/ 0 w 96"/>
                  <a:gd name="T55" fmla="*/ 0 h 52"/>
                  <a:gd name="T56" fmla="*/ 0 w 96"/>
                  <a:gd name="T57" fmla="*/ 0 h 52"/>
                  <a:gd name="T58" fmla="*/ 0 w 96"/>
                  <a:gd name="T59" fmla="*/ 0 h 52"/>
                  <a:gd name="T60" fmla="*/ 0 w 96"/>
                  <a:gd name="T61" fmla="*/ 0 h 5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6"/>
                  <a:gd name="T94" fmla="*/ 0 h 52"/>
                  <a:gd name="T95" fmla="*/ 96 w 96"/>
                  <a:gd name="T96" fmla="*/ 52 h 5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6" h="52">
                    <a:moveTo>
                      <a:pt x="0" y="39"/>
                    </a:moveTo>
                    <a:lnTo>
                      <a:pt x="6" y="39"/>
                    </a:lnTo>
                    <a:lnTo>
                      <a:pt x="12" y="38"/>
                    </a:lnTo>
                    <a:lnTo>
                      <a:pt x="18" y="37"/>
                    </a:lnTo>
                    <a:lnTo>
                      <a:pt x="22" y="34"/>
                    </a:lnTo>
                    <a:lnTo>
                      <a:pt x="27" y="32"/>
                    </a:lnTo>
                    <a:lnTo>
                      <a:pt x="31" y="29"/>
                    </a:lnTo>
                    <a:lnTo>
                      <a:pt x="42" y="22"/>
                    </a:lnTo>
                    <a:lnTo>
                      <a:pt x="52" y="15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1" y="5"/>
                    </a:lnTo>
                    <a:lnTo>
                      <a:pt x="79" y="2"/>
                    </a:lnTo>
                    <a:lnTo>
                      <a:pt x="86" y="1"/>
                    </a:lnTo>
                    <a:lnTo>
                      <a:pt x="95" y="0"/>
                    </a:lnTo>
                    <a:lnTo>
                      <a:pt x="96" y="13"/>
                    </a:lnTo>
                    <a:lnTo>
                      <a:pt x="89" y="14"/>
                    </a:lnTo>
                    <a:lnTo>
                      <a:pt x="85" y="15"/>
                    </a:lnTo>
                    <a:lnTo>
                      <a:pt x="79" y="16"/>
                    </a:lnTo>
                    <a:lnTo>
                      <a:pt x="74" y="18"/>
                    </a:lnTo>
                    <a:lnTo>
                      <a:pt x="68" y="21"/>
                    </a:lnTo>
                    <a:lnTo>
                      <a:pt x="64" y="24"/>
                    </a:lnTo>
                    <a:lnTo>
                      <a:pt x="55" y="31"/>
                    </a:lnTo>
                    <a:lnTo>
                      <a:pt x="45" y="38"/>
                    </a:lnTo>
                    <a:lnTo>
                      <a:pt x="39" y="41"/>
                    </a:lnTo>
                    <a:lnTo>
                      <a:pt x="33" y="45"/>
                    </a:lnTo>
                    <a:lnTo>
                      <a:pt x="25" y="48"/>
                    </a:lnTo>
                    <a:lnTo>
                      <a:pt x="18" y="50"/>
                    </a:lnTo>
                    <a:lnTo>
                      <a:pt x="9" y="52"/>
                    </a:lnTo>
                    <a:lnTo>
                      <a:pt x="2" y="5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7" name="Freeform 435"/>
              <p:cNvSpPr>
                <a:spLocks/>
              </p:cNvSpPr>
              <p:nvPr/>
            </p:nvSpPr>
            <p:spPr bwMode="auto">
              <a:xfrm>
                <a:off x="1794" y="2225"/>
                <a:ext cx="1" cy="6"/>
              </a:xfrm>
              <a:custGeom>
                <a:avLst/>
                <a:gdLst>
                  <a:gd name="T0" fmla="*/ 0 w 2"/>
                  <a:gd name="T1" fmla="*/ 0 h 13"/>
                  <a:gd name="T2" fmla="*/ 1 w 2"/>
                  <a:gd name="T3" fmla="*/ 0 h 13"/>
                  <a:gd name="T4" fmla="*/ 0 w 2"/>
                  <a:gd name="T5" fmla="*/ 0 h 13"/>
                  <a:gd name="T6" fmla="*/ 0 w 2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3"/>
                  <a:gd name="T14" fmla="*/ 2 w 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3">
                    <a:moveTo>
                      <a:pt x="0" y="13"/>
                    </a:moveTo>
                    <a:lnTo>
                      <a:pt x="2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8" name="Freeform 436"/>
              <p:cNvSpPr>
                <a:spLocks/>
              </p:cNvSpPr>
              <p:nvPr/>
            </p:nvSpPr>
            <p:spPr bwMode="auto">
              <a:xfrm>
                <a:off x="1826" y="2206"/>
                <a:ext cx="13" cy="19"/>
              </a:xfrm>
              <a:custGeom>
                <a:avLst/>
                <a:gdLst>
                  <a:gd name="T0" fmla="*/ 0 w 40"/>
                  <a:gd name="T1" fmla="*/ 0 h 38"/>
                  <a:gd name="T2" fmla="*/ 0 w 40"/>
                  <a:gd name="T3" fmla="*/ 1 h 38"/>
                  <a:gd name="T4" fmla="*/ 0 w 40"/>
                  <a:gd name="T5" fmla="*/ 1 h 38"/>
                  <a:gd name="T6" fmla="*/ 0 w 40"/>
                  <a:gd name="T7" fmla="*/ 1 h 38"/>
                  <a:gd name="T8" fmla="*/ 0 w 40"/>
                  <a:gd name="T9" fmla="*/ 1 h 38"/>
                  <a:gd name="T10" fmla="*/ 0 w 40"/>
                  <a:gd name="T11" fmla="*/ 1 h 38"/>
                  <a:gd name="T12" fmla="*/ 0 w 40"/>
                  <a:gd name="T13" fmla="*/ 1 h 38"/>
                  <a:gd name="T14" fmla="*/ 0 w 40"/>
                  <a:gd name="T15" fmla="*/ 1 h 38"/>
                  <a:gd name="T16" fmla="*/ 0 w 40"/>
                  <a:gd name="T17" fmla="*/ 1 h 38"/>
                  <a:gd name="T18" fmla="*/ 0 w 40"/>
                  <a:gd name="T19" fmla="*/ 1 h 38"/>
                  <a:gd name="T20" fmla="*/ 0 w 40"/>
                  <a:gd name="T21" fmla="*/ 1 h 38"/>
                  <a:gd name="T22" fmla="*/ 0 w 40"/>
                  <a:gd name="T23" fmla="*/ 1 h 38"/>
                  <a:gd name="T24" fmla="*/ 0 w 40"/>
                  <a:gd name="T25" fmla="*/ 1 h 38"/>
                  <a:gd name="T26" fmla="*/ 0 w 40"/>
                  <a:gd name="T27" fmla="*/ 1 h 38"/>
                  <a:gd name="T28" fmla="*/ 0 w 40"/>
                  <a:gd name="T29" fmla="*/ 1 h 38"/>
                  <a:gd name="T30" fmla="*/ 0 w 40"/>
                  <a:gd name="T31" fmla="*/ 1 h 38"/>
                  <a:gd name="T32" fmla="*/ 0 w 40"/>
                  <a:gd name="T33" fmla="*/ 1 h 38"/>
                  <a:gd name="T34" fmla="*/ 0 w 40"/>
                  <a:gd name="T35" fmla="*/ 1 h 38"/>
                  <a:gd name="T36" fmla="*/ 0 w 40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"/>
                  <a:gd name="T58" fmla="*/ 0 h 38"/>
                  <a:gd name="T59" fmla="*/ 40 w 40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" h="38">
                    <a:moveTo>
                      <a:pt x="1" y="0"/>
                    </a:moveTo>
                    <a:lnTo>
                      <a:pt x="10" y="1"/>
                    </a:lnTo>
                    <a:lnTo>
                      <a:pt x="19" y="4"/>
                    </a:lnTo>
                    <a:lnTo>
                      <a:pt x="27" y="9"/>
                    </a:lnTo>
                    <a:lnTo>
                      <a:pt x="31" y="14"/>
                    </a:lnTo>
                    <a:lnTo>
                      <a:pt x="35" y="20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0" y="37"/>
                    </a:lnTo>
                    <a:lnTo>
                      <a:pt x="22" y="38"/>
                    </a:lnTo>
                    <a:lnTo>
                      <a:pt x="22" y="33"/>
                    </a:lnTo>
                    <a:lnTo>
                      <a:pt x="21" y="28"/>
                    </a:lnTo>
                    <a:lnTo>
                      <a:pt x="19" y="24"/>
                    </a:lnTo>
                    <a:lnTo>
                      <a:pt x="16" y="20"/>
                    </a:lnTo>
                    <a:lnTo>
                      <a:pt x="13" y="17"/>
                    </a:lnTo>
                    <a:lnTo>
                      <a:pt x="9" y="15"/>
                    </a:lnTo>
                    <a:lnTo>
                      <a:pt x="6" y="14"/>
                    </a:lnTo>
                    <a:lnTo>
                      <a:pt x="0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9" name="Freeform 437"/>
              <p:cNvSpPr>
                <a:spLocks/>
              </p:cNvSpPr>
              <p:nvPr/>
            </p:nvSpPr>
            <p:spPr bwMode="auto">
              <a:xfrm>
                <a:off x="1826" y="2206"/>
                <a:ext cx="0" cy="6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0 w 1"/>
                  <a:gd name="T5" fmla="*/ 0 h 13"/>
                  <a:gd name="T6" fmla="*/ 0 w 1"/>
                  <a:gd name="T7" fmla="*/ 0 h 13"/>
                  <a:gd name="T8" fmla="*/ 0 w 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3"/>
                  <a:gd name="T17" fmla="*/ 0 w 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3">
                    <a:moveTo>
                      <a:pt x="0" y="0"/>
                    </a:moveTo>
                    <a:lnTo>
                      <a:pt x="1" y="0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0" name="Freeform 438"/>
              <p:cNvSpPr>
                <a:spLocks/>
              </p:cNvSpPr>
              <p:nvPr/>
            </p:nvSpPr>
            <p:spPr bwMode="auto">
              <a:xfrm>
                <a:off x="1776" y="2224"/>
                <a:ext cx="63" cy="50"/>
              </a:xfrm>
              <a:custGeom>
                <a:avLst/>
                <a:gdLst>
                  <a:gd name="T0" fmla="*/ 0 w 188"/>
                  <a:gd name="T1" fmla="*/ 1 h 100"/>
                  <a:gd name="T2" fmla="*/ 0 w 188"/>
                  <a:gd name="T3" fmla="*/ 1 h 100"/>
                  <a:gd name="T4" fmla="*/ 0 w 188"/>
                  <a:gd name="T5" fmla="*/ 1 h 100"/>
                  <a:gd name="T6" fmla="*/ 0 w 188"/>
                  <a:gd name="T7" fmla="*/ 1 h 100"/>
                  <a:gd name="T8" fmla="*/ 0 w 188"/>
                  <a:gd name="T9" fmla="*/ 1 h 100"/>
                  <a:gd name="T10" fmla="*/ 0 w 188"/>
                  <a:gd name="T11" fmla="*/ 1 h 100"/>
                  <a:gd name="T12" fmla="*/ 0 w 188"/>
                  <a:gd name="T13" fmla="*/ 1 h 100"/>
                  <a:gd name="T14" fmla="*/ 0 w 188"/>
                  <a:gd name="T15" fmla="*/ 1 h 100"/>
                  <a:gd name="T16" fmla="*/ 0 w 188"/>
                  <a:gd name="T17" fmla="*/ 1 h 100"/>
                  <a:gd name="T18" fmla="*/ 0 w 188"/>
                  <a:gd name="T19" fmla="*/ 1 h 100"/>
                  <a:gd name="T20" fmla="*/ 0 w 188"/>
                  <a:gd name="T21" fmla="*/ 1 h 100"/>
                  <a:gd name="T22" fmla="*/ 0 w 188"/>
                  <a:gd name="T23" fmla="*/ 1 h 100"/>
                  <a:gd name="T24" fmla="*/ 0 w 188"/>
                  <a:gd name="T25" fmla="*/ 1 h 100"/>
                  <a:gd name="T26" fmla="*/ 0 w 188"/>
                  <a:gd name="T27" fmla="*/ 1 h 100"/>
                  <a:gd name="T28" fmla="*/ 0 w 188"/>
                  <a:gd name="T29" fmla="*/ 1 h 100"/>
                  <a:gd name="T30" fmla="*/ 0 w 188"/>
                  <a:gd name="T31" fmla="*/ 1 h 100"/>
                  <a:gd name="T32" fmla="*/ 0 w 188"/>
                  <a:gd name="T33" fmla="*/ 1 h 100"/>
                  <a:gd name="T34" fmla="*/ 0 w 188"/>
                  <a:gd name="T35" fmla="*/ 1 h 100"/>
                  <a:gd name="T36" fmla="*/ 0 w 188"/>
                  <a:gd name="T37" fmla="*/ 1 h 100"/>
                  <a:gd name="T38" fmla="*/ 0 w 188"/>
                  <a:gd name="T39" fmla="*/ 1 h 100"/>
                  <a:gd name="T40" fmla="*/ 0 w 188"/>
                  <a:gd name="T41" fmla="*/ 1 h 100"/>
                  <a:gd name="T42" fmla="*/ 0 w 188"/>
                  <a:gd name="T43" fmla="*/ 1 h 100"/>
                  <a:gd name="T44" fmla="*/ 0 w 188"/>
                  <a:gd name="T45" fmla="*/ 1 h 100"/>
                  <a:gd name="T46" fmla="*/ 0 w 188"/>
                  <a:gd name="T47" fmla="*/ 1 h 100"/>
                  <a:gd name="T48" fmla="*/ 0 w 188"/>
                  <a:gd name="T49" fmla="*/ 1 h 100"/>
                  <a:gd name="T50" fmla="*/ 0 w 188"/>
                  <a:gd name="T51" fmla="*/ 1 h 100"/>
                  <a:gd name="T52" fmla="*/ 0 w 188"/>
                  <a:gd name="T53" fmla="*/ 1 h 100"/>
                  <a:gd name="T54" fmla="*/ 0 w 188"/>
                  <a:gd name="T55" fmla="*/ 1 h 100"/>
                  <a:gd name="T56" fmla="*/ 0 w 188"/>
                  <a:gd name="T57" fmla="*/ 1 h 100"/>
                  <a:gd name="T58" fmla="*/ 0 w 188"/>
                  <a:gd name="T59" fmla="*/ 1 h 100"/>
                  <a:gd name="T60" fmla="*/ 0 w 188"/>
                  <a:gd name="T61" fmla="*/ 1 h 100"/>
                  <a:gd name="T62" fmla="*/ 0 w 188"/>
                  <a:gd name="T63" fmla="*/ 1 h 100"/>
                  <a:gd name="T64" fmla="*/ 0 w 188"/>
                  <a:gd name="T65" fmla="*/ 1 h 100"/>
                  <a:gd name="T66" fmla="*/ 0 w 188"/>
                  <a:gd name="T67" fmla="*/ 1 h 100"/>
                  <a:gd name="T68" fmla="*/ 0 w 188"/>
                  <a:gd name="T69" fmla="*/ 1 h 100"/>
                  <a:gd name="T70" fmla="*/ 0 w 188"/>
                  <a:gd name="T71" fmla="*/ 1 h 100"/>
                  <a:gd name="T72" fmla="*/ 0 w 188"/>
                  <a:gd name="T73" fmla="*/ 1 h 100"/>
                  <a:gd name="T74" fmla="*/ 0 w 188"/>
                  <a:gd name="T75" fmla="*/ 1 h 100"/>
                  <a:gd name="T76" fmla="*/ 0 w 188"/>
                  <a:gd name="T77" fmla="*/ 1 h 100"/>
                  <a:gd name="T78" fmla="*/ 0 w 188"/>
                  <a:gd name="T79" fmla="*/ 1 h 100"/>
                  <a:gd name="T80" fmla="*/ 0 w 188"/>
                  <a:gd name="T81" fmla="*/ 1 h 100"/>
                  <a:gd name="T82" fmla="*/ 0 w 188"/>
                  <a:gd name="T83" fmla="*/ 0 h 100"/>
                  <a:gd name="T84" fmla="*/ 0 w 188"/>
                  <a:gd name="T85" fmla="*/ 1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8"/>
                  <a:gd name="T130" fmla="*/ 0 h 100"/>
                  <a:gd name="T131" fmla="*/ 188 w 188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8" h="100">
                    <a:moveTo>
                      <a:pt x="188" y="1"/>
                    </a:moveTo>
                    <a:lnTo>
                      <a:pt x="188" y="7"/>
                    </a:lnTo>
                    <a:lnTo>
                      <a:pt x="186" y="13"/>
                    </a:lnTo>
                    <a:lnTo>
                      <a:pt x="183" y="24"/>
                    </a:lnTo>
                    <a:lnTo>
                      <a:pt x="179" y="34"/>
                    </a:lnTo>
                    <a:lnTo>
                      <a:pt x="175" y="39"/>
                    </a:lnTo>
                    <a:lnTo>
                      <a:pt x="172" y="45"/>
                    </a:lnTo>
                    <a:lnTo>
                      <a:pt x="163" y="53"/>
                    </a:lnTo>
                    <a:lnTo>
                      <a:pt x="152" y="61"/>
                    </a:lnTo>
                    <a:lnTo>
                      <a:pt x="140" y="68"/>
                    </a:lnTo>
                    <a:lnTo>
                      <a:pt x="135" y="71"/>
                    </a:lnTo>
                    <a:lnTo>
                      <a:pt x="127" y="74"/>
                    </a:lnTo>
                    <a:lnTo>
                      <a:pt x="121" y="78"/>
                    </a:lnTo>
                    <a:lnTo>
                      <a:pt x="114" y="81"/>
                    </a:lnTo>
                    <a:lnTo>
                      <a:pt x="99" y="86"/>
                    </a:lnTo>
                    <a:lnTo>
                      <a:pt x="84" y="90"/>
                    </a:lnTo>
                    <a:lnTo>
                      <a:pt x="68" y="93"/>
                    </a:lnTo>
                    <a:lnTo>
                      <a:pt x="52" y="96"/>
                    </a:lnTo>
                    <a:lnTo>
                      <a:pt x="35" y="98"/>
                    </a:lnTo>
                    <a:lnTo>
                      <a:pt x="18" y="99"/>
                    </a:lnTo>
                    <a:lnTo>
                      <a:pt x="1" y="100"/>
                    </a:lnTo>
                    <a:lnTo>
                      <a:pt x="0" y="88"/>
                    </a:lnTo>
                    <a:lnTo>
                      <a:pt x="16" y="87"/>
                    </a:lnTo>
                    <a:lnTo>
                      <a:pt x="32" y="86"/>
                    </a:lnTo>
                    <a:lnTo>
                      <a:pt x="49" y="84"/>
                    </a:lnTo>
                    <a:lnTo>
                      <a:pt x="64" y="82"/>
                    </a:lnTo>
                    <a:lnTo>
                      <a:pt x="78" y="79"/>
                    </a:lnTo>
                    <a:lnTo>
                      <a:pt x="92" y="74"/>
                    </a:lnTo>
                    <a:lnTo>
                      <a:pt x="105" y="70"/>
                    </a:lnTo>
                    <a:lnTo>
                      <a:pt x="111" y="67"/>
                    </a:lnTo>
                    <a:lnTo>
                      <a:pt x="117" y="65"/>
                    </a:lnTo>
                    <a:lnTo>
                      <a:pt x="123" y="62"/>
                    </a:lnTo>
                    <a:lnTo>
                      <a:pt x="129" y="59"/>
                    </a:lnTo>
                    <a:lnTo>
                      <a:pt x="139" y="52"/>
                    </a:lnTo>
                    <a:lnTo>
                      <a:pt x="148" y="46"/>
                    </a:lnTo>
                    <a:lnTo>
                      <a:pt x="157" y="37"/>
                    </a:lnTo>
                    <a:lnTo>
                      <a:pt x="160" y="33"/>
                    </a:lnTo>
                    <a:lnTo>
                      <a:pt x="161" y="30"/>
                    </a:lnTo>
                    <a:lnTo>
                      <a:pt x="167" y="21"/>
                    </a:lnTo>
                    <a:lnTo>
                      <a:pt x="169" y="11"/>
                    </a:lnTo>
                    <a:lnTo>
                      <a:pt x="170" y="7"/>
                    </a:lnTo>
                    <a:lnTo>
                      <a:pt x="170" y="0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1" name="Freeform 439"/>
              <p:cNvSpPr>
                <a:spLocks/>
              </p:cNvSpPr>
              <p:nvPr/>
            </p:nvSpPr>
            <p:spPr bwMode="auto">
              <a:xfrm>
                <a:off x="1833" y="222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1 h 1"/>
                  <a:gd name="T4" fmla="*/ 0 w 18"/>
                  <a:gd name="T5" fmla="*/ 0 h 1"/>
                  <a:gd name="T6" fmla="*/ 0 w 18"/>
                  <a:gd name="T7" fmla="*/ 1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18" y="0"/>
                    </a:moveTo>
                    <a:lnTo>
                      <a:pt x="1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2" name="Freeform 440"/>
              <p:cNvSpPr>
                <a:spLocks/>
              </p:cNvSpPr>
              <p:nvPr/>
            </p:nvSpPr>
            <p:spPr bwMode="auto">
              <a:xfrm>
                <a:off x="1732" y="2245"/>
                <a:ext cx="45" cy="29"/>
              </a:xfrm>
              <a:custGeom>
                <a:avLst/>
                <a:gdLst>
                  <a:gd name="T0" fmla="*/ 0 w 134"/>
                  <a:gd name="T1" fmla="*/ 1 h 57"/>
                  <a:gd name="T2" fmla="*/ 0 w 134"/>
                  <a:gd name="T3" fmla="*/ 1 h 57"/>
                  <a:gd name="T4" fmla="*/ 0 w 134"/>
                  <a:gd name="T5" fmla="*/ 1 h 57"/>
                  <a:gd name="T6" fmla="*/ 0 w 134"/>
                  <a:gd name="T7" fmla="*/ 1 h 57"/>
                  <a:gd name="T8" fmla="*/ 0 w 134"/>
                  <a:gd name="T9" fmla="*/ 1 h 57"/>
                  <a:gd name="T10" fmla="*/ 0 w 134"/>
                  <a:gd name="T11" fmla="*/ 1 h 57"/>
                  <a:gd name="T12" fmla="*/ 0 w 134"/>
                  <a:gd name="T13" fmla="*/ 1 h 57"/>
                  <a:gd name="T14" fmla="*/ 0 w 134"/>
                  <a:gd name="T15" fmla="*/ 1 h 57"/>
                  <a:gd name="T16" fmla="*/ 0 w 134"/>
                  <a:gd name="T17" fmla="*/ 1 h 57"/>
                  <a:gd name="T18" fmla="*/ 0 w 134"/>
                  <a:gd name="T19" fmla="*/ 1 h 57"/>
                  <a:gd name="T20" fmla="*/ 0 w 134"/>
                  <a:gd name="T21" fmla="*/ 1 h 57"/>
                  <a:gd name="T22" fmla="*/ 0 w 134"/>
                  <a:gd name="T23" fmla="*/ 1 h 57"/>
                  <a:gd name="T24" fmla="*/ 0 w 134"/>
                  <a:gd name="T25" fmla="*/ 1 h 57"/>
                  <a:gd name="T26" fmla="*/ 0 w 134"/>
                  <a:gd name="T27" fmla="*/ 1 h 57"/>
                  <a:gd name="T28" fmla="*/ 0 w 134"/>
                  <a:gd name="T29" fmla="*/ 1 h 57"/>
                  <a:gd name="T30" fmla="*/ 0 w 134"/>
                  <a:gd name="T31" fmla="*/ 1 h 57"/>
                  <a:gd name="T32" fmla="*/ 0 w 134"/>
                  <a:gd name="T33" fmla="*/ 0 h 57"/>
                  <a:gd name="T34" fmla="*/ 0 w 134"/>
                  <a:gd name="T35" fmla="*/ 1 h 57"/>
                  <a:gd name="T36" fmla="*/ 0 w 134"/>
                  <a:gd name="T37" fmla="*/ 1 h 57"/>
                  <a:gd name="T38" fmla="*/ 0 w 134"/>
                  <a:gd name="T39" fmla="*/ 1 h 57"/>
                  <a:gd name="T40" fmla="*/ 0 w 134"/>
                  <a:gd name="T41" fmla="*/ 1 h 57"/>
                  <a:gd name="T42" fmla="*/ 0 w 134"/>
                  <a:gd name="T43" fmla="*/ 1 h 57"/>
                  <a:gd name="T44" fmla="*/ 0 w 134"/>
                  <a:gd name="T45" fmla="*/ 1 h 57"/>
                  <a:gd name="T46" fmla="*/ 0 w 134"/>
                  <a:gd name="T47" fmla="*/ 1 h 57"/>
                  <a:gd name="T48" fmla="*/ 0 w 134"/>
                  <a:gd name="T49" fmla="*/ 1 h 57"/>
                  <a:gd name="T50" fmla="*/ 0 w 134"/>
                  <a:gd name="T51" fmla="*/ 1 h 57"/>
                  <a:gd name="T52" fmla="*/ 0 w 134"/>
                  <a:gd name="T53" fmla="*/ 1 h 57"/>
                  <a:gd name="T54" fmla="*/ 0 w 134"/>
                  <a:gd name="T55" fmla="*/ 1 h 57"/>
                  <a:gd name="T56" fmla="*/ 0 w 134"/>
                  <a:gd name="T57" fmla="*/ 1 h 57"/>
                  <a:gd name="T58" fmla="*/ 0 w 134"/>
                  <a:gd name="T59" fmla="*/ 1 h 57"/>
                  <a:gd name="T60" fmla="*/ 0 w 134"/>
                  <a:gd name="T61" fmla="*/ 1 h 57"/>
                  <a:gd name="T62" fmla="*/ 0 w 134"/>
                  <a:gd name="T63" fmla="*/ 1 h 57"/>
                  <a:gd name="T64" fmla="*/ 0 w 134"/>
                  <a:gd name="T65" fmla="*/ 1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4"/>
                  <a:gd name="T100" fmla="*/ 0 h 57"/>
                  <a:gd name="T101" fmla="*/ 134 w 134"/>
                  <a:gd name="T102" fmla="*/ 57 h 5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4" h="57">
                    <a:moveTo>
                      <a:pt x="133" y="57"/>
                    </a:moveTo>
                    <a:lnTo>
                      <a:pt x="122" y="56"/>
                    </a:lnTo>
                    <a:lnTo>
                      <a:pt x="117" y="55"/>
                    </a:lnTo>
                    <a:lnTo>
                      <a:pt x="111" y="54"/>
                    </a:lnTo>
                    <a:lnTo>
                      <a:pt x="102" y="52"/>
                    </a:lnTo>
                    <a:lnTo>
                      <a:pt x="93" y="49"/>
                    </a:lnTo>
                    <a:lnTo>
                      <a:pt x="84" y="45"/>
                    </a:lnTo>
                    <a:lnTo>
                      <a:pt x="77" y="41"/>
                    </a:lnTo>
                    <a:lnTo>
                      <a:pt x="62" y="33"/>
                    </a:lnTo>
                    <a:lnTo>
                      <a:pt x="47" y="24"/>
                    </a:lnTo>
                    <a:lnTo>
                      <a:pt x="40" y="21"/>
                    </a:lnTo>
                    <a:lnTo>
                      <a:pt x="34" y="18"/>
                    </a:lnTo>
                    <a:lnTo>
                      <a:pt x="25" y="15"/>
                    </a:lnTo>
                    <a:lnTo>
                      <a:pt x="17" y="13"/>
                    </a:lnTo>
                    <a:lnTo>
                      <a:pt x="8" y="12"/>
                    </a:lnTo>
                    <a:lnTo>
                      <a:pt x="0" y="12"/>
                    </a:lnTo>
                    <a:lnTo>
                      <a:pt x="1" y="0"/>
                    </a:lnTo>
                    <a:lnTo>
                      <a:pt x="11" y="1"/>
                    </a:lnTo>
                    <a:lnTo>
                      <a:pt x="22" y="2"/>
                    </a:lnTo>
                    <a:lnTo>
                      <a:pt x="32" y="4"/>
                    </a:lnTo>
                    <a:lnTo>
                      <a:pt x="43" y="8"/>
                    </a:lnTo>
                    <a:lnTo>
                      <a:pt x="50" y="11"/>
                    </a:lnTo>
                    <a:lnTo>
                      <a:pt x="59" y="15"/>
                    </a:lnTo>
                    <a:lnTo>
                      <a:pt x="72" y="23"/>
                    </a:lnTo>
                    <a:lnTo>
                      <a:pt x="87" y="31"/>
                    </a:lnTo>
                    <a:lnTo>
                      <a:pt x="94" y="36"/>
                    </a:lnTo>
                    <a:lnTo>
                      <a:pt x="102" y="39"/>
                    </a:lnTo>
                    <a:lnTo>
                      <a:pt x="109" y="41"/>
                    </a:lnTo>
                    <a:lnTo>
                      <a:pt x="117" y="43"/>
                    </a:lnTo>
                    <a:lnTo>
                      <a:pt x="121" y="44"/>
                    </a:lnTo>
                    <a:lnTo>
                      <a:pt x="124" y="44"/>
                    </a:lnTo>
                    <a:lnTo>
                      <a:pt x="134" y="45"/>
                    </a:lnTo>
                    <a:lnTo>
                      <a:pt x="133" y="5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3" name="Freeform 441"/>
              <p:cNvSpPr>
                <a:spLocks/>
              </p:cNvSpPr>
              <p:nvPr/>
            </p:nvSpPr>
            <p:spPr bwMode="auto">
              <a:xfrm>
                <a:off x="1776" y="2268"/>
                <a:ext cx="1" cy="6"/>
              </a:xfrm>
              <a:custGeom>
                <a:avLst/>
                <a:gdLst>
                  <a:gd name="T0" fmla="*/ 1 w 1"/>
                  <a:gd name="T1" fmla="*/ 1 h 12"/>
                  <a:gd name="T2" fmla="*/ 0 w 1"/>
                  <a:gd name="T3" fmla="*/ 1 h 12"/>
                  <a:gd name="T4" fmla="*/ 1 w 1"/>
                  <a:gd name="T5" fmla="*/ 0 h 12"/>
                  <a:gd name="T6" fmla="*/ 0 w 1"/>
                  <a:gd name="T7" fmla="*/ 0 h 12"/>
                  <a:gd name="T8" fmla="*/ 1 w 1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1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1" y="12"/>
                    </a:moveTo>
                    <a:lnTo>
                      <a:pt x="0" y="1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4" name="Freeform 442"/>
              <p:cNvSpPr>
                <a:spLocks/>
              </p:cNvSpPr>
              <p:nvPr/>
            </p:nvSpPr>
            <p:spPr bwMode="auto">
              <a:xfrm>
                <a:off x="1719" y="2245"/>
                <a:ext cx="13" cy="24"/>
              </a:xfrm>
              <a:custGeom>
                <a:avLst/>
                <a:gdLst>
                  <a:gd name="T0" fmla="*/ 0 w 41"/>
                  <a:gd name="T1" fmla="*/ 1 h 47"/>
                  <a:gd name="T2" fmla="*/ 0 w 41"/>
                  <a:gd name="T3" fmla="*/ 1 h 47"/>
                  <a:gd name="T4" fmla="*/ 0 w 41"/>
                  <a:gd name="T5" fmla="*/ 1 h 47"/>
                  <a:gd name="T6" fmla="*/ 0 w 41"/>
                  <a:gd name="T7" fmla="*/ 1 h 47"/>
                  <a:gd name="T8" fmla="*/ 0 w 41"/>
                  <a:gd name="T9" fmla="*/ 1 h 47"/>
                  <a:gd name="T10" fmla="*/ 0 w 41"/>
                  <a:gd name="T11" fmla="*/ 1 h 47"/>
                  <a:gd name="T12" fmla="*/ 0 w 41"/>
                  <a:gd name="T13" fmla="*/ 1 h 47"/>
                  <a:gd name="T14" fmla="*/ 0 w 41"/>
                  <a:gd name="T15" fmla="*/ 1 h 47"/>
                  <a:gd name="T16" fmla="*/ 0 w 41"/>
                  <a:gd name="T17" fmla="*/ 1 h 47"/>
                  <a:gd name="T18" fmla="*/ 0 w 41"/>
                  <a:gd name="T19" fmla="*/ 1 h 47"/>
                  <a:gd name="T20" fmla="*/ 0 w 41"/>
                  <a:gd name="T21" fmla="*/ 1 h 47"/>
                  <a:gd name="T22" fmla="*/ 0 w 41"/>
                  <a:gd name="T23" fmla="*/ 1 h 47"/>
                  <a:gd name="T24" fmla="*/ 0 w 41"/>
                  <a:gd name="T25" fmla="*/ 1 h 47"/>
                  <a:gd name="T26" fmla="*/ 0 w 41"/>
                  <a:gd name="T27" fmla="*/ 1 h 47"/>
                  <a:gd name="T28" fmla="*/ 0 w 41"/>
                  <a:gd name="T29" fmla="*/ 1 h 47"/>
                  <a:gd name="T30" fmla="*/ 0 w 41"/>
                  <a:gd name="T31" fmla="*/ 1 h 47"/>
                  <a:gd name="T32" fmla="*/ 0 w 41"/>
                  <a:gd name="T33" fmla="*/ 1 h 47"/>
                  <a:gd name="T34" fmla="*/ 0 w 41"/>
                  <a:gd name="T35" fmla="*/ 1 h 47"/>
                  <a:gd name="T36" fmla="*/ 0 w 41"/>
                  <a:gd name="T37" fmla="*/ 1 h 47"/>
                  <a:gd name="T38" fmla="*/ 0 w 41"/>
                  <a:gd name="T39" fmla="*/ 1 h 47"/>
                  <a:gd name="T40" fmla="*/ 0 w 41"/>
                  <a:gd name="T41" fmla="*/ 1 h 47"/>
                  <a:gd name="T42" fmla="*/ 0 w 41"/>
                  <a:gd name="T43" fmla="*/ 1 h 47"/>
                  <a:gd name="T44" fmla="*/ 0 w 41"/>
                  <a:gd name="T45" fmla="*/ 0 h 47"/>
                  <a:gd name="T46" fmla="*/ 0 w 41"/>
                  <a:gd name="T47" fmla="*/ 0 h 47"/>
                  <a:gd name="T48" fmla="*/ 0 w 41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1"/>
                  <a:gd name="T76" fmla="*/ 0 h 47"/>
                  <a:gd name="T77" fmla="*/ 41 w 41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1" h="47">
                    <a:moveTo>
                      <a:pt x="41" y="12"/>
                    </a:moveTo>
                    <a:lnTo>
                      <a:pt x="37" y="12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31" y="14"/>
                    </a:lnTo>
                    <a:lnTo>
                      <a:pt x="28" y="16"/>
                    </a:lnTo>
                    <a:lnTo>
                      <a:pt x="26" y="17"/>
                    </a:lnTo>
                    <a:lnTo>
                      <a:pt x="22" y="22"/>
                    </a:lnTo>
                    <a:lnTo>
                      <a:pt x="20" y="27"/>
                    </a:lnTo>
                    <a:lnTo>
                      <a:pt x="17" y="34"/>
                    </a:lnTo>
                    <a:lnTo>
                      <a:pt x="17" y="40"/>
                    </a:lnTo>
                    <a:lnTo>
                      <a:pt x="17" y="47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4" y="8"/>
                    </a:lnTo>
                    <a:lnTo>
                      <a:pt x="19" y="5"/>
                    </a:lnTo>
                    <a:lnTo>
                      <a:pt x="23" y="3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5" name="Freeform 443"/>
              <p:cNvSpPr>
                <a:spLocks/>
              </p:cNvSpPr>
              <p:nvPr/>
            </p:nvSpPr>
            <p:spPr bwMode="auto">
              <a:xfrm>
                <a:off x="1732" y="2245"/>
                <a:ext cx="0" cy="6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0 h 12"/>
                  <a:gd name="T4" fmla="*/ 0 w 1"/>
                  <a:gd name="T5" fmla="*/ 1 h 12"/>
                  <a:gd name="T6" fmla="*/ 0 w 1"/>
                  <a:gd name="T7" fmla="*/ 1 h 12"/>
                  <a:gd name="T8" fmla="*/ 0 w 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0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1" y="0"/>
                    </a:moveTo>
                    <a:lnTo>
                      <a:pt x="0" y="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6" name="Freeform 444"/>
              <p:cNvSpPr>
                <a:spLocks/>
              </p:cNvSpPr>
              <p:nvPr/>
            </p:nvSpPr>
            <p:spPr bwMode="auto">
              <a:xfrm>
                <a:off x="1719" y="2268"/>
                <a:ext cx="61" cy="103"/>
              </a:xfrm>
              <a:custGeom>
                <a:avLst/>
                <a:gdLst>
                  <a:gd name="T0" fmla="*/ 0 w 183"/>
                  <a:gd name="T1" fmla="*/ 0 h 206"/>
                  <a:gd name="T2" fmla="*/ 0 w 183"/>
                  <a:gd name="T3" fmla="*/ 1 h 206"/>
                  <a:gd name="T4" fmla="*/ 0 w 183"/>
                  <a:gd name="T5" fmla="*/ 1 h 206"/>
                  <a:gd name="T6" fmla="*/ 0 w 183"/>
                  <a:gd name="T7" fmla="*/ 1 h 206"/>
                  <a:gd name="T8" fmla="*/ 0 w 183"/>
                  <a:gd name="T9" fmla="*/ 1 h 206"/>
                  <a:gd name="T10" fmla="*/ 0 w 183"/>
                  <a:gd name="T11" fmla="*/ 1 h 206"/>
                  <a:gd name="T12" fmla="*/ 0 w 183"/>
                  <a:gd name="T13" fmla="*/ 1 h 206"/>
                  <a:gd name="T14" fmla="*/ 0 w 183"/>
                  <a:gd name="T15" fmla="*/ 1 h 206"/>
                  <a:gd name="T16" fmla="*/ 0 w 183"/>
                  <a:gd name="T17" fmla="*/ 1 h 206"/>
                  <a:gd name="T18" fmla="*/ 0 w 183"/>
                  <a:gd name="T19" fmla="*/ 1 h 206"/>
                  <a:gd name="T20" fmla="*/ 0 w 183"/>
                  <a:gd name="T21" fmla="*/ 1 h 206"/>
                  <a:gd name="T22" fmla="*/ 0 w 183"/>
                  <a:gd name="T23" fmla="*/ 1 h 206"/>
                  <a:gd name="T24" fmla="*/ 0 w 183"/>
                  <a:gd name="T25" fmla="*/ 1 h 206"/>
                  <a:gd name="T26" fmla="*/ 0 w 183"/>
                  <a:gd name="T27" fmla="*/ 1 h 206"/>
                  <a:gd name="T28" fmla="*/ 0 w 183"/>
                  <a:gd name="T29" fmla="*/ 1 h 206"/>
                  <a:gd name="T30" fmla="*/ 0 w 183"/>
                  <a:gd name="T31" fmla="*/ 1 h 206"/>
                  <a:gd name="T32" fmla="*/ 0 w 183"/>
                  <a:gd name="T33" fmla="*/ 1 h 206"/>
                  <a:gd name="T34" fmla="*/ 0 w 183"/>
                  <a:gd name="T35" fmla="*/ 1 h 206"/>
                  <a:gd name="T36" fmla="*/ 0 w 183"/>
                  <a:gd name="T37" fmla="*/ 1 h 206"/>
                  <a:gd name="T38" fmla="*/ 0 w 183"/>
                  <a:gd name="T39" fmla="*/ 1 h 206"/>
                  <a:gd name="T40" fmla="*/ 0 w 183"/>
                  <a:gd name="T41" fmla="*/ 1 h 206"/>
                  <a:gd name="T42" fmla="*/ 0 w 183"/>
                  <a:gd name="T43" fmla="*/ 1 h 206"/>
                  <a:gd name="T44" fmla="*/ 0 w 183"/>
                  <a:gd name="T45" fmla="*/ 1 h 206"/>
                  <a:gd name="T46" fmla="*/ 0 w 183"/>
                  <a:gd name="T47" fmla="*/ 1 h 206"/>
                  <a:gd name="T48" fmla="*/ 0 w 183"/>
                  <a:gd name="T49" fmla="*/ 1 h 206"/>
                  <a:gd name="T50" fmla="*/ 0 w 183"/>
                  <a:gd name="T51" fmla="*/ 1 h 206"/>
                  <a:gd name="T52" fmla="*/ 0 w 183"/>
                  <a:gd name="T53" fmla="*/ 1 h 206"/>
                  <a:gd name="T54" fmla="*/ 0 w 183"/>
                  <a:gd name="T55" fmla="*/ 1 h 206"/>
                  <a:gd name="T56" fmla="*/ 0 w 183"/>
                  <a:gd name="T57" fmla="*/ 1 h 206"/>
                  <a:gd name="T58" fmla="*/ 0 w 183"/>
                  <a:gd name="T59" fmla="*/ 1 h 206"/>
                  <a:gd name="T60" fmla="*/ 0 w 183"/>
                  <a:gd name="T61" fmla="*/ 1 h 206"/>
                  <a:gd name="T62" fmla="*/ 0 w 183"/>
                  <a:gd name="T63" fmla="*/ 1 h 206"/>
                  <a:gd name="T64" fmla="*/ 0 w 183"/>
                  <a:gd name="T65" fmla="*/ 1 h 206"/>
                  <a:gd name="T66" fmla="*/ 0 w 183"/>
                  <a:gd name="T67" fmla="*/ 1 h 206"/>
                  <a:gd name="T68" fmla="*/ 0 w 183"/>
                  <a:gd name="T69" fmla="*/ 1 h 206"/>
                  <a:gd name="T70" fmla="*/ 0 w 183"/>
                  <a:gd name="T71" fmla="*/ 1 h 206"/>
                  <a:gd name="T72" fmla="*/ 0 w 183"/>
                  <a:gd name="T73" fmla="*/ 1 h 206"/>
                  <a:gd name="T74" fmla="*/ 0 w 183"/>
                  <a:gd name="T75" fmla="*/ 1 h 206"/>
                  <a:gd name="T76" fmla="*/ 0 w 183"/>
                  <a:gd name="T77" fmla="*/ 1 h 206"/>
                  <a:gd name="T78" fmla="*/ 0 w 183"/>
                  <a:gd name="T79" fmla="*/ 1 h 206"/>
                  <a:gd name="T80" fmla="*/ 0 w 183"/>
                  <a:gd name="T81" fmla="*/ 1 h 206"/>
                  <a:gd name="T82" fmla="*/ 0 w 183"/>
                  <a:gd name="T83" fmla="*/ 1 h 206"/>
                  <a:gd name="T84" fmla="*/ 0 w 183"/>
                  <a:gd name="T85" fmla="*/ 1 h 206"/>
                  <a:gd name="T86" fmla="*/ 0 w 183"/>
                  <a:gd name="T87" fmla="*/ 1 h 206"/>
                  <a:gd name="T88" fmla="*/ 0 w 183"/>
                  <a:gd name="T89" fmla="*/ 1 h 206"/>
                  <a:gd name="T90" fmla="*/ 0 w 183"/>
                  <a:gd name="T91" fmla="*/ 1 h 206"/>
                  <a:gd name="T92" fmla="*/ 0 w 183"/>
                  <a:gd name="T93" fmla="*/ 1 h 206"/>
                  <a:gd name="T94" fmla="*/ 0 w 183"/>
                  <a:gd name="T95" fmla="*/ 1 h 206"/>
                  <a:gd name="T96" fmla="*/ 0 w 183"/>
                  <a:gd name="T97" fmla="*/ 0 h 2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3"/>
                  <a:gd name="T148" fmla="*/ 0 h 206"/>
                  <a:gd name="T149" fmla="*/ 183 w 183"/>
                  <a:gd name="T150" fmla="*/ 206 h 2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3" h="206">
                    <a:moveTo>
                      <a:pt x="17" y="0"/>
                    </a:moveTo>
                    <a:lnTo>
                      <a:pt x="17" y="9"/>
                    </a:lnTo>
                    <a:lnTo>
                      <a:pt x="17" y="16"/>
                    </a:lnTo>
                    <a:lnTo>
                      <a:pt x="20" y="24"/>
                    </a:lnTo>
                    <a:lnTo>
                      <a:pt x="23" y="31"/>
                    </a:lnTo>
                    <a:lnTo>
                      <a:pt x="26" y="37"/>
                    </a:lnTo>
                    <a:lnTo>
                      <a:pt x="29" y="43"/>
                    </a:lnTo>
                    <a:lnTo>
                      <a:pt x="34" y="49"/>
                    </a:lnTo>
                    <a:lnTo>
                      <a:pt x="38" y="55"/>
                    </a:lnTo>
                    <a:lnTo>
                      <a:pt x="44" y="61"/>
                    </a:lnTo>
                    <a:lnTo>
                      <a:pt x="50" y="67"/>
                    </a:lnTo>
                    <a:lnTo>
                      <a:pt x="62" y="77"/>
                    </a:lnTo>
                    <a:lnTo>
                      <a:pt x="75" y="88"/>
                    </a:lnTo>
                    <a:lnTo>
                      <a:pt x="90" y="99"/>
                    </a:lnTo>
                    <a:lnTo>
                      <a:pt x="118" y="120"/>
                    </a:lnTo>
                    <a:lnTo>
                      <a:pt x="133" y="132"/>
                    </a:lnTo>
                    <a:lnTo>
                      <a:pt x="146" y="144"/>
                    </a:lnTo>
                    <a:lnTo>
                      <a:pt x="158" y="157"/>
                    </a:lnTo>
                    <a:lnTo>
                      <a:pt x="164" y="165"/>
                    </a:lnTo>
                    <a:lnTo>
                      <a:pt x="170" y="172"/>
                    </a:lnTo>
                    <a:lnTo>
                      <a:pt x="173" y="179"/>
                    </a:lnTo>
                    <a:lnTo>
                      <a:pt x="177" y="187"/>
                    </a:lnTo>
                    <a:lnTo>
                      <a:pt x="180" y="195"/>
                    </a:lnTo>
                    <a:lnTo>
                      <a:pt x="183" y="204"/>
                    </a:lnTo>
                    <a:lnTo>
                      <a:pt x="165" y="206"/>
                    </a:lnTo>
                    <a:lnTo>
                      <a:pt x="162" y="198"/>
                    </a:lnTo>
                    <a:lnTo>
                      <a:pt x="161" y="190"/>
                    </a:lnTo>
                    <a:lnTo>
                      <a:pt x="157" y="183"/>
                    </a:lnTo>
                    <a:lnTo>
                      <a:pt x="154" y="176"/>
                    </a:lnTo>
                    <a:lnTo>
                      <a:pt x="148" y="170"/>
                    </a:lnTo>
                    <a:lnTo>
                      <a:pt x="143" y="164"/>
                    </a:lnTo>
                    <a:lnTo>
                      <a:pt x="131" y="151"/>
                    </a:lnTo>
                    <a:lnTo>
                      <a:pt x="120" y="139"/>
                    </a:lnTo>
                    <a:lnTo>
                      <a:pt x="106" y="129"/>
                    </a:lnTo>
                    <a:lnTo>
                      <a:pt x="77" y="107"/>
                    </a:lnTo>
                    <a:lnTo>
                      <a:pt x="62" y="97"/>
                    </a:lnTo>
                    <a:lnTo>
                      <a:pt x="48" y="85"/>
                    </a:lnTo>
                    <a:lnTo>
                      <a:pt x="35" y="74"/>
                    </a:lnTo>
                    <a:lnTo>
                      <a:pt x="29" y="68"/>
                    </a:lnTo>
                    <a:lnTo>
                      <a:pt x="23" y="62"/>
                    </a:lnTo>
                    <a:lnTo>
                      <a:pt x="17" y="54"/>
                    </a:lnTo>
                    <a:lnTo>
                      <a:pt x="13" y="48"/>
                    </a:lnTo>
                    <a:lnTo>
                      <a:pt x="9" y="41"/>
                    </a:lnTo>
                    <a:lnTo>
                      <a:pt x="6" y="34"/>
                    </a:lnTo>
                    <a:lnTo>
                      <a:pt x="3" y="26"/>
                    </a:lnTo>
                    <a:lnTo>
                      <a:pt x="1" y="18"/>
                    </a:lnTo>
                    <a:lnTo>
                      <a:pt x="0" y="9"/>
                    </a:lnTo>
                    <a:lnTo>
                      <a:pt x="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7" name="Freeform 445"/>
              <p:cNvSpPr>
                <a:spLocks/>
              </p:cNvSpPr>
              <p:nvPr/>
            </p:nvSpPr>
            <p:spPr bwMode="auto">
              <a:xfrm>
                <a:off x="1719" y="2268"/>
                <a:ext cx="5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1 h 1"/>
                  <a:gd name="T4" fmla="*/ 0 w 17"/>
                  <a:gd name="T5" fmla="*/ 0 h 1"/>
                  <a:gd name="T6" fmla="*/ 0 w 17"/>
                  <a:gd name="T7" fmla="*/ 1 h 1"/>
                  <a:gd name="T8" fmla="*/ 0 w 1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"/>
                  <a:gd name="T17" fmla="*/ 17 w 1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">
                    <a:moveTo>
                      <a:pt x="0" y="0"/>
                    </a:moveTo>
                    <a:lnTo>
                      <a:pt x="0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8" name="Freeform 446"/>
              <p:cNvSpPr>
                <a:spLocks/>
              </p:cNvSpPr>
              <p:nvPr/>
            </p:nvSpPr>
            <p:spPr bwMode="auto">
              <a:xfrm>
                <a:off x="1774" y="2370"/>
                <a:ext cx="50" cy="65"/>
              </a:xfrm>
              <a:custGeom>
                <a:avLst/>
                <a:gdLst>
                  <a:gd name="T0" fmla="*/ 0 w 150"/>
                  <a:gd name="T1" fmla="*/ 0 h 129"/>
                  <a:gd name="T2" fmla="*/ 0 w 150"/>
                  <a:gd name="T3" fmla="*/ 1 h 129"/>
                  <a:gd name="T4" fmla="*/ 0 w 150"/>
                  <a:gd name="T5" fmla="*/ 1 h 129"/>
                  <a:gd name="T6" fmla="*/ 0 w 150"/>
                  <a:gd name="T7" fmla="*/ 1 h 129"/>
                  <a:gd name="T8" fmla="*/ 0 w 150"/>
                  <a:gd name="T9" fmla="*/ 1 h 129"/>
                  <a:gd name="T10" fmla="*/ 0 w 150"/>
                  <a:gd name="T11" fmla="*/ 1 h 129"/>
                  <a:gd name="T12" fmla="*/ 0 w 150"/>
                  <a:gd name="T13" fmla="*/ 1 h 129"/>
                  <a:gd name="T14" fmla="*/ 0 w 150"/>
                  <a:gd name="T15" fmla="*/ 1 h 129"/>
                  <a:gd name="T16" fmla="*/ 0 w 150"/>
                  <a:gd name="T17" fmla="*/ 1 h 129"/>
                  <a:gd name="T18" fmla="*/ 0 w 150"/>
                  <a:gd name="T19" fmla="*/ 1 h 129"/>
                  <a:gd name="T20" fmla="*/ 0 w 150"/>
                  <a:gd name="T21" fmla="*/ 1 h 129"/>
                  <a:gd name="T22" fmla="*/ 0 w 150"/>
                  <a:gd name="T23" fmla="*/ 1 h 129"/>
                  <a:gd name="T24" fmla="*/ 0 w 150"/>
                  <a:gd name="T25" fmla="*/ 1 h 129"/>
                  <a:gd name="T26" fmla="*/ 0 w 150"/>
                  <a:gd name="T27" fmla="*/ 1 h 129"/>
                  <a:gd name="T28" fmla="*/ 0 w 150"/>
                  <a:gd name="T29" fmla="*/ 1 h 129"/>
                  <a:gd name="T30" fmla="*/ 0 w 150"/>
                  <a:gd name="T31" fmla="*/ 1 h 129"/>
                  <a:gd name="T32" fmla="*/ 0 w 150"/>
                  <a:gd name="T33" fmla="*/ 1 h 129"/>
                  <a:gd name="T34" fmla="*/ 0 w 150"/>
                  <a:gd name="T35" fmla="*/ 1 h 129"/>
                  <a:gd name="T36" fmla="*/ 0 w 150"/>
                  <a:gd name="T37" fmla="*/ 1 h 129"/>
                  <a:gd name="T38" fmla="*/ 0 w 150"/>
                  <a:gd name="T39" fmla="*/ 1 h 129"/>
                  <a:gd name="T40" fmla="*/ 0 w 150"/>
                  <a:gd name="T41" fmla="*/ 1 h 129"/>
                  <a:gd name="T42" fmla="*/ 0 w 150"/>
                  <a:gd name="T43" fmla="*/ 1 h 129"/>
                  <a:gd name="T44" fmla="*/ 0 w 150"/>
                  <a:gd name="T45" fmla="*/ 1 h 129"/>
                  <a:gd name="T46" fmla="*/ 0 w 150"/>
                  <a:gd name="T47" fmla="*/ 1 h 129"/>
                  <a:gd name="T48" fmla="*/ 0 w 150"/>
                  <a:gd name="T49" fmla="*/ 1 h 129"/>
                  <a:gd name="T50" fmla="*/ 0 w 150"/>
                  <a:gd name="T51" fmla="*/ 1 h 129"/>
                  <a:gd name="T52" fmla="*/ 0 w 150"/>
                  <a:gd name="T53" fmla="*/ 1 h 129"/>
                  <a:gd name="T54" fmla="*/ 0 w 150"/>
                  <a:gd name="T55" fmla="*/ 1 h 129"/>
                  <a:gd name="T56" fmla="*/ 0 w 150"/>
                  <a:gd name="T57" fmla="*/ 1 h 129"/>
                  <a:gd name="T58" fmla="*/ 0 w 150"/>
                  <a:gd name="T59" fmla="*/ 1 h 129"/>
                  <a:gd name="T60" fmla="*/ 0 w 150"/>
                  <a:gd name="T61" fmla="*/ 0 h 1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0"/>
                  <a:gd name="T94" fmla="*/ 0 h 129"/>
                  <a:gd name="T95" fmla="*/ 150 w 150"/>
                  <a:gd name="T96" fmla="*/ 129 h 12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0" h="129">
                    <a:moveTo>
                      <a:pt x="18" y="0"/>
                    </a:moveTo>
                    <a:lnTo>
                      <a:pt x="21" y="11"/>
                    </a:lnTo>
                    <a:lnTo>
                      <a:pt x="24" y="20"/>
                    </a:lnTo>
                    <a:lnTo>
                      <a:pt x="29" y="30"/>
                    </a:lnTo>
                    <a:lnTo>
                      <a:pt x="34" y="39"/>
                    </a:lnTo>
                    <a:lnTo>
                      <a:pt x="40" y="47"/>
                    </a:lnTo>
                    <a:lnTo>
                      <a:pt x="46" y="54"/>
                    </a:lnTo>
                    <a:lnTo>
                      <a:pt x="54" y="61"/>
                    </a:lnTo>
                    <a:lnTo>
                      <a:pt x="63" y="68"/>
                    </a:lnTo>
                    <a:lnTo>
                      <a:pt x="72" y="75"/>
                    </a:lnTo>
                    <a:lnTo>
                      <a:pt x="80" y="81"/>
                    </a:lnTo>
                    <a:lnTo>
                      <a:pt x="91" y="88"/>
                    </a:lnTo>
                    <a:lnTo>
                      <a:pt x="101" y="94"/>
                    </a:lnTo>
                    <a:lnTo>
                      <a:pt x="125" y="107"/>
                    </a:lnTo>
                    <a:lnTo>
                      <a:pt x="150" y="120"/>
                    </a:lnTo>
                    <a:lnTo>
                      <a:pt x="140" y="129"/>
                    </a:lnTo>
                    <a:lnTo>
                      <a:pt x="114" y="116"/>
                    </a:lnTo>
                    <a:lnTo>
                      <a:pt x="91" y="104"/>
                    </a:lnTo>
                    <a:lnTo>
                      <a:pt x="79" y="97"/>
                    </a:lnTo>
                    <a:lnTo>
                      <a:pt x="69" y="90"/>
                    </a:lnTo>
                    <a:lnTo>
                      <a:pt x="58" y="83"/>
                    </a:lnTo>
                    <a:lnTo>
                      <a:pt x="49" y="76"/>
                    </a:lnTo>
                    <a:lnTo>
                      <a:pt x="40" y="69"/>
                    </a:lnTo>
                    <a:lnTo>
                      <a:pt x="32" y="60"/>
                    </a:lnTo>
                    <a:lnTo>
                      <a:pt x="24" y="52"/>
                    </a:lnTo>
                    <a:lnTo>
                      <a:pt x="18" y="44"/>
                    </a:lnTo>
                    <a:lnTo>
                      <a:pt x="12" y="35"/>
                    </a:lnTo>
                    <a:lnTo>
                      <a:pt x="8" y="24"/>
                    </a:lnTo>
                    <a:lnTo>
                      <a:pt x="3" y="13"/>
                    </a:lnTo>
                    <a:lnTo>
                      <a:pt x="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9" name="Freeform 447"/>
              <p:cNvSpPr>
                <a:spLocks/>
              </p:cNvSpPr>
              <p:nvPr/>
            </p:nvSpPr>
            <p:spPr bwMode="auto">
              <a:xfrm>
                <a:off x="1774" y="2370"/>
                <a:ext cx="6" cy="1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1 h 2"/>
                  <a:gd name="T4" fmla="*/ 0 w 1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"/>
                  <a:gd name="T11" fmla="*/ 18 w 1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">
                    <a:moveTo>
                      <a:pt x="18" y="0"/>
                    </a:moveTo>
                    <a:lnTo>
                      <a:pt x="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0" name="Freeform 448"/>
              <p:cNvSpPr>
                <a:spLocks/>
              </p:cNvSpPr>
              <p:nvPr/>
            </p:nvSpPr>
            <p:spPr bwMode="auto">
              <a:xfrm>
                <a:off x="1820" y="2431"/>
                <a:ext cx="26" cy="26"/>
              </a:xfrm>
              <a:custGeom>
                <a:avLst/>
                <a:gdLst>
                  <a:gd name="T0" fmla="*/ 0 w 78"/>
                  <a:gd name="T1" fmla="*/ 0 h 54"/>
                  <a:gd name="T2" fmla="*/ 0 w 78"/>
                  <a:gd name="T3" fmla="*/ 0 h 54"/>
                  <a:gd name="T4" fmla="*/ 0 w 78"/>
                  <a:gd name="T5" fmla="*/ 0 h 54"/>
                  <a:gd name="T6" fmla="*/ 0 w 78"/>
                  <a:gd name="T7" fmla="*/ 0 h 54"/>
                  <a:gd name="T8" fmla="*/ 0 w 78"/>
                  <a:gd name="T9" fmla="*/ 0 h 54"/>
                  <a:gd name="T10" fmla="*/ 0 w 78"/>
                  <a:gd name="T11" fmla="*/ 0 h 54"/>
                  <a:gd name="T12" fmla="*/ 0 w 78"/>
                  <a:gd name="T13" fmla="*/ 0 h 54"/>
                  <a:gd name="T14" fmla="*/ 0 w 78"/>
                  <a:gd name="T15" fmla="*/ 0 h 54"/>
                  <a:gd name="T16" fmla="*/ 0 w 78"/>
                  <a:gd name="T17" fmla="*/ 0 h 54"/>
                  <a:gd name="T18" fmla="*/ 0 w 78"/>
                  <a:gd name="T19" fmla="*/ 0 h 54"/>
                  <a:gd name="T20" fmla="*/ 0 w 78"/>
                  <a:gd name="T21" fmla="*/ 0 h 54"/>
                  <a:gd name="T22" fmla="*/ 0 w 78"/>
                  <a:gd name="T23" fmla="*/ 0 h 54"/>
                  <a:gd name="T24" fmla="*/ 0 w 78"/>
                  <a:gd name="T25" fmla="*/ 0 h 54"/>
                  <a:gd name="T26" fmla="*/ 0 w 78"/>
                  <a:gd name="T27" fmla="*/ 0 h 54"/>
                  <a:gd name="T28" fmla="*/ 0 w 78"/>
                  <a:gd name="T29" fmla="*/ 0 h 54"/>
                  <a:gd name="T30" fmla="*/ 0 w 78"/>
                  <a:gd name="T31" fmla="*/ 0 h 54"/>
                  <a:gd name="T32" fmla="*/ 0 w 78"/>
                  <a:gd name="T33" fmla="*/ 0 h 54"/>
                  <a:gd name="T34" fmla="*/ 0 w 78"/>
                  <a:gd name="T35" fmla="*/ 0 h 54"/>
                  <a:gd name="T36" fmla="*/ 0 w 78"/>
                  <a:gd name="T37" fmla="*/ 0 h 54"/>
                  <a:gd name="T38" fmla="*/ 0 w 78"/>
                  <a:gd name="T39" fmla="*/ 0 h 54"/>
                  <a:gd name="T40" fmla="*/ 0 w 78"/>
                  <a:gd name="T41" fmla="*/ 0 h 54"/>
                  <a:gd name="T42" fmla="*/ 0 w 78"/>
                  <a:gd name="T43" fmla="*/ 0 h 54"/>
                  <a:gd name="T44" fmla="*/ 0 w 78"/>
                  <a:gd name="T45" fmla="*/ 0 h 54"/>
                  <a:gd name="T46" fmla="*/ 0 w 78"/>
                  <a:gd name="T47" fmla="*/ 0 h 54"/>
                  <a:gd name="T48" fmla="*/ 0 w 78"/>
                  <a:gd name="T49" fmla="*/ 0 h 54"/>
                  <a:gd name="T50" fmla="*/ 0 w 78"/>
                  <a:gd name="T51" fmla="*/ 0 h 54"/>
                  <a:gd name="T52" fmla="*/ 0 w 78"/>
                  <a:gd name="T53" fmla="*/ 0 h 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8"/>
                  <a:gd name="T82" fmla="*/ 0 h 54"/>
                  <a:gd name="T83" fmla="*/ 78 w 78"/>
                  <a:gd name="T84" fmla="*/ 54 h 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8" h="54">
                    <a:moveTo>
                      <a:pt x="10" y="0"/>
                    </a:moveTo>
                    <a:lnTo>
                      <a:pt x="16" y="3"/>
                    </a:lnTo>
                    <a:lnTo>
                      <a:pt x="22" y="6"/>
                    </a:lnTo>
                    <a:lnTo>
                      <a:pt x="31" y="13"/>
                    </a:lnTo>
                    <a:lnTo>
                      <a:pt x="45" y="28"/>
                    </a:lnTo>
                    <a:lnTo>
                      <a:pt x="48" y="30"/>
                    </a:lnTo>
                    <a:lnTo>
                      <a:pt x="53" y="33"/>
                    </a:lnTo>
                    <a:lnTo>
                      <a:pt x="56" y="35"/>
                    </a:lnTo>
                    <a:lnTo>
                      <a:pt x="60" y="37"/>
                    </a:lnTo>
                    <a:lnTo>
                      <a:pt x="63" y="39"/>
                    </a:lnTo>
                    <a:lnTo>
                      <a:pt x="68" y="40"/>
                    </a:lnTo>
                    <a:lnTo>
                      <a:pt x="72" y="40"/>
                    </a:lnTo>
                    <a:lnTo>
                      <a:pt x="78" y="41"/>
                    </a:lnTo>
                    <a:lnTo>
                      <a:pt x="77" y="54"/>
                    </a:lnTo>
                    <a:lnTo>
                      <a:pt x="69" y="53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47"/>
                    </a:lnTo>
                    <a:lnTo>
                      <a:pt x="45" y="45"/>
                    </a:lnTo>
                    <a:lnTo>
                      <a:pt x="40" y="41"/>
                    </a:lnTo>
                    <a:lnTo>
                      <a:pt x="35" y="38"/>
                    </a:lnTo>
                    <a:lnTo>
                      <a:pt x="32" y="35"/>
                    </a:lnTo>
                    <a:lnTo>
                      <a:pt x="17" y="22"/>
                    </a:lnTo>
                    <a:lnTo>
                      <a:pt x="8" y="15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1" name="Freeform 449"/>
              <p:cNvSpPr>
                <a:spLocks/>
              </p:cNvSpPr>
              <p:nvPr/>
            </p:nvSpPr>
            <p:spPr bwMode="auto">
              <a:xfrm>
                <a:off x="1820" y="2431"/>
                <a:ext cx="4" cy="4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0 h 9"/>
                  <a:gd name="T4" fmla="*/ 0 w 10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9"/>
                  <a:gd name="T11" fmla="*/ 10 w 10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9">
                    <a:moveTo>
                      <a:pt x="10" y="0"/>
                    </a:move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2" name="Freeform 450"/>
              <p:cNvSpPr>
                <a:spLocks/>
              </p:cNvSpPr>
              <p:nvPr/>
            </p:nvSpPr>
            <p:spPr bwMode="auto">
              <a:xfrm>
                <a:off x="1846" y="2428"/>
                <a:ext cx="11" cy="29"/>
              </a:xfrm>
              <a:custGeom>
                <a:avLst/>
                <a:gdLst>
                  <a:gd name="T0" fmla="*/ 0 w 34"/>
                  <a:gd name="T1" fmla="*/ 1 h 58"/>
                  <a:gd name="T2" fmla="*/ 0 w 34"/>
                  <a:gd name="T3" fmla="*/ 1 h 58"/>
                  <a:gd name="T4" fmla="*/ 0 w 34"/>
                  <a:gd name="T5" fmla="*/ 1 h 58"/>
                  <a:gd name="T6" fmla="*/ 0 w 34"/>
                  <a:gd name="T7" fmla="*/ 1 h 58"/>
                  <a:gd name="T8" fmla="*/ 0 w 34"/>
                  <a:gd name="T9" fmla="*/ 1 h 58"/>
                  <a:gd name="T10" fmla="*/ 0 w 34"/>
                  <a:gd name="T11" fmla="*/ 1 h 58"/>
                  <a:gd name="T12" fmla="*/ 0 w 34"/>
                  <a:gd name="T13" fmla="*/ 1 h 58"/>
                  <a:gd name="T14" fmla="*/ 0 w 34"/>
                  <a:gd name="T15" fmla="*/ 1 h 58"/>
                  <a:gd name="T16" fmla="*/ 0 w 34"/>
                  <a:gd name="T17" fmla="*/ 1 h 58"/>
                  <a:gd name="T18" fmla="*/ 0 w 34"/>
                  <a:gd name="T19" fmla="*/ 1 h 58"/>
                  <a:gd name="T20" fmla="*/ 0 w 34"/>
                  <a:gd name="T21" fmla="*/ 1 h 58"/>
                  <a:gd name="T22" fmla="*/ 0 w 34"/>
                  <a:gd name="T23" fmla="*/ 1 h 58"/>
                  <a:gd name="T24" fmla="*/ 0 w 34"/>
                  <a:gd name="T25" fmla="*/ 0 h 58"/>
                  <a:gd name="T26" fmla="*/ 0 w 34"/>
                  <a:gd name="T27" fmla="*/ 1 h 58"/>
                  <a:gd name="T28" fmla="*/ 0 w 34"/>
                  <a:gd name="T29" fmla="*/ 1 h 58"/>
                  <a:gd name="T30" fmla="*/ 0 w 34"/>
                  <a:gd name="T31" fmla="*/ 1 h 58"/>
                  <a:gd name="T32" fmla="*/ 0 w 34"/>
                  <a:gd name="T33" fmla="*/ 1 h 58"/>
                  <a:gd name="T34" fmla="*/ 0 w 34"/>
                  <a:gd name="T35" fmla="*/ 1 h 58"/>
                  <a:gd name="T36" fmla="*/ 0 w 34"/>
                  <a:gd name="T37" fmla="*/ 1 h 58"/>
                  <a:gd name="T38" fmla="*/ 0 w 34"/>
                  <a:gd name="T39" fmla="*/ 1 h 58"/>
                  <a:gd name="T40" fmla="*/ 0 w 34"/>
                  <a:gd name="T41" fmla="*/ 1 h 58"/>
                  <a:gd name="T42" fmla="*/ 0 w 34"/>
                  <a:gd name="T43" fmla="*/ 1 h 58"/>
                  <a:gd name="T44" fmla="*/ 0 w 34"/>
                  <a:gd name="T45" fmla="*/ 1 h 58"/>
                  <a:gd name="T46" fmla="*/ 0 w 34"/>
                  <a:gd name="T47" fmla="*/ 1 h 58"/>
                  <a:gd name="T48" fmla="*/ 0 w 34"/>
                  <a:gd name="T49" fmla="*/ 1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58"/>
                  <a:gd name="T77" fmla="*/ 34 w 34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58">
                    <a:moveTo>
                      <a:pt x="0" y="45"/>
                    </a:moveTo>
                    <a:lnTo>
                      <a:pt x="4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10" y="42"/>
                    </a:lnTo>
                    <a:lnTo>
                      <a:pt x="11" y="40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4" y="33"/>
                    </a:lnTo>
                    <a:lnTo>
                      <a:pt x="14" y="26"/>
                    </a:lnTo>
                    <a:lnTo>
                      <a:pt x="16" y="17"/>
                    </a:lnTo>
                    <a:lnTo>
                      <a:pt x="14" y="1"/>
                    </a:lnTo>
                    <a:lnTo>
                      <a:pt x="32" y="0"/>
                    </a:lnTo>
                    <a:lnTo>
                      <a:pt x="34" y="17"/>
                    </a:lnTo>
                    <a:lnTo>
                      <a:pt x="32" y="26"/>
                    </a:lnTo>
                    <a:lnTo>
                      <a:pt x="32" y="34"/>
                    </a:lnTo>
                    <a:lnTo>
                      <a:pt x="31" y="39"/>
                    </a:lnTo>
                    <a:lnTo>
                      <a:pt x="29" y="42"/>
                    </a:lnTo>
                    <a:lnTo>
                      <a:pt x="26" y="46"/>
                    </a:lnTo>
                    <a:lnTo>
                      <a:pt x="23" y="50"/>
                    </a:lnTo>
                    <a:lnTo>
                      <a:pt x="19" y="52"/>
                    </a:lnTo>
                    <a:lnTo>
                      <a:pt x="13" y="56"/>
                    </a:lnTo>
                    <a:lnTo>
                      <a:pt x="7" y="57"/>
                    </a:lnTo>
                    <a:lnTo>
                      <a:pt x="1" y="58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3" name="Freeform 451"/>
              <p:cNvSpPr>
                <a:spLocks/>
              </p:cNvSpPr>
              <p:nvPr/>
            </p:nvSpPr>
            <p:spPr bwMode="auto">
              <a:xfrm>
                <a:off x="1846" y="2451"/>
                <a:ext cx="0" cy="6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0 w 1"/>
                  <a:gd name="T5" fmla="*/ 0 h 13"/>
                  <a:gd name="T6" fmla="*/ 0 w 1"/>
                  <a:gd name="T7" fmla="*/ 0 h 13"/>
                  <a:gd name="T8" fmla="*/ 0 w 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3"/>
                  <a:gd name="T17" fmla="*/ 0 w 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3">
                    <a:moveTo>
                      <a:pt x="0" y="13"/>
                    </a:moveTo>
                    <a:lnTo>
                      <a:pt x="1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4" name="Freeform 452"/>
              <p:cNvSpPr>
                <a:spLocks/>
              </p:cNvSpPr>
              <p:nvPr/>
            </p:nvSpPr>
            <p:spPr bwMode="auto">
              <a:xfrm>
                <a:off x="1851" y="2417"/>
                <a:ext cx="10" cy="12"/>
              </a:xfrm>
              <a:custGeom>
                <a:avLst/>
                <a:gdLst>
                  <a:gd name="T0" fmla="*/ 0 w 31"/>
                  <a:gd name="T1" fmla="*/ 0 h 25"/>
                  <a:gd name="T2" fmla="*/ 0 w 31"/>
                  <a:gd name="T3" fmla="*/ 0 h 25"/>
                  <a:gd name="T4" fmla="*/ 0 w 31"/>
                  <a:gd name="T5" fmla="*/ 0 h 25"/>
                  <a:gd name="T6" fmla="*/ 0 w 31"/>
                  <a:gd name="T7" fmla="*/ 0 h 25"/>
                  <a:gd name="T8" fmla="*/ 0 w 31"/>
                  <a:gd name="T9" fmla="*/ 0 h 25"/>
                  <a:gd name="T10" fmla="*/ 0 w 31"/>
                  <a:gd name="T11" fmla="*/ 0 h 25"/>
                  <a:gd name="T12" fmla="*/ 0 w 31"/>
                  <a:gd name="T13" fmla="*/ 0 h 25"/>
                  <a:gd name="T14" fmla="*/ 0 w 31"/>
                  <a:gd name="T15" fmla="*/ 0 h 25"/>
                  <a:gd name="T16" fmla="*/ 0 w 31"/>
                  <a:gd name="T17" fmla="*/ 0 h 25"/>
                  <a:gd name="T18" fmla="*/ 0 w 31"/>
                  <a:gd name="T19" fmla="*/ 0 h 25"/>
                  <a:gd name="T20" fmla="*/ 0 w 31"/>
                  <a:gd name="T21" fmla="*/ 0 h 25"/>
                  <a:gd name="T22" fmla="*/ 0 w 31"/>
                  <a:gd name="T23" fmla="*/ 0 h 25"/>
                  <a:gd name="T24" fmla="*/ 0 w 31"/>
                  <a:gd name="T25" fmla="*/ 0 h 25"/>
                  <a:gd name="T26" fmla="*/ 0 w 31"/>
                  <a:gd name="T27" fmla="*/ 0 h 25"/>
                  <a:gd name="T28" fmla="*/ 0 w 31"/>
                  <a:gd name="T29" fmla="*/ 0 h 25"/>
                  <a:gd name="T30" fmla="*/ 0 w 31"/>
                  <a:gd name="T31" fmla="*/ 0 h 25"/>
                  <a:gd name="T32" fmla="*/ 0 w 31"/>
                  <a:gd name="T33" fmla="*/ 0 h 25"/>
                  <a:gd name="T34" fmla="*/ 0 w 31"/>
                  <a:gd name="T35" fmla="*/ 0 h 25"/>
                  <a:gd name="T36" fmla="*/ 0 w 31"/>
                  <a:gd name="T37" fmla="*/ 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25"/>
                  <a:gd name="T59" fmla="*/ 31 w 31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25">
                    <a:moveTo>
                      <a:pt x="0" y="24"/>
                    </a:moveTo>
                    <a:lnTo>
                      <a:pt x="0" y="20"/>
                    </a:lnTo>
                    <a:lnTo>
                      <a:pt x="2" y="16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1" y="13"/>
                    </a:lnTo>
                    <a:lnTo>
                      <a:pt x="29" y="13"/>
                    </a:lnTo>
                    <a:lnTo>
                      <a:pt x="26" y="13"/>
                    </a:lnTo>
                    <a:lnTo>
                      <a:pt x="24" y="15"/>
                    </a:lnTo>
                    <a:lnTo>
                      <a:pt x="23" y="16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8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5" name="Freeform 453"/>
              <p:cNvSpPr>
                <a:spLocks/>
              </p:cNvSpPr>
              <p:nvPr/>
            </p:nvSpPr>
            <p:spPr bwMode="auto">
              <a:xfrm>
                <a:off x="1851" y="2428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w 18"/>
                  <a:gd name="T7" fmla="*/ 0 h 1"/>
                  <a:gd name="T8" fmla="*/ 0 w 18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0" y="1"/>
                    </a:moveTo>
                    <a:lnTo>
                      <a:pt x="0" y="0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6" name="Freeform 454"/>
              <p:cNvSpPr>
                <a:spLocks/>
              </p:cNvSpPr>
              <p:nvPr/>
            </p:nvSpPr>
            <p:spPr bwMode="auto">
              <a:xfrm>
                <a:off x="1861" y="2417"/>
                <a:ext cx="31" cy="22"/>
              </a:xfrm>
              <a:custGeom>
                <a:avLst/>
                <a:gdLst>
                  <a:gd name="T0" fmla="*/ 0 w 93"/>
                  <a:gd name="T1" fmla="*/ 0 h 45"/>
                  <a:gd name="T2" fmla="*/ 0 w 93"/>
                  <a:gd name="T3" fmla="*/ 0 h 45"/>
                  <a:gd name="T4" fmla="*/ 0 w 93"/>
                  <a:gd name="T5" fmla="*/ 0 h 45"/>
                  <a:gd name="T6" fmla="*/ 0 w 93"/>
                  <a:gd name="T7" fmla="*/ 0 h 45"/>
                  <a:gd name="T8" fmla="*/ 0 w 93"/>
                  <a:gd name="T9" fmla="*/ 0 h 45"/>
                  <a:gd name="T10" fmla="*/ 0 w 93"/>
                  <a:gd name="T11" fmla="*/ 0 h 45"/>
                  <a:gd name="T12" fmla="*/ 0 w 93"/>
                  <a:gd name="T13" fmla="*/ 0 h 45"/>
                  <a:gd name="T14" fmla="*/ 0 w 93"/>
                  <a:gd name="T15" fmla="*/ 0 h 45"/>
                  <a:gd name="T16" fmla="*/ 0 w 93"/>
                  <a:gd name="T17" fmla="*/ 0 h 45"/>
                  <a:gd name="T18" fmla="*/ 0 w 93"/>
                  <a:gd name="T19" fmla="*/ 0 h 45"/>
                  <a:gd name="T20" fmla="*/ 0 w 93"/>
                  <a:gd name="T21" fmla="*/ 0 h 45"/>
                  <a:gd name="T22" fmla="*/ 0 w 93"/>
                  <a:gd name="T23" fmla="*/ 0 h 45"/>
                  <a:gd name="T24" fmla="*/ 0 w 93"/>
                  <a:gd name="T25" fmla="*/ 0 h 45"/>
                  <a:gd name="T26" fmla="*/ 0 w 93"/>
                  <a:gd name="T27" fmla="*/ 0 h 45"/>
                  <a:gd name="T28" fmla="*/ 0 w 93"/>
                  <a:gd name="T29" fmla="*/ 0 h 45"/>
                  <a:gd name="T30" fmla="*/ 0 w 93"/>
                  <a:gd name="T31" fmla="*/ 0 h 45"/>
                  <a:gd name="T32" fmla="*/ 0 w 93"/>
                  <a:gd name="T33" fmla="*/ 0 h 45"/>
                  <a:gd name="T34" fmla="*/ 0 w 93"/>
                  <a:gd name="T35" fmla="*/ 0 h 45"/>
                  <a:gd name="T36" fmla="*/ 0 w 93"/>
                  <a:gd name="T37" fmla="*/ 0 h 45"/>
                  <a:gd name="T38" fmla="*/ 0 w 93"/>
                  <a:gd name="T39" fmla="*/ 0 h 45"/>
                  <a:gd name="T40" fmla="*/ 0 w 93"/>
                  <a:gd name="T41" fmla="*/ 0 h 45"/>
                  <a:gd name="T42" fmla="*/ 0 w 93"/>
                  <a:gd name="T43" fmla="*/ 0 h 45"/>
                  <a:gd name="T44" fmla="*/ 0 w 93"/>
                  <a:gd name="T45" fmla="*/ 0 h 45"/>
                  <a:gd name="T46" fmla="*/ 0 w 93"/>
                  <a:gd name="T47" fmla="*/ 0 h 45"/>
                  <a:gd name="T48" fmla="*/ 0 w 93"/>
                  <a:gd name="T49" fmla="*/ 0 h 45"/>
                  <a:gd name="T50" fmla="*/ 0 w 93"/>
                  <a:gd name="T51" fmla="*/ 0 h 45"/>
                  <a:gd name="T52" fmla="*/ 0 w 93"/>
                  <a:gd name="T53" fmla="*/ 0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3"/>
                  <a:gd name="T82" fmla="*/ 0 h 45"/>
                  <a:gd name="T83" fmla="*/ 93 w 93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3" h="45">
                    <a:moveTo>
                      <a:pt x="1" y="0"/>
                    </a:moveTo>
                    <a:lnTo>
                      <a:pt x="9" y="0"/>
                    </a:lnTo>
                    <a:lnTo>
                      <a:pt x="16" y="1"/>
                    </a:lnTo>
                    <a:lnTo>
                      <a:pt x="24" y="3"/>
                    </a:lnTo>
                    <a:lnTo>
                      <a:pt x="31" y="6"/>
                    </a:lnTo>
                    <a:lnTo>
                      <a:pt x="43" y="12"/>
                    </a:lnTo>
                    <a:lnTo>
                      <a:pt x="52" y="18"/>
                    </a:lnTo>
                    <a:lnTo>
                      <a:pt x="62" y="23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0"/>
                    </a:lnTo>
                    <a:lnTo>
                      <a:pt x="87" y="31"/>
                    </a:lnTo>
                    <a:lnTo>
                      <a:pt x="93" y="32"/>
                    </a:lnTo>
                    <a:lnTo>
                      <a:pt x="93" y="45"/>
                    </a:lnTo>
                    <a:lnTo>
                      <a:pt x="86" y="44"/>
                    </a:lnTo>
                    <a:lnTo>
                      <a:pt x="77" y="43"/>
                    </a:lnTo>
                    <a:lnTo>
                      <a:pt x="70" y="40"/>
                    </a:lnTo>
                    <a:lnTo>
                      <a:pt x="62" y="38"/>
                    </a:lnTo>
                    <a:lnTo>
                      <a:pt x="52" y="33"/>
                    </a:lnTo>
                    <a:lnTo>
                      <a:pt x="41" y="27"/>
                    </a:lnTo>
                    <a:lnTo>
                      <a:pt x="31" y="21"/>
                    </a:lnTo>
                    <a:lnTo>
                      <a:pt x="22" y="17"/>
                    </a:lnTo>
                    <a:lnTo>
                      <a:pt x="16" y="15"/>
                    </a:lnTo>
                    <a:lnTo>
                      <a:pt x="12" y="14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7" name="Freeform 455"/>
              <p:cNvSpPr>
                <a:spLocks/>
              </p:cNvSpPr>
              <p:nvPr/>
            </p:nvSpPr>
            <p:spPr bwMode="auto">
              <a:xfrm>
                <a:off x="1861" y="2417"/>
                <a:ext cx="0" cy="6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0 w 1"/>
                  <a:gd name="T5" fmla="*/ 0 h 13"/>
                  <a:gd name="T6" fmla="*/ 0 w 1"/>
                  <a:gd name="T7" fmla="*/ 0 h 13"/>
                  <a:gd name="T8" fmla="*/ 0 w 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3"/>
                  <a:gd name="T17" fmla="*/ 0 w 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3">
                    <a:moveTo>
                      <a:pt x="0" y="0"/>
                    </a:moveTo>
                    <a:lnTo>
                      <a:pt x="1" y="0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8" name="Freeform 456"/>
              <p:cNvSpPr>
                <a:spLocks/>
              </p:cNvSpPr>
              <p:nvPr/>
            </p:nvSpPr>
            <p:spPr bwMode="auto">
              <a:xfrm>
                <a:off x="1892" y="2405"/>
                <a:ext cx="33" cy="34"/>
              </a:xfrm>
              <a:custGeom>
                <a:avLst/>
                <a:gdLst>
                  <a:gd name="T0" fmla="*/ 0 w 99"/>
                  <a:gd name="T1" fmla="*/ 1 h 67"/>
                  <a:gd name="T2" fmla="*/ 0 w 99"/>
                  <a:gd name="T3" fmla="*/ 1 h 67"/>
                  <a:gd name="T4" fmla="*/ 0 w 99"/>
                  <a:gd name="T5" fmla="*/ 1 h 67"/>
                  <a:gd name="T6" fmla="*/ 0 w 99"/>
                  <a:gd name="T7" fmla="*/ 1 h 67"/>
                  <a:gd name="T8" fmla="*/ 0 w 99"/>
                  <a:gd name="T9" fmla="*/ 1 h 67"/>
                  <a:gd name="T10" fmla="*/ 0 w 99"/>
                  <a:gd name="T11" fmla="*/ 1 h 67"/>
                  <a:gd name="T12" fmla="*/ 0 w 99"/>
                  <a:gd name="T13" fmla="*/ 1 h 67"/>
                  <a:gd name="T14" fmla="*/ 0 w 99"/>
                  <a:gd name="T15" fmla="*/ 1 h 67"/>
                  <a:gd name="T16" fmla="*/ 0 w 99"/>
                  <a:gd name="T17" fmla="*/ 1 h 67"/>
                  <a:gd name="T18" fmla="*/ 0 w 99"/>
                  <a:gd name="T19" fmla="*/ 1 h 67"/>
                  <a:gd name="T20" fmla="*/ 0 w 99"/>
                  <a:gd name="T21" fmla="*/ 1 h 67"/>
                  <a:gd name="T22" fmla="*/ 0 w 99"/>
                  <a:gd name="T23" fmla="*/ 1 h 67"/>
                  <a:gd name="T24" fmla="*/ 0 w 99"/>
                  <a:gd name="T25" fmla="*/ 1 h 67"/>
                  <a:gd name="T26" fmla="*/ 0 w 99"/>
                  <a:gd name="T27" fmla="*/ 0 h 67"/>
                  <a:gd name="T28" fmla="*/ 0 w 99"/>
                  <a:gd name="T29" fmla="*/ 1 h 67"/>
                  <a:gd name="T30" fmla="*/ 0 w 99"/>
                  <a:gd name="T31" fmla="*/ 1 h 67"/>
                  <a:gd name="T32" fmla="*/ 0 w 99"/>
                  <a:gd name="T33" fmla="*/ 1 h 67"/>
                  <a:gd name="T34" fmla="*/ 0 w 99"/>
                  <a:gd name="T35" fmla="*/ 1 h 67"/>
                  <a:gd name="T36" fmla="*/ 0 w 99"/>
                  <a:gd name="T37" fmla="*/ 1 h 67"/>
                  <a:gd name="T38" fmla="*/ 0 w 99"/>
                  <a:gd name="T39" fmla="*/ 1 h 67"/>
                  <a:gd name="T40" fmla="*/ 0 w 99"/>
                  <a:gd name="T41" fmla="*/ 1 h 67"/>
                  <a:gd name="T42" fmla="*/ 0 w 99"/>
                  <a:gd name="T43" fmla="*/ 1 h 67"/>
                  <a:gd name="T44" fmla="*/ 0 w 99"/>
                  <a:gd name="T45" fmla="*/ 1 h 67"/>
                  <a:gd name="T46" fmla="*/ 0 w 99"/>
                  <a:gd name="T47" fmla="*/ 1 h 67"/>
                  <a:gd name="T48" fmla="*/ 0 w 99"/>
                  <a:gd name="T49" fmla="*/ 1 h 67"/>
                  <a:gd name="T50" fmla="*/ 0 w 99"/>
                  <a:gd name="T51" fmla="*/ 1 h 67"/>
                  <a:gd name="T52" fmla="*/ 0 w 99"/>
                  <a:gd name="T53" fmla="*/ 1 h 67"/>
                  <a:gd name="T54" fmla="*/ 0 w 99"/>
                  <a:gd name="T55" fmla="*/ 1 h 67"/>
                  <a:gd name="T56" fmla="*/ 0 w 99"/>
                  <a:gd name="T57" fmla="*/ 1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67"/>
                  <a:gd name="T89" fmla="*/ 99 w 9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67">
                    <a:moveTo>
                      <a:pt x="0" y="54"/>
                    </a:moveTo>
                    <a:lnTo>
                      <a:pt x="8" y="53"/>
                    </a:lnTo>
                    <a:lnTo>
                      <a:pt x="14" y="52"/>
                    </a:lnTo>
                    <a:lnTo>
                      <a:pt x="20" y="51"/>
                    </a:lnTo>
                    <a:lnTo>
                      <a:pt x="25" y="49"/>
                    </a:lnTo>
                    <a:lnTo>
                      <a:pt x="30" y="46"/>
                    </a:lnTo>
                    <a:lnTo>
                      <a:pt x="34" y="43"/>
                    </a:lnTo>
                    <a:lnTo>
                      <a:pt x="43" y="36"/>
                    </a:lnTo>
                    <a:lnTo>
                      <a:pt x="52" y="26"/>
                    </a:lnTo>
                    <a:lnTo>
                      <a:pt x="62" y="17"/>
                    </a:lnTo>
                    <a:lnTo>
                      <a:pt x="68" y="12"/>
                    </a:lnTo>
                    <a:lnTo>
                      <a:pt x="74" y="8"/>
                    </a:lnTo>
                    <a:lnTo>
                      <a:pt x="82" y="4"/>
                    </a:lnTo>
                    <a:lnTo>
                      <a:pt x="89" y="0"/>
                    </a:lnTo>
                    <a:lnTo>
                      <a:pt x="99" y="10"/>
                    </a:lnTo>
                    <a:lnTo>
                      <a:pt x="92" y="13"/>
                    </a:lnTo>
                    <a:lnTo>
                      <a:pt x="88" y="16"/>
                    </a:lnTo>
                    <a:lnTo>
                      <a:pt x="82" y="20"/>
                    </a:lnTo>
                    <a:lnTo>
                      <a:pt x="77" y="24"/>
                    </a:lnTo>
                    <a:lnTo>
                      <a:pt x="67" y="34"/>
                    </a:lnTo>
                    <a:lnTo>
                      <a:pt x="58" y="43"/>
                    </a:lnTo>
                    <a:lnTo>
                      <a:pt x="48" y="51"/>
                    </a:lnTo>
                    <a:lnTo>
                      <a:pt x="42" y="55"/>
                    </a:lnTo>
                    <a:lnTo>
                      <a:pt x="34" y="59"/>
                    </a:lnTo>
                    <a:lnTo>
                      <a:pt x="27" y="62"/>
                    </a:lnTo>
                    <a:lnTo>
                      <a:pt x="20" y="65"/>
                    </a:lnTo>
                    <a:lnTo>
                      <a:pt x="11" y="66"/>
                    </a:lnTo>
                    <a:lnTo>
                      <a:pt x="0" y="67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9" name="Freeform 457"/>
              <p:cNvSpPr>
                <a:spLocks/>
              </p:cNvSpPr>
              <p:nvPr/>
            </p:nvSpPr>
            <p:spPr bwMode="auto">
              <a:xfrm>
                <a:off x="1892" y="2433"/>
                <a:ext cx="0" cy="6"/>
              </a:xfrm>
              <a:custGeom>
                <a:avLst/>
                <a:gdLst>
                  <a:gd name="T0" fmla="*/ 0 h 13"/>
                  <a:gd name="T1" fmla="*/ 0 h 13"/>
                  <a:gd name="T2" fmla="*/ 0 h 13"/>
                  <a:gd name="T3" fmla="*/ 0 60000 65536"/>
                  <a:gd name="T4" fmla="*/ 0 60000 65536"/>
                  <a:gd name="T5" fmla="*/ 0 60000 65536"/>
                  <a:gd name="T6" fmla="*/ 0 h 13"/>
                  <a:gd name="T7" fmla="*/ 13 h 1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3">
                    <a:moveTo>
                      <a:pt x="0" y="13"/>
                    </a:move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0" name="Freeform 458"/>
              <p:cNvSpPr>
                <a:spLocks/>
              </p:cNvSpPr>
              <p:nvPr/>
            </p:nvSpPr>
            <p:spPr bwMode="auto">
              <a:xfrm>
                <a:off x="1921" y="2388"/>
                <a:ext cx="38" cy="22"/>
              </a:xfrm>
              <a:custGeom>
                <a:avLst/>
                <a:gdLst>
                  <a:gd name="T0" fmla="*/ 0 w 113"/>
                  <a:gd name="T1" fmla="*/ 1 h 44"/>
                  <a:gd name="T2" fmla="*/ 0 w 113"/>
                  <a:gd name="T3" fmla="*/ 1 h 44"/>
                  <a:gd name="T4" fmla="*/ 0 w 113"/>
                  <a:gd name="T5" fmla="*/ 1 h 44"/>
                  <a:gd name="T6" fmla="*/ 0 w 113"/>
                  <a:gd name="T7" fmla="*/ 1 h 44"/>
                  <a:gd name="T8" fmla="*/ 0 w 113"/>
                  <a:gd name="T9" fmla="*/ 1 h 44"/>
                  <a:gd name="T10" fmla="*/ 0 w 113"/>
                  <a:gd name="T11" fmla="*/ 1 h 44"/>
                  <a:gd name="T12" fmla="*/ 0 w 113"/>
                  <a:gd name="T13" fmla="*/ 1 h 44"/>
                  <a:gd name="T14" fmla="*/ 0 w 113"/>
                  <a:gd name="T15" fmla="*/ 1 h 44"/>
                  <a:gd name="T16" fmla="*/ 0 w 113"/>
                  <a:gd name="T17" fmla="*/ 1 h 44"/>
                  <a:gd name="T18" fmla="*/ 0 w 113"/>
                  <a:gd name="T19" fmla="*/ 1 h 44"/>
                  <a:gd name="T20" fmla="*/ 0 w 113"/>
                  <a:gd name="T21" fmla="*/ 1 h 44"/>
                  <a:gd name="T22" fmla="*/ 0 w 113"/>
                  <a:gd name="T23" fmla="*/ 1 h 44"/>
                  <a:gd name="T24" fmla="*/ 0 w 113"/>
                  <a:gd name="T25" fmla="*/ 1 h 44"/>
                  <a:gd name="T26" fmla="*/ 0 w 113"/>
                  <a:gd name="T27" fmla="*/ 0 h 44"/>
                  <a:gd name="T28" fmla="*/ 0 w 113"/>
                  <a:gd name="T29" fmla="*/ 1 h 44"/>
                  <a:gd name="T30" fmla="*/ 0 w 113"/>
                  <a:gd name="T31" fmla="*/ 1 h 44"/>
                  <a:gd name="T32" fmla="*/ 0 w 113"/>
                  <a:gd name="T33" fmla="*/ 1 h 44"/>
                  <a:gd name="T34" fmla="*/ 0 w 113"/>
                  <a:gd name="T35" fmla="*/ 1 h 44"/>
                  <a:gd name="T36" fmla="*/ 0 w 113"/>
                  <a:gd name="T37" fmla="*/ 1 h 44"/>
                  <a:gd name="T38" fmla="*/ 0 w 113"/>
                  <a:gd name="T39" fmla="*/ 1 h 44"/>
                  <a:gd name="T40" fmla="*/ 0 w 113"/>
                  <a:gd name="T41" fmla="*/ 1 h 44"/>
                  <a:gd name="T42" fmla="*/ 0 w 113"/>
                  <a:gd name="T43" fmla="*/ 1 h 44"/>
                  <a:gd name="T44" fmla="*/ 0 w 113"/>
                  <a:gd name="T45" fmla="*/ 1 h 44"/>
                  <a:gd name="T46" fmla="*/ 0 w 113"/>
                  <a:gd name="T47" fmla="*/ 1 h 44"/>
                  <a:gd name="T48" fmla="*/ 0 w 113"/>
                  <a:gd name="T49" fmla="*/ 1 h 44"/>
                  <a:gd name="T50" fmla="*/ 0 w 113"/>
                  <a:gd name="T51" fmla="*/ 1 h 44"/>
                  <a:gd name="T52" fmla="*/ 0 w 113"/>
                  <a:gd name="T53" fmla="*/ 1 h 44"/>
                  <a:gd name="T54" fmla="*/ 0 w 113"/>
                  <a:gd name="T55" fmla="*/ 1 h 44"/>
                  <a:gd name="T56" fmla="*/ 0 w 113"/>
                  <a:gd name="T57" fmla="*/ 1 h 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3"/>
                  <a:gd name="T88" fmla="*/ 0 h 44"/>
                  <a:gd name="T89" fmla="*/ 113 w 113"/>
                  <a:gd name="T90" fmla="*/ 44 h 4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3" h="44">
                    <a:moveTo>
                      <a:pt x="0" y="33"/>
                    </a:moveTo>
                    <a:lnTo>
                      <a:pt x="7" y="31"/>
                    </a:lnTo>
                    <a:lnTo>
                      <a:pt x="16" y="27"/>
                    </a:lnTo>
                    <a:lnTo>
                      <a:pt x="25" y="25"/>
                    </a:lnTo>
                    <a:lnTo>
                      <a:pt x="34" y="23"/>
                    </a:lnTo>
                    <a:lnTo>
                      <a:pt x="67" y="19"/>
                    </a:lnTo>
                    <a:lnTo>
                      <a:pt x="73" y="17"/>
                    </a:lnTo>
                    <a:lnTo>
                      <a:pt x="79" y="16"/>
                    </a:lnTo>
                    <a:lnTo>
                      <a:pt x="83" y="14"/>
                    </a:lnTo>
                    <a:lnTo>
                      <a:pt x="87" y="12"/>
                    </a:lnTo>
                    <a:lnTo>
                      <a:pt x="90" y="10"/>
                    </a:lnTo>
                    <a:lnTo>
                      <a:pt x="93" y="8"/>
                    </a:lnTo>
                    <a:lnTo>
                      <a:pt x="95" y="5"/>
                    </a:lnTo>
                    <a:lnTo>
                      <a:pt x="95" y="0"/>
                    </a:lnTo>
                    <a:lnTo>
                      <a:pt x="113" y="2"/>
                    </a:lnTo>
                    <a:lnTo>
                      <a:pt x="111" y="7"/>
                    </a:lnTo>
                    <a:lnTo>
                      <a:pt x="108" y="13"/>
                    </a:lnTo>
                    <a:lnTo>
                      <a:pt x="104" y="18"/>
                    </a:lnTo>
                    <a:lnTo>
                      <a:pt x="99" y="21"/>
                    </a:lnTo>
                    <a:lnTo>
                      <a:pt x="92" y="25"/>
                    </a:lnTo>
                    <a:lnTo>
                      <a:pt x="86" y="27"/>
                    </a:lnTo>
                    <a:lnTo>
                      <a:pt x="79" y="30"/>
                    </a:lnTo>
                    <a:lnTo>
                      <a:pt x="70" y="31"/>
                    </a:lnTo>
                    <a:lnTo>
                      <a:pt x="37" y="36"/>
                    </a:lnTo>
                    <a:lnTo>
                      <a:pt x="30" y="37"/>
                    </a:lnTo>
                    <a:lnTo>
                      <a:pt x="22" y="39"/>
                    </a:lnTo>
                    <a:lnTo>
                      <a:pt x="15" y="41"/>
                    </a:lnTo>
                    <a:lnTo>
                      <a:pt x="9" y="4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1" name="Freeform 459"/>
              <p:cNvSpPr>
                <a:spLocks/>
              </p:cNvSpPr>
              <p:nvPr/>
            </p:nvSpPr>
            <p:spPr bwMode="auto">
              <a:xfrm>
                <a:off x="1921" y="2405"/>
                <a:ext cx="4" cy="5"/>
              </a:xfrm>
              <a:custGeom>
                <a:avLst/>
                <a:gdLst>
                  <a:gd name="T0" fmla="*/ 0 w 10"/>
                  <a:gd name="T1" fmla="*/ 0 h 11"/>
                  <a:gd name="T2" fmla="*/ 0 w 10"/>
                  <a:gd name="T3" fmla="*/ 0 h 11"/>
                  <a:gd name="T4" fmla="*/ 0 w 10"/>
                  <a:gd name="T5" fmla="*/ 0 h 11"/>
                  <a:gd name="T6" fmla="*/ 0 w 10"/>
                  <a:gd name="T7" fmla="*/ 0 h 11"/>
                  <a:gd name="T8" fmla="*/ 0 w 10"/>
                  <a:gd name="T9" fmla="*/ 0 h 11"/>
                  <a:gd name="T10" fmla="*/ 0 w 1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1"/>
                  <a:gd name="T20" fmla="*/ 10 w 1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1">
                    <a:moveTo>
                      <a:pt x="0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2" name="Rectangle 460"/>
              <p:cNvSpPr>
                <a:spLocks noChangeArrowheads="1"/>
              </p:cNvSpPr>
              <p:nvPr/>
            </p:nvSpPr>
            <p:spPr bwMode="auto">
              <a:xfrm>
                <a:off x="1953" y="2371"/>
                <a:ext cx="6" cy="18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13" name="Freeform 461"/>
              <p:cNvSpPr>
                <a:spLocks/>
              </p:cNvSpPr>
              <p:nvPr/>
            </p:nvSpPr>
            <p:spPr bwMode="auto">
              <a:xfrm>
                <a:off x="1953" y="2388"/>
                <a:ext cx="6" cy="1"/>
              </a:xfrm>
              <a:custGeom>
                <a:avLst/>
                <a:gdLst>
                  <a:gd name="T0" fmla="*/ 0 w 18"/>
                  <a:gd name="T1" fmla="*/ 0 h 3"/>
                  <a:gd name="T2" fmla="*/ 0 w 18"/>
                  <a:gd name="T3" fmla="*/ 0 h 3"/>
                  <a:gd name="T4" fmla="*/ 0 w 18"/>
                  <a:gd name="T5" fmla="*/ 0 h 3"/>
                  <a:gd name="T6" fmla="*/ 0 w 18"/>
                  <a:gd name="T7" fmla="*/ 0 h 3"/>
                  <a:gd name="T8" fmla="*/ 0 w 18"/>
                  <a:gd name="T9" fmla="*/ 0 h 3"/>
                  <a:gd name="T10" fmla="*/ 0 w 1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3"/>
                  <a:gd name="T20" fmla="*/ 18 w 1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3">
                    <a:moveTo>
                      <a:pt x="18" y="3"/>
                    </a:moveTo>
                    <a:lnTo>
                      <a:pt x="18" y="0"/>
                    </a:lnTo>
                    <a:lnTo>
                      <a:pt x="18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4" name="Freeform 462"/>
              <p:cNvSpPr>
                <a:spLocks/>
              </p:cNvSpPr>
              <p:nvPr/>
            </p:nvSpPr>
            <p:spPr bwMode="auto">
              <a:xfrm>
                <a:off x="1953" y="2334"/>
                <a:ext cx="16" cy="37"/>
              </a:xfrm>
              <a:custGeom>
                <a:avLst/>
                <a:gdLst>
                  <a:gd name="T0" fmla="*/ 0 w 47"/>
                  <a:gd name="T1" fmla="*/ 1 h 73"/>
                  <a:gd name="T2" fmla="*/ 0 w 47"/>
                  <a:gd name="T3" fmla="*/ 1 h 73"/>
                  <a:gd name="T4" fmla="*/ 0 w 47"/>
                  <a:gd name="T5" fmla="*/ 1 h 73"/>
                  <a:gd name="T6" fmla="*/ 0 w 47"/>
                  <a:gd name="T7" fmla="*/ 1 h 73"/>
                  <a:gd name="T8" fmla="*/ 0 w 47"/>
                  <a:gd name="T9" fmla="*/ 1 h 73"/>
                  <a:gd name="T10" fmla="*/ 0 w 47"/>
                  <a:gd name="T11" fmla="*/ 1 h 73"/>
                  <a:gd name="T12" fmla="*/ 0 w 47"/>
                  <a:gd name="T13" fmla="*/ 1 h 73"/>
                  <a:gd name="T14" fmla="*/ 0 w 47"/>
                  <a:gd name="T15" fmla="*/ 1 h 73"/>
                  <a:gd name="T16" fmla="*/ 0 w 47"/>
                  <a:gd name="T17" fmla="*/ 1 h 73"/>
                  <a:gd name="T18" fmla="*/ 0 w 47"/>
                  <a:gd name="T19" fmla="*/ 1 h 73"/>
                  <a:gd name="T20" fmla="*/ 0 w 47"/>
                  <a:gd name="T21" fmla="*/ 1 h 73"/>
                  <a:gd name="T22" fmla="*/ 0 w 47"/>
                  <a:gd name="T23" fmla="*/ 1 h 73"/>
                  <a:gd name="T24" fmla="*/ 0 w 47"/>
                  <a:gd name="T25" fmla="*/ 0 h 73"/>
                  <a:gd name="T26" fmla="*/ 0 w 47"/>
                  <a:gd name="T27" fmla="*/ 1 h 73"/>
                  <a:gd name="T28" fmla="*/ 0 w 47"/>
                  <a:gd name="T29" fmla="*/ 1 h 73"/>
                  <a:gd name="T30" fmla="*/ 0 w 47"/>
                  <a:gd name="T31" fmla="*/ 1 h 73"/>
                  <a:gd name="T32" fmla="*/ 0 w 47"/>
                  <a:gd name="T33" fmla="*/ 1 h 73"/>
                  <a:gd name="T34" fmla="*/ 0 w 47"/>
                  <a:gd name="T35" fmla="*/ 1 h 73"/>
                  <a:gd name="T36" fmla="*/ 0 w 47"/>
                  <a:gd name="T37" fmla="*/ 1 h 73"/>
                  <a:gd name="T38" fmla="*/ 0 w 47"/>
                  <a:gd name="T39" fmla="*/ 1 h 73"/>
                  <a:gd name="T40" fmla="*/ 0 w 47"/>
                  <a:gd name="T41" fmla="*/ 1 h 73"/>
                  <a:gd name="T42" fmla="*/ 0 w 47"/>
                  <a:gd name="T43" fmla="*/ 1 h 73"/>
                  <a:gd name="T44" fmla="*/ 0 w 47"/>
                  <a:gd name="T45" fmla="*/ 1 h 73"/>
                  <a:gd name="T46" fmla="*/ 0 w 47"/>
                  <a:gd name="T47" fmla="*/ 1 h 73"/>
                  <a:gd name="T48" fmla="*/ 0 w 47"/>
                  <a:gd name="T49" fmla="*/ 1 h 73"/>
                  <a:gd name="T50" fmla="*/ 0 w 47"/>
                  <a:gd name="T51" fmla="*/ 1 h 73"/>
                  <a:gd name="T52" fmla="*/ 0 w 47"/>
                  <a:gd name="T53" fmla="*/ 1 h 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7"/>
                  <a:gd name="T82" fmla="*/ 0 h 73"/>
                  <a:gd name="T83" fmla="*/ 47 w 47"/>
                  <a:gd name="T84" fmla="*/ 73 h 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7" h="73">
                    <a:moveTo>
                      <a:pt x="0" y="72"/>
                    </a:moveTo>
                    <a:lnTo>
                      <a:pt x="0" y="67"/>
                    </a:lnTo>
                    <a:lnTo>
                      <a:pt x="1" y="61"/>
                    </a:lnTo>
                    <a:lnTo>
                      <a:pt x="3" y="56"/>
                    </a:lnTo>
                    <a:lnTo>
                      <a:pt x="4" y="51"/>
                    </a:lnTo>
                    <a:lnTo>
                      <a:pt x="10" y="42"/>
                    </a:lnTo>
                    <a:lnTo>
                      <a:pt x="16" y="34"/>
                    </a:lnTo>
                    <a:lnTo>
                      <a:pt x="22" y="2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29" y="10"/>
                    </a:lnTo>
                    <a:lnTo>
                      <a:pt x="29" y="5"/>
                    </a:lnTo>
                    <a:lnTo>
                      <a:pt x="31" y="0"/>
                    </a:lnTo>
                    <a:lnTo>
                      <a:pt x="47" y="1"/>
                    </a:lnTo>
                    <a:lnTo>
                      <a:pt x="47" y="6"/>
                    </a:lnTo>
                    <a:lnTo>
                      <a:pt x="46" y="12"/>
                    </a:lnTo>
                    <a:lnTo>
                      <a:pt x="44" y="17"/>
                    </a:lnTo>
                    <a:lnTo>
                      <a:pt x="43" y="21"/>
                    </a:lnTo>
                    <a:lnTo>
                      <a:pt x="37" y="31"/>
                    </a:lnTo>
                    <a:lnTo>
                      <a:pt x="32" y="39"/>
                    </a:lnTo>
                    <a:lnTo>
                      <a:pt x="26" y="47"/>
                    </a:lnTo>
                    <a:lnTo>
                      <a:pt x="22" y="55"/>
                    </a:lnTo>
                    <a:lnTo>
                      <a:pt x="21" y="59"/>
                    </a:lnTo>
                    <a:lnTo>
                      <a:pt x="19" y="63"/>
                    </a:lnTo>
                    <a:lnTo>
                      <a:pt x="18" y="68"/>
                    </a:lnTo>
                    <a:lnTo>
                      <a:pt x="18" y="7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5" name="Freeform 463"/>
              <p:cNvSpPr>
                <a:spLocks/>
              </p:cNvSpPr>
              <p:nvPr/>
            </p:nvSpPr>
            <p:spPr bwMode="auto">
              <a:xfrm>
                <a:off x="1953" y="2370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w 1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0" y="1"/>
                    </a:moveTo>
                    <a:lnTo>
                      <a:pt x="0" y="0"/>
                    </a:lnTo>
                    <a:lnTo>
                      <a:pt x="1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6" name="Freeform 464"/>
              <p:cNvSpPr>
                <a:spLocks/>
              </p:cNvSpPr>
              <p:nvPr/>
            </p:nvSpPr>
            <p:spPr bwMode="auto">
              <a:xfrm>
                <a:off x="1954" y="2308"/>
                <a:ext cx="15" cy="27"/>
              </a:xfrm>
              <a:custGeom>
                <a:avLst/>
                <a:gdLst>
                  <a:gd name="T0" fmla="*/ 0 w 43"/>
                  <a:gd name="T1" fmla="*/ 0 h 55"/>
                  <a:gd name="T2" fmla="*/ 0 w 43"/>
                  <a:gd name="T3" fmla="*/ 0 h 55"/>
                  <a:gd name="T4" fmla="*/ 0 w 43"/>
                  <a:gd name="T5" fmla="*/ 0 h 55"/>
                  <a:gd name="T6" fmla="*/ 0 w 43"/>
                  <a:gd name="T7" fmla="*/ 0 h 55"/>
                  <a:gd name="T8" fmla="*/ 0 w 43"/>
                  <a:gd name="T9" fmla="*/ 0 h 55"/>
                  <a:gd name="T10" fmla="*/ 0 w 43"/>
                  <a:gd name="T11" fmla="*/ 0 h 55"/>
                  <a:gd name="T12" fmla="*/ 0 w 43"/>
                  <a:gd name="T13" fmla="*/ 0 h 55"/>
                  <a:gd name="T14" fmla="*/ 0 w 43"/>
                  <a:gd name="T15" fmla="*/ 0 h 55"/>
                  <a:gd name="T16" fmla="*/ 0 w 43"/>
                  <a:gd name="T17" fmla="*/ 0 h 55"/>
                  <a:gd name="T18" fmla="*/ 0 w 43"/>
                  <a:gd name="T19" fmla="*/ 0 h 55"/>
                  <a:gd name="T20" fmla="*/ 0 w 43"/>
                  <a:gd name="T21" fmla="*/ 0 h 55"/>
                  <a:gd name="T22" fmla="*/ 0 w 43"/>
                  <a:gd name="T23" fmla="*/ 0 h 55"/>
                  <a:gd name="T24" fmla="*/ 0 w 43"/>
                  <a:gd name="T25" fmla="*/ 0 h 55"/>
                  <a:gd name="T26" fmla="*/ 0 w 43"/>
                  <a:gd name="T27" fmla="*/ 0 h 55"/>
                  <a:gd name="T28" fmla="*/ 0 w 43"/>
                  <a:gd name="T29" fmla="*/ 0 h 55"/>
                  <a:gd name="T30" fmla="*/ 0 w 43"/>
                  <a:gd name="T31" fmla="*/ 0 h 55"/>
                  <a:gd name="T32" fmla="*/ 0 w 43"/>
                  <a:gd name="T33" fmla="*/ 0 h 55"/>
                  <a:gd name="T34" fmla="*/ 0 w 43"/>
                  <a:gd name="T35" fmla="*/ 0 h 55"/>
                  <a:gd name="T36" fmla="*/ 0 w 43"/>
                  <a:gd name="T37" fmla="*/ 0 h 55"/>
                  <a:gd name="T38" fmla="*/ 0 w 43"/>
                  <a:gd name="T39" fmla="*/ 0 h 55"/>
                  <a:gd name="T40" fmla="*/ 0 w 43"/>
                  <a:gd name="T41" fmla="*/ 0 h 55"/>
                  <a:gd name="T42" fmla="*/ 0 w 43"/>
                  <a:gd name="T43" fmla="*/ 0 h 55"/>
                  <a:gd name="T44" fmla="*/ 0 w 43"/>
                  <a:gd name="T45" fmla="*/ 0 h 55"/>
                  <a:gd name="T46" fmla="*/ 0 w 43"/>
                  <a:gd name="T47" fmla="*/ 0 h 55"/>
                  <a:gd name="T48" fmla="*/ 0 w 43"/>
                  <a:gd name="T49" fmla="*/ 0 h 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55"/>
                  <a:gd name="T77" fmla="*/ 43 w 43"/>
                  <a:gd name="T78" fmla="*/ 55 h 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55">
                    <a:moveTo>
                      <a:pt x="27" y="55"/>
                    </a:moveTo>
                    <a:lnTo>
                      <a:pt x="25" y="51"/>
                    </a:lnTo>
                    <a:lnTo>
                      <a:pt x="25" y="48"/>
                    </a:lnTo>
                    <a:lnTo>
                      <a:pt x="22" y="41"/>
                    </a:lnTo>
                    <a:lnTo>
                      <a:pt x="21" y="39"/>
                    </a:lnTo>
                    <a:lnTo>
                      <a:pt x="20" y="36"/>
                    </a:lnTo>
                    <a:lnTo>
                      <a:pt x="14" y="31"/>
                    </a:lnTo>
                    <a:lnTo>
                      <a:pt x="9" y="25"/>
                    </a:lnTo>
                    <a:lnTo>
                      <a:pt x="5" y="18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7" y="0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21" y="12"/>
                    </a:lnTo>
                    <a:lnTo>
                      <a:pt x="25" y="19"/>
                    </a:lnTo>
                    <a:lnTo>
                      <a:pt x="30" y="25"/>
                    </a:lnTo>
                    <a:lnTo>
                      <a:pt x="34" y="31"/>
                    </a:lnTo>
                    <a:lnTo>
                      <a:pt x="37" y="34"/>
                    </a:lnTo>
                    <a:lnTo>
                      <a:pt x="39" y="37"/>
                    </a:lnTo>
                    <a:lnTo>
                      <a:pt x="43" y="45"/>
                    </a:lnTo>
                    <a:lnTo>
                      <a:pt x="43" y="50"/>
                    </a:lnTo>
                    <a:lnTo>
                      <a:pt x="43" y="54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7" name="Freeform 465"/>
              <p:cNvSpPr>
                <a:spLocks/>
              </p:cNvSpPr>
              <p:nvPr/>
            </p:nvSpPr>
            <p:spPr bwMode="auto">
              <a:xfrm>
                <a:off x="1963" y="2334"/>
                <a:ext cx="6" cy="1"/>
              </a:xfrm>
              <a:custGeom>
                <a:avLst/>
                <a:gdLst>
                  <a:gd name="T0" fmla="*/ 0 w 16"/>
                  <a:gd name="T1" fmla="*/ 1 h 1"/>
                  <a:gd name="T2" fmla="*/ 0 w 16"/>
                  <a:gd name="T3" fmla="*/ 0 h 1"/>
                  <a:gd name="T4" fmla="*/ 0 w 16"/>
                  <a:gd name="T5" fmla="*/ 1 h 1"/>
                  <a:gd name="T6" fmla="*/ 0 w 16"/>
                  <a:gd name="T7" fmla="*/ 0 h 1"/>
                  <a:gd name="T8" fmla="*/ 0 w 16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16" y="1"/>
                    </a:moveTo>
                    <a:lnTo>
                      <a:pt x="16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8" name="Freeform 466"/>
              <p:cNvSpPr>
                <a:spLocks/>
              </p:cNvSpPr>
              <p:nvPr/>
            </p:nvSpPr>
            <p:spPr bwMode="auto">
              <a:xfrm>
                <a:off x="1954" y="2298"/>
                <a:ext cx="18" cy="10"/>
              </a:xfrm>
              <a:custGeom>
                <a:avLst/>
                <a:gdLst>
                  <a:gd name="T0" fmla="*/ 0 w 52"/>
                  <a:gd name="T1" fmla="*/ 1 h 19"/>
                  <a:gd name="T2" fmla="*/ 0 w 52"/>
                  <a:gd name="T3" fmla="*/ 1 h 19"/>
                  <a:gd name="T4" fmla="*/ 0 w 52"/>
                  <a:gd name="T5" fmla="*/ 1 h 19"/>
                  <a:gd name="T6" fmla="*/ 0 w 52"/>
                  <a:gd name="T7" fmla="*/ 1 h 19"/>
                  <a:gd name="T8" fmla="*/ 0 w 52"/>
                  <a:gd name="T9" fmla="*/ 1 h 19"/>
                  <a:gd name="T10" fmla="*/ 0 w 52"/>
                  <a:gd name="T11" fmla="*/ 1 h 19"/>
                  <a:gd name="T12" fmla="*/ 0 w 52"/>
                  <a:gd name="T13" fmla="*/ 1 h 19"/>
                  <a:gd name="T14" fmla="*/ 0 w 52"/>
                  <a:gd name="T15" fmla="*/ 1 h 19"/>
                  <a:gd name="T16" fmla="*/ 0 w 52"/>
                  <a:gd name="T17" fmla="*/ 1 h 19"/>
                  <a:gd name="T18" fmla="*/ 0 w 52"/>
                  <a:gd name="T19" fmla="*/ 0 h 19"/>
                  <a:gd name="T20" fmla="*/ 0 w 52"/>
                  <a:gd name="T21" fmla="*/ 0 h 19"/>
                  <a:gd name="T22" fmla="*/ 0 w 52"/>
                  <a:gd name="T23" fmla="*/ 1 h 19"/>
                  <a:gd name="T24" fmla="*/ 0 w 52"/>
                  <a:gd name="T25" fmla="*/ 1 h 19"/>
                  <a:gd name="T26" fmla="*/ 0 w 52"/>
                  <a:gd name="T27" fmla="*/ 1 h 19"/>
                  <a:gd name="T28" fmla="*/ 0 w 52"/>
                  <a:gd name="T29" fmla="*/ 1 h 19"/>
                  <a:gd name="T30" fmla="*/ 0 w 52"/>
                  <a:gd name="T31" fmla="*/ 1 h 19"/>
                  <a:gd name="T32" fmla="*/ 0 w 52"/>
                  <a:gd name="T33" fmla="*/ 1 h 19"/>
                  <a:gd name="T34" fmla="*/ 0 w 52"/>
                  <a:gd name="T35" fmla="*/ 1 h 19"/>
                  <a:gd name="T36" fmla="*/ 0 w 52"/>
                  <a:gd name="T37" fmla="*/ 1 h 19"/>
                  <a:gd name="T38" fmla="*/ 0 w 52"/>
                  <a:gd name="T39" fmla="*/ 1 h 19"/>
                  <a:gd name="T40" fmla="*/ 0 w 52"/>
                  <a:gd name="T41" fmla="*/ 1 h 19"/>
                  <a:gd name="T42" fmla="*/ 0 w 52"/>
                  <a:gd name="T43" fmla="*/ 1 h 19"/>
                  <a:gd name="T44" fmla="*/ 0 w 52"/>
                  <a:gd name="T45" fmla="*/ 1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2"/>
                  <a:gd name="T70" fmla="*/ 0 h 19"/>
                  <a:gd name="T71" fmla="*/ 52 w 52"/>
                  <a:gd name="T72" fmla="*/ 19 h 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2" h="19">
                    <a:moveTo>
                      <a:pt x="0" y="18"/>
                    </a:moveTo>
                    <a:lnTo>
                      <a:pt x="0" y="15"/>
                    </a:lnTo>
                    <a:lnTo>
                      <a:pt x="2" y="11"/>
                    </a:lnTo>
                    <a:lnTo>
                      <a:pt x="6" y="8"/>
                    </a:lnTo>
                    <a:lnTo>
                      <a:pt x="11" y="5"/>
                    </a:lnTo>
                    <a:lnTo>
                      <a:pt x="14" y="4"/>
                    </a:lnTo>
                    <a:lnTo>
                      <a:pt x="17" y="3"/>
                    </a:lnTo>
                    <a:lnTo>
                      <a:pt x="21" y="2"/>
                    </a:lnTo>
                    <a:lnTo>
                      <a:pt x="28" y="1"/>
                    </a:lnTo>
                    <a:lnTo>
                      <a:pt x="37" y="0"/>
                    </a:lnTo>
                    <a:lnTo>
                      <a:pt x="52" y="0"/>
                    </a:lnTo>
                    <a:lnTo>
                      <a:pt x="52" y="12"/>
                    </a:lnTo>
                    <a:lnTo>
                      <a:pt x="37" y="12"/>
                    </a:lnTo>
                    <a:lnTo>
                      <a:pt x="31" y="12"/>
                    </a:lnTo>
                    <a:lnTo>
                      <a:pt x="25" y="13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7" y="1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9" name="Freeform 467"/>
              <p:cNvSpPr>
                <a:spLocks/>
              </p:cNvSpPr>
              <p:nvPr/>
            </p:nvSpPr>
            <p:spPr bwMode="auto">
              <a:xfrm>
                <a:off x="1954" y="2308"/>
                <a:ext cx="6" cy="0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0 w 17"/>
                  <a:gd name="T7" fmla="*/ 0 h 1"/>
                  <a:gd name="T8" fmla="*/ 0 w 1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"/>
                  <a:gd name="T17" fmla="*/ 17 w 1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">
                    <a:moveTo>
                      <a:pt x="0" y="1"/>
                    </a:moveTo>
                    <a:lnTo>
                      <a:pt x="0" y="0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0" name="Freeform 468"/>
              <p:cNvSpPr>
                <a:spLocks/>
              </p:cNvSpPr>
              <p:nvPr/>
            </p:nvSpPr>
            <p:spPr bwMode="auto">
              <a:xfrm>
                <a:off x="1971" y="2298"/>
                <a:ext cx="20" cy="35"/>
              </a:xfrm>
              <a:custGeom>
                <a:avLst/>
                <a:gdLst>
                  <a:gd name="T0" fmla="*/ 0 w 60"/>
                  <a:gd name="T1" fmla="*/ 0 h 70"/>
                  <a:gd name="T2" fmla="*/ 0 w 60"/>
                  <a:gd name="T3" fmla="*/ 0 h 70"/>
                  <a:gd name="T4" fmla="*/ 0 w 60"/>
                  <a:gd name="T5" fmla="*/ 1 h 70"/>
                  <a:gd name="T6" fmla="*/ 0 w 60"/>
                  <a:gd name="T7" fmla="*/ 1 h 70"/>
                  <a:gd name="T8" fmla="*/ 0 w 60"/>
                  <a:gd name="T9" fmla="*/ 1 h 70"/>
                  <a:gd name="T10" fmla="*/ 0 w 60"/>
                  <a:gd name="T11" fmla="*/ 1 h 70"/>
                  <a:gd name="T12" fmla="*/ 0 w 60"/>
                  <a:gd name="T13" fmla="*/ 1 h 70"/>
                  <a:gd name="T14" fmla="*/ 0 w 60"/>
                  <a:gd name="T15" fmla="*/ 1 h 70"/>
                  <a:gd name="T16" fmla="*/ 0 w 60"/>
                  <a:gd name="T17" fmla="*/ 1 h 70"/>
                  <a:gd name="T18" fmla="*/ 0 w 60"/>
                  <a:gd name="T19" fmla="*/ 1 h 70"/>
                  <a:gd name="T20" fmla="*/ 0 w 60"/>
                  <a:gd name="T21" fmla="*/ 1 h 70"/>
                  <a:gd name="T22" fmla="*/ 0 w 60"/>
                  <a:gd name="T23" fmla="*/ 1 h 70"/>
                  <a:gd name="T24" fmla="*/ 0 w 60"/>
                  <a:gd name="T25" fmla="*/ 1 h 70"/>
                  <a:gd name="T26" fmla="*/ 0 w 60"/>
                  <a:gd name="T27" fmla="*/ 1 h 70"/>
                  <a:gd name="T28" fmla="*/ 0 w 60"/>
                  <a:gd name="T29" fmla="*/ 1 h 70"/>
                  <a:gd name="T30" fmla="*/ 0 w 60"/>
                  <a:gd name="T31" fmla="*/ 1 h 70"/>
                  <a:gd name="T32" fmla="*/ 0 w 60"/>
                  <a:gd name="T33" fmla="*/ 1 h 70"/>
                  <a:gd name="T34" fmla="*/ 0 w 60"/>
                  <a:gd name="T35" fmla="*/ 1 h 70"/>
                  <a:gd name="T36" fmla="*/ 0 w 60"/>
                  <a:gd name="T37" fmla="*/ 1 h 70"/>
                  <a:gd name="T38" fmla="*/ 0 w 60"/>
                  <a:gd name="T39" fmla="*/ 1 h 70"/>
                  <a:gd name="T40" fmla="*/ 0 w 60"/>
                  <a:gd name="T41" fmla="*/ 1 h 70"/>
                  <a:gd name="T42" fmla="*/ 0 w 60"/>
                  <a:gd name="T43" fmla="*/ 1 h 70"/>
                  <a:gd name="T44" fmla="*/ 0 w 60"/>
                  <a:gd name="T45" fmla="*/ 1 h 70"/>
                  <a:gd name="T46" fmla="*/ 0 w 60"/>
                  <a:gd name="T47" fmla="*/ 1 h 70"/>
                  <a:gd name="T48" fmla="*/ 0 w 60"/>
                  <a:gd name="T49" fmla="*/ 1 h 70"/>
                  <a:gd name="T50" fmla="*/ 0 w 60"/>
                  <a:gd name="T51" fmla="*/ 1 h 70"/>
                  <a:gd name="T52" fmla="*/ 0 w 60"/>
                  <a:gd name="T53" fmla="*/ 1 h 70"/>
                  <a:gd name="T54" fmla="*/ 0 w 60"/>
                  <a:gd name="T55" fmla="*/ 1 h 70"/>
                  <a:gd name="T56" fmla="*/ 0 w 60"/>
                  <a:gd name="T57" fmla="*/ 0 h 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70"/>
                  <a:gd name="T89" fmla="*/ 60 w 60"/>
                  <a:gd name="T90" fmla="*/ 70 h 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70">
                    <a:moveTo>
                      <a:pt x="1" y="0"/>
                    </a:moveTo>
                    <a:lnTo>
                      <a:pt x="8" y="0"/>
                    </a:lnTo>
                    <a:lnTo>
                      <a:pt x="17" y="2"/>
                    </a:lnTo>
                    <a:lnTo>
                      <a:pt x="25" y="4"/>
                    </a:lnTo>
                    <a:lnTo>
                      <a:pt x="31" y="7"/>
                    </a:lnTo>
                    <a:lnTo>
                      <a:pt x="37" y="11"/>
                    </a:lnTo>
                    <a:lnTo>
                      <a:pt x="41" y="15"/>
                    </a:lnTo>
                    <a:lnTo>
                      <a:pt x="46" y="19"/>
                    </a:lnTo>
                    <a:lnTo>
                      <a:pt x="50" y="24"/>
                    </a:lnTo>
                    <a:lnTo>
                      <a:pt x="53" y="29"/>
                    </a:lnTo>
                    <a:lnTo>
                      <a:pt x="54" y="36"/>
                    </a:lnTo>
                    <a:lnTo>
                      <a:pt x="57" y="47"/>
                    </a:lnTo>
                    <a:lnTo>
                      <a:pt x="60" y="58"/>
                    </a:lnTo>
                    <a:lnTo>
                      <a:pt x="60" y="70"/>
                    </a:lnTo>
                    <a:lnTo>
                      <a:pt x="43" y="70"/>
                    </a:lnTo>
                    <a:lnTo>
                      <a:pt x="43" y="59"/>
                    </a:lnTo>
                    <a:lnTo>
                      <a:pt x="41" y="49"/>
                    </a:lnTo>
                    <a:lnTo>
                      <a:pt x="38" y="38"/>
                    </a:lnTo>
                    <a:lnTo>
                      <a:pt x="35" y="34"/>
                    </a:lnTo>
                    <a:lnTo>
                      <a:pt x="34" y="29"/>
                    </a:lnTo>
                    <a:lnTo>
                      <a:pt x="31" y="25"/>
                    </a:lnTo>
                    <a:lnTo>
                      <a:pt x="28" y="22"/>
                    </a:lnTo>
                    <a:lnTo>
                      <a:pt x="23" y="19"/>
                    </a:lnTo>
                    <a:lnTo>
                      <a:pt x="20" y="16"/>
                    </a:lnTo>
                    <a:lnTo>
                      <a:pt x="16" y="14"/>
                    </a:lnTo>
                    <a:lnTo>
                      <a:pt x="11" y="13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1" name="Freeform 469"/>
              <p:cNvSpPr>
                <a:spLocks/>
              </p:cNvSpPr>
              <p:nvPr/>
            </p:nvSpPr>
            <p:spPr bwMode="auto">
              <a:xfrm>
                <a:off x="1971" y="2298"/>
                <a:ext cx="1" cy="6"/>
              </a:xfrm>
              <a:custGeom>
                <a:avLst/>
                <a:gdLst>
                  <a:gd name="T0" fmla="*/ 1 w 1"/>
                  <a:gd name="T1" fmla="*/ 0 h 12"/>
                  <a:gd name="T2" fmla="*/ 0 w 1"/>
                  <a:gd name="T3" fmla="*/ 1 h 12"/>
                  <a:gd name="T4" fmla="*/ 1 w 1"/>
                  <a:gd name="T5" fmla="*/ 1 h 12"/>
                  <a:gd name="T6" fmla="*/ 1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2"/>
                  <a:gd name="T14" fmla="*/ 1 w 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2">
                    <a:moveTo>
                      <a:pt x="1" y="0"/>
                    </a:moveTo>
                    <a:lnTo>
                      <a:pt x="0" y="12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2" name="Freeform 470"/>
              <p:cNvSpPr>
                <a:spLocks/>
              </p:cNvSpPr>
              <p:nvPr/>
            </p:nvSpPr>
            <p:spPr bwMode="auto">
              <a:xfrm>
                <a:off x="1983" y="2333"/>
                <a:ext cx="8" cy="14"/>
              </a:xfrm>
              <a:custGeom>
                <a:avLst/>
                <a:gdLst>
                  <a:gd name="T0" fmla="*/ 0 w 25"/>
                  <a:gd name="T1" fmla="*/ 0 h 27"/>
                  <a:gd name="T2" fmla="*/ 0 w 25"/>
                  <a:gd name="T3" fmla="*/ 1 h 27"/>
                  <a:gd name="T4" fmla="*/ 0 w 25"/>
                  <a:gd name="T5" fmla="*/ 1 h 27"/>
                  <a:gd name="T6" fmla="*/ 0 w 25"/>
                  <a:gd name="T7" fmla="*/ 1 h 27"/>
                  <a:gd name="T8" fmla="*/ 0 w 25"/>
                  <a:gd name="T9" fmla="*/ 1 h 27"/>
                  <a:gd name="T10" fmla="*/ 0 w 25"/>
                  <a:gd name="T11" fmla="*/ 1 h 27"/>
                  <a:gd name="T12" fmla="*/ 0 w 25"/>
                  <a:gd name="T13" fmla="*/ 1 h 27"/>
                  <a:gd name="T14" fmla="*/ 0 w 25"/>
                  <a:gd name="T15" fmla="*/ 1 h 27"/>
                  <a:gd name="T16" fmla="*/ 0 w 25"/>
                  <a:gd name="T17" fmla="*/ 1 h 27"/>
                  <a:gd name="T18" fmla="*/ 0 w 25"/>
                  <a:gd name="T19" fmla="*/ 1 h 27"/>
                  <a:gd name="T20" fmla="*/ 0 w 25"/>
                  <a:gd name="T21" fmla="*/ 1 h 27"/>
                  <a:gd name="T22" fmla="*/ 0 w 25"/>
                  <a:gd name="T23" fmla="*/ 1 h 27"/>
                  <a:gd name="T24" fmla="*/ 0 w 25"/>
                  <a:gd name="T25" fmla="*/ 1 h 27"/>
                  <a:gd name="T26" fmla="*/ 0 w 25"/>
                  <a:gd name="T27" fmla="*/ 0 h 27"/>
                  <a:gd name="T28" fmla="*/ 0 w 25"/>
                  <a:gd name="T29" fmla="*/ 0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27"/>
                  <a:gd name="T47" fmla="*/ 25 w 25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27">
                    <a:moveTo>
                      <a:pt x="25" y="0"/>
                    </a:moveTo>
                    <a:lnTo>
                      <a:pt x="25" y="4"/>
                    </a:lnTo>
                    <a:lnTo>
                      <a:pt x="24" y="8"/>
                    </a:lnTo>
                    <a:lnTo>
                      <a:pt x="21" y="15"/>
                    </a:lnTo>
                    <a:lnTo>
                      <a:pt x="19" y="21"/>
                    </a:lnTo>
                    <a:lnTo>
                      <a:pt x="18" y="24"/>
                    </a:lnTo>
                    <a:lnTo>
                      <a:pt x="18" y="27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5" y="12"/>
                    </a:lnTo>
                    <a:lnTo>
                      <a:pt x="6" y="6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3" name="Freeform 471"/>
              <p:cNvSpPr>
                <a:spLocks/>
              </p:cNvSpPr>
              <p:nvPr/>
            </p:nvSpPr>
            <p:spPr bwMode="auto">
              <a:xfrm>
                <a:off x="1986" y="2333"/>
                <a:ext cx="5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4" name="Freeform 472"/>
              <p:cNvSpPr>
                <a:spLocks/>
              </p:cNvSpPr>
              <p:nvPr/>
            </p:nvSpPr>
            <p:spPr bwMode="auto">
              <a:xfrm>
                <a:off x="1983" y="2347"/>
                <a:ext cx="17" cy="40"/>
              </a:xfrm>
              <a:custGeom>
                <a:avLst/>
                <a:gdLst>
                  <a:gd name="T0" fmla="*/ 0 w 52"/>
                  <a:gd name="T1" fmla="*/ 0 h 81"/>
                  <a:gd name="T2" fmla="*/ 0 w 52"/>
                  <a:gd name="T3" fmla="*/ 0 h 81"/>
                  <a:gd name="T4" fmla="*/ 0 w 52"/>
                  <a:gd name="T5" fmla="*/ 0 h 81"/>
                  <a:gd name="T6" fmla="*/ 0 w 52"/>
                  <a:gd name="T7" fmla="*/ 0 h 81"/>
                  <a:gd name="T8" fmla="*/ 0 w 52"/>
                  <a:gd name="T9" fmla="*/ 0 h 81"/>
                  <a:gd name="T10" fmla="*/ 0 w 52"/>
                  <a:gd name="T11" fmla="*/ 0 h 81"/>
                  <a:gd name="T12" fmla="*/ 0 w 52"/>
                  <a:gd name="T13" fmla="*/ 0 h 81"/>
                  <a:gd name="T14" fmla="*/ 0 w 52"/>
                  <a:gd name="T15" fmla="*/ 0 h 81"/>
                  <a:gd name="T16" fmla="*/ 0 w 52"/>
                  <a:gd name="T17" fmla="*/ 0 h 81"/>
                  <a:gd name="T18" fmla="*/ 0 w 52"/>
                  <a:gd name="T19" fmla="*/ 0 h 81"/>
                  <a:gd name="T20" fmla="*/ 0 w 52"/>
                  <a:gd name="T21" fmla="*/ 0 h 81"/>
                  <a:gd name="T22" fmla="*/ 0 w 52"/>
                  <a:gd name="T23" fmla="*/ 0 h 81"/>
                  <a:gd name="T24" fmla="*/ 0 w 52"/>
                  <a:gd name="T25" fmla="*/ 0 h 81"/>
                  <a:gd name="T26" fmla="*/ 0 w 52"/>
                  <a:gd name="T27" fmla="*/ 0 h 81"/>
                  <a:gd name="T28" fmla="*/ 0 w 52"/>
                  <a:gd name="T29" fmla="*/ 0 h 81"/>
                  <a:gd name="T30" fmla="*/ 0 w 52"/>
                  <a:gd name="T31" fmla="*/ 0 h 81"/>
                  <a:gd name="T32" fmla="*/ 0 w 52"/>
                  <a:gd name="T33" fmla="*/ 0 h 81"/>
                  <a:gd name="T34" fmla="*/ 0 w 52"/>
                  <a:gd name="T35" fmla="*/ 0 h 81"/>
                  <a:gd name="T36" fmla="*/ 0 w 52"/>
                  <a:gd name="T37" fmla="*/ 0 h 81"/>
                  <a:gd name="T38" fmla="*/ 0 w 52"/>
                  <a:gd name="T39" fmla="*/ 0 h 81"/>
                  <a:gd name="T40" fmla="*/ 0 w 52"/>
                  <a:gd name="T41" fmla="*/ 0 h 81"/>
                  <a:gd name="T42" fmla="*/ 0 w 52"/>
                  <a:gd name="T43" fmla="*/ 0 h 81"/>
                  <a:gd name="T44" fmla="*/ 0 w 52"/>
                  <a:gd name="T45" fmla="*/ 0 h 81"/>
                  <a:gd name="T46" fmla="*/ 0 w 52"/>
                  <a:gd name="T47" fmla="*/ 0 h 81"/>
                  <a:gd name="T48" fmla="*/ 0 w 52"/>
                  <a:gd name="T49" fmla="*/ 0 h 81"/>
                  <a:gd name="T50" fmla="*/ 0 w 52"/>
                  <a:gd name="T51" fmla="*/ 0 h 81"/>
                  <a:gd name="T52" fmla="*/ 0 w 52"/>
                  <a:gd name="T53" fmla="*/ 0 h 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"/>
                  <a:gd name="T82" fmla="*/ 0 h 81"/>
                  <a:gd name="T83" fmla="*/ 52 w 52"/>
                  <a:gd name="T84" fmla="*/ 81 h 8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" h="81">
                    <a:moveTo>
                      <a:pt x="18" y="0"/>
                    </a:moveTo>
                    <a:lnTo>
                      <a:pt x="18" y="6"/>
                    </a:lnTo>
                    <a:lnTo>
                      <a:pt x="19" y="11"/>
                    </a:lnTo>
                    <a:lnTo>
                      <a:pt x="22" y="20"/>
                    </a:lnTo>
                    <a:lnTo>
                      <a:pt x="25" y="24"/>
                    </a:lnTo>
                    <a:lnTo>
                      <a:pt x="28" y="29"/>
                    </a:lnTo>
                    <a:lnTo>
                      <a:pt x="34" y="37"/>
                    </a:lnTo>
                    <a:lnTo>
                      <a:pt x="40" y="47"/>
                    </a:lnTo>
                    <a:lnTo>
                      <a:pt x="46" y="57"/>
                    </a:lnTo>
                    <a:lnTo>
                      <a:pt x="49" y="62"/>
                    </a:lnTo>
                    <a:lnTo>
                      <a:pt x="50" y="68"/>
                    </a:lnTo>
                    <a:lnTo>
                      <a:pt x="52" y="74"/>
                    </a:lnTo>
                    <a:lnTo>
                      <a:pt x="52" y="80"/>
                    </a:lnTo>
                    <a:lnTo>
                      <a:pt x="34" y="81"/>
                    </a:lnTo>
                    <a:lnTo>
                      <a:pt x="34" y="76"/>
                    </a:lnTo>
                    <a:lnTo>
                      <a:pt x="33" y="70"/>
                    </a:lnTo>
                    <a:lnTo>
                      <a:pt x="31" y="65"/>
                    </a:lnTo>
                    <a:lnTo>
                      <a:pt x="30" y="61"/>
                    </a:lnTo>
                    <a:lnTo>
                      <a:pt x="24" y="52"/>
                    </a:lnTo>
                    <a:lnTo>
                      <a:pt x="18" y="44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5" name="Freeform 473"/>
              <p:cNvSpPr>
                <a:spLocks/>
              </p:cNvSpPr>
              <p:nvPr/>
            </p:nvSpPr>
            <p:spPr bwMode="auto">
              <a:xfrm>
                <a:off x="1983" y="2347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60000 65536"/>
                  <a:gd name="T4" fmla="*/ 0 60000 65536"/>
                  <a:gd name="T5" fmla="*/ 0 60000 65536"/>
                  <a:gd name="T6" fmla="*/ 0 w 18"/>
                  <a:gd name="T7" fmla="*/ 18 w 18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6" name="Freeform 474"/>
              <p:cNvSpPr>
                <a:spLocks/>
              </p:cNvSpPr>
              <p:nvPr/>
            </p:nvSpPr>
            <p:spPr bwMode="auto">
              <a:xfrm>
                <a:off x="1978" y="2387"/>
                <a:ext cx="22" cy="43"/>
              </a:xfrm>
              <a:custGeom>
                <a:avLst/>
                <a:gdLst>
                  <a:gd name="T0" fmla="*/ 0 w 67"/>
                  <a:gd name="T1" fmla="*/ 1 h 85"/>
                  <a:gd name="T2" fmla="*/ 0 w 67"/>
                  <a:gd name="T3" fmla="*/ 1 h 85"/>
                  <a:gd name="T4" fmla="*/ 0 w 67"/>
                  <a:gd name="T5" fmla="*/ 1 h 85"/>
                  <a:gd name="T6" fmla="*/ 0 w 67"/>
                  <a:gd name="T7" fmla="*/ 1 h 85"/>
                  <a:gd name="T8" fmla="*/ 0 w 67"/>
                  <a:gd name="T9" fmla="*/ 1 h 85"/>
                  <a:gd name="T10" fmla="*/ 0 w 67"/>
                  <a:gd name="T11" fmla="*/ 1 h 85"/>
                  <a:gd name="T12" fmla="*/ 0 w 67"/>
                  <a:gd name="T13" fmla="*/ 1 h 85"/>
                  <a:gd name="T14" fmla="*/ 0 w 67"/>
                  <a:gd name="T15" fmla="*/ 1 h 85"/>
                  <a:gd name="T16" fmla="*/ 0 w 67"/>
                  <a:gd name="T17" fmla="*/ 1 h 85"/>
                  <a:gd name="T18" fmla="*/ 0 w 67"/>
                  <a:gd name="T19" fmla="*/ 1 h 85"/>
                  <a:gd name="T20" fmla="*/ 0 w 67"/>
                  <a:gd name="T21" fmla="*/ 1 h 85"/>
                  <a:gd name="T22" fmla="*/ 0 w 67"/>
                  <a:gd name="T23" fmla="*/ 1 h 85"/>
                  <a:gd name="T24" fmla="*/ 0 w 67"/>
                  <a:gd name="T25" fmla="*/ 1 h 85"/>
                  <a:gd name="T26" fmla="*/ 0 w 67"/>
                  <a:gd name="T27" fmla="*/ 1 h 85"/>
                  <a:gd name="T28" fmla="*/ 0 w 67"/>
                  <a:gd name="T29" fmla="*/ 1 h 85"/>
                  <a:gd name="T30" fmla="*/ 0 w 67"/>
                  <a:gd name="T31" fmla="*/ 1 h 85"/>
                  <a:gd name="T32" fmla="*/ 0 w 67"/>
                  <a:gd name="T33" fmla="*/ 1 h 85"/>
                  <a:gd name="T34" fmla="*/ 0 w 67"/>
                  <a:gd name="T35" fmla="*/ 1 h 85"/>
                  <a:gd name="T36" fmla="*/ 0 w 67"/>
                  <a:gd name="T37" fmla="*/ 1 h 85"/>
                  <a:gd name="T38" fmla="*/ 0 w 67"/>
                  <a:gd name="T39" fmla="*/ 1 h 85"/>
                  <a:gd name="T40" fmla="*/ 0 w 67"/>
                  <a:gd name="T41" fmla="*/ 1 h 85"/>
                  <a:gd name="T42" fmla="*/ 0 w 67"/>
                  <a:gd name="T43" fmla="*/ 1 h 85"/>
                  <a:gd name="T44" fmla="*/ 0 w 67"/>
                  <a:gd name="T45" fmla="*/ 1 h 85"/>
                  <a:gd name="T46" fmla="*/ 0 w 67"/>
                  <a:gd name="T47" fmla="*/ 1 h 85"/>
                  <a:gd name="T48" fmla="*/ 0 w 67"/>
                  <a:gd name="T49" fmla="*/ 1 h 85"/>
                  <a:gd name="T50" fmla="*/ 0 w 67"/>
                  <a:gd name="T51" fmla="*/ 1 h 85"/>
                  <a:gd name="T52" fmla="*/ 0 w 67"/>
                  <a:gd name="T53" fmla="*/ 1 h 85"/>
                  <a:gd name="T54" fmla="*/ 0 w 67"/>
                  <a:gd name="T55" fmla="*/ 1 h 85"/>
                  <a:gd name="T56" fmla="*/ 0 w 67"/>
                  <a:gd name="T57" fmla="*/ 1 h 85"/>
                  <a:gd name="T58" fmla="*/ 0 w 67"/>
                  <a:gd name="T59" fmla="*/ 0 h 85"/>
                  <a:gd name="T60" fmla="*/ 0 w 67"/>
                  <a:gd name="T61" fmla="*/ 1 h 8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7"/>
                  <a:gd name="T94" fmla="*/ 0 h 85"/>
                  <a:gd name="T95" fmla="*/ 67 w 67"/>
                  <a:gd name="T96" fmla="*/ 85 h 8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7" h="85">
                    <a:moveTo>
                      <a:pt x="67" y="1"/>
                    </a:moveTo>
                    <a:lnTo>
                      <a:pt x="67" y="7"/>
                    </a:lnTo>
                    <a:lnTo>
                      <a:pt x="65" y="14"/>
                    </a:lnTo>
                    <a:lnTo>
                      <a:pt x="63" y="20"/>
                    </a:lnTo>
                    <a:lnTo>
                      <a:pt x="61" y="23"/>
                    </a:lnTo>
                    <a:lnTo>
                      <a:pt x="58" y="26"/>
                    </a:lnTo>
                    <a:lnTo>
                      <a:pt x="51" y="37"/>
                    </a:lnTo>
                    <a:lnTo>
                      <a:pt x="42" y="46"/>
                    </a:lnTo>
                    <a:lnTo>
                      <a:pt x="31" y="55"/>
                    </a:lnTo>
                    <a:lnTo>
                      <a:pt x="28" y="60"/>
                    </a:lnTo>
                    <a:lnTo>
                      <a:pt x="24" y="64"/>
                    </a:lnTo>
                    <a:lnTo>
                      <a:pt x="21" y="69"/>
                    </a:lnTo>
                    <a:lnTo>
                      <a:pt x="20" y="74"/>
                    </a:lnTo>
                    <a:lnTo>
                      <a:pt x="18" y="79"/>
                    </a:lnTo>
                    <a:lnTo>
                      <a:pt x="18" y="85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2" y="72"/>
                    </a:lnTo>
                    <a:lnTo>
                      <a:pt x="5" y="64"/>
                    </a:lnTo>
                    <a:lnTo>
                      <a:pt x="9" y="59"/>
                    </a:lnTo>
                    <a:lnTo>
                      <a:pt x="12" y="54"/>
                    </a:lnTo>
                    <a:lnTo>
                      <a:pt x="17" y="49"/>
                    </a:lnTo>
                    <a:lnTo>
                      <a:pt x="27" y="40"/>
                    </a:lnTo>
                    <a:lnTo>
                      <a:pt x="34" y="30"/>
                    </a:lnTo>
                    <a:lnTo>
                      <a:pt x="43" y="21"/>
                    </a:lnTo>
                    <a:lnTo>
                      <a:pt x="45" y="19"/>
                    </a:lnTo>
                    <a:lnTo>
                      <a:pt x="45" y="16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49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7" name="Freeform 475"/>
              <p:cNvSpPr>
                <a:spLocks/>
              </p:cNvSpPr>
              <p:nvPr/>
            </p:nvSpPr>
            <p:spPr bwMode="auto">
              <a:xfrm>
                <a:off x="1994" y="2387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18" y="0"/>
                    </a:moveTo>
                    <a:lnTo>
                      <a:pt x="1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8" name="Freeform 476"/>
              <p:cNvSpPr>
                <a:spLocks/>
              </p:cNvSpPr>
              <p:nvPr/>
            </p:nvSpPr>
            <p:spPr bwMode="auto">
              <a:xfrm>
                <a:off x="1978" y="2429"/>
                <a:ext cx="16" cy="18"/>
              </a:xfrm>
              <a:custGeom>
                <a:avLst/>
                <a:gdLst>
                  <a:gd name="T0" fmla="*/ 0 w 48"/>
                  <a:gd name="T1" fmla="*/ 0 h 36"/>
                  <a:gd name="T2" fmla="*/ 0 w 48"/>
                  <a:gd name="T3" fmla="*/ 1 h 36"/>
                  <a:gd name="T4" fmla="*/ 0 w 48"/>
                  <a:gd name="T5" fmla="*/ 1 h 36"/>
                  <a:gd name="T6" fmla="*/ 0 w 48"/>
                  <a:gd name="T7" fmla="*/ 1 h 36"/>
                  <a:gd name="T8" fmla="*/ 0 w 48"/>
                  <a:gd name="T9" fmla="*/ 1 h 36"/>
                  <a:gd name="T10" fmla="*/ 0 w 48"/>
                  <a:gd name="T11" fmla="*/ 1 h 36"/>
                  <a:gd name="T12" fmla="*/ 0 w 48"/>
                  <a:gd name="T13" fmla="*/ 1 h 36"/>
                  <a:gd name="T14" fmla="*/ 0 w 48"/>
                  <a:gd name="T15" fmla="*/ 1 h 36"/>
                  <a:gd name="T16" fmla="*/ 0 w 48"/>
                  <a:gd name="T17" fmla="*/ 1 h 36"/>
                  <a:gd name="T18" fmla="*/ 0 w 48"/>
                  <a:gd name="T19" fmla="*/ 1 h 36"/>
                  <a:gd name="T20" fmla="*/ 0 w 48"/>
                  <a:gd name="T21" fmla="*/ 1 h 36"/>
                  <a:gd name="T22" fmla="*/ 0 w 48"/>
                  <a:gd name="T23" fmla="*/ 1 h 36"/>
                  <a:gd name="T24" fmla="*/ 0 w 48"/>
                  <a:gd name="T25" fmla="*/ 1 h 36"/>
                  <a:gd name="T26" fmla="*/ 0 w 48"/>
                  <a:gd name="T27" fmla="*/ 1 h 36"/>
                  <a:gd name="T28" fmla="*/ 0 w 48"/>
                  <a:gd name="T29" fmla="*/ 1 h 36"/>
                  <a:gd name="T30" fmla="*/ 0 w 48"/>
                  <a:gd name="T31" fmla="*/ 1 h 36"/>
                  <a:gd name="T32" fmla="*/ 0 w 48"/>
                  <a:gd name="T33" fmla="*/ 1 h 36"/>
                  <a:gd name="T34" fmla="*/ 0 w 48"/>
                  <a:gd name="T35" fmla="*/ 1 h 36"/>
                  <a:gd name="T36" fmla="*/ 0 w 48"/>
                  <a:gd name="T37" fmla="*/ 1 h 36"/>
                  <a:gd name="T38" fmla="*/ 0 w 48"/>
                  <a:gd name="T39" fmla="*/ 1 h 36"/>
                  <a:gd name="T40" fmla="*/ 0 w 48"/>
                  <a:gd name="T41" fmla="*/ 1 h 36"/>
                  <a:gd name="T42" fmla="*/ 0 w 48"/>
                  <a:gd name="T43" fmla="*/ 1 h 36"/>
                  <a:gd name="T44" fmla="*/ 0 w 48"/>
                  <a:gd name="T45" fmla="*/ 1 h 36"/>
                  <a:gd name="T46" fmla="*/ 0 w 48"/>
                  <a:gd name="T47" fmla="*/ 1 h 36"/>
                  <a:gd name="T48" fmla="*/ 0 w 48"/>
                  <a:gd name="T49" fmla="*/ 1 h 36"/>
                  <a:gd name="T50" fmla="*/ 0 w 48"/>
                  <a:gd name="T51" fmla="*/ 1 h 36"/>
                  <a:gd name="T52" fmla="*/ 0 w 48"/>
                  <a:gd name="T53" fmla="*/ 0 h 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36"/>
                  <a:gd name="T83" fmla="*/ 48 w 48"/>
                  <a:gd name="T84" fmla="*/ 36 h 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36">
                    <a:moveTo>
                      <a:pt x="18" y="0"/>
                    </a:moveTo>
                    <a:lnTo>
                      <a:pt x="18" y="3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6" y="10"/>
                    </a:lnTo>
                    <a:lnTo>
                      <a:pt x="30" y="13"/>
                    </a:lnTo>
                    <a:lnTo>
                      <a:pt x="36" y="18"/>
                    </a:lnTo>
                    <a:lnTo>
                      <a:pt x="42" y="22"/>
                    </a:lnTo>
                    <a:lnTo>
                      <a:pt x="45" y="25"/>
                    </a:lnTo>
                    <a:lnTo>
                      <a:pt x="46" y="28"/>
                    </a:lnTo>
                    <a:lnTo>
                      <a:pt x="48" y="32"/>
                    </a:lnTo>
                    <a:lnTo>
                      <a:pt x="48" y="35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28" y="31"/>
                    </a:lnTo>
                    <a:lnTo>
                      <a:pt x="27" y="30"/>
                    </a:lnTo>
                    <a:lnTo>
                      <a:pt x="24" y="26"/>
                    </a:lnTo>
                    <a:lnTo>
                      <a:pt x="18" y="23"/>
                    </a:lnTo>
                    <a:lnTo>
                      <a:pt x="12" y="20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9" name="Freeform 477"/>
              <p:cNvSpPr>
                <a:spLocks/>
              </p:cNvSpPr>
              <p:nvPr/>
            </p:nvSpPr>
            <p:spPr bwMode="auto">
              <a:xfrm>
                <a:off x="1978" y="2429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w 1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0" y="1"/>
                    </a:moveTo>
                    <a:lnTo>
                      <a:pt x="18" y="0"/>
                    </a:lnTo>
                    <a:lnTo>
                      <a:pt x="1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0" name="Freeform 478"/>
              <p:cNvSpPr>
                <a:spLocks/>
              </p:cNvSpPr>
              <p:nvPr/>
            </p:nvSpPr>
            <p:spPr bwMode="auto">
              <a:xfrm>
                <a:off x="1974" y="2447"/>
                <a:ext cx="20" cy="28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w 60"/>
                  <a:gd name="T51" fmla="*/ 0 h 58"/>
                  <a:gd name="T52" fmla="*/ 0 w 60"/>
                  <a:gd name="T53" fmla="*/ 0 h 58"/>
                  <a:gd name="T54" fmla="*/ 0 w 60"/>
                  <a:gd name="T55" fmla="*/ 0 h 58"/>
                  <a:gd name="T56" fmla="*/ 0 w 60"/>
                  <a:gd name="T57" fmla="*/ 0 h 58"/>
                  <a:gd name="T58" fmla="*/ 0 w 60"/>
                  <a:gd name="T59" fmla="*/ 0 h 58"/>
                  <a:gd name="T60" fmla="*/ 0 w 60"/>
                  <a:gd name="T61" fmla="*/ 0 h 5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0"/>
                  <a:gd name="T94" fmla="*/ 0 h 58"/>
                  <a:gd name="T95" fmla="*/ 60 w 60"/>
                  <a:gd name="T96" fmla="*/ 58 h 5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0" h="58">
                    <a:moveTo>
                      <a:pt x="60" y="1"/>
                    </a:moveTo>
                    <a:lnTo>
                      <a:pt x="60" y="6"/>
                    </a:lnTo>
                    <a:lnTo>
                      <a:pt x="58" y="10"/>
                    </a:lnTo>
                    <a:lnTo>
                      <a:pt x="55" y="15"/>
                    </a:lnTo>
                    <a:lnTo>
                      <a:pt x="52" y="20"/>
                    </a:lnTo>
                    <a:lnTo>
                      <a:pt x="49" y="23"/>
                    </a:lnTo>
                    <a:lnTo>
                      <a:pt x="45" y="27"/>
                    </a:lnTo>
                    <a:lnTo>
                      <a:pt x="38" y="33"/>
                    </a:lnTo>
                    <a:lnTo>
                      <a:pt x="30" y="39"/>
                    </a:lnTo>
                    <a:lnTo>
                      <a:pt x="26" y="42"/>
                    </a:lnTo>
                    <a:lnTo>
                      <a:pt x="24" y="45"/>
                    </a:lnTo>
                    <a:lnTo>
                      <a:pt x="21" y="47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3" y="47"/>
                    </a:lnTo>
                    <a:lnTo>
                      <a:pt x="5" y="43"/>
                    </a:lnTo>
                    <a:lnTo>
                      <a:pt x="8" y="38"/>
                    </a:lnTo>
                    <a:lnTo>
                      <a:pt x="12" y="35"/>
                    </a:lnTo>
                    <a:lnTo>
                      <a:pt x="15" y="31"/>
                    </a:lnTo>
                    <a:lnTo>
                      <a:pt x="24" y="25"/>
                    </a:lnTo>
                    <a:lnTo>
                      <a:pt x="32" y="19"/>
                    </a:lnTo>
                    <a:lnTo>
                      <a:pt x="35" y="15"/>
                    </a:lnTo>
                    <a:lnTo>
                      <a:pt x="38" y="13"/>
                    </a:lnTo>
                    <a:lnTo>
                      <a:pt x="39" y="10"/>
                    </a:lnTo>
                    <a:lnTo>
                      <a:pt x="40" y="7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1" name="Freeform 479"/>
              <p:cNvSpPr>
                <a:spLocks/>
              </p:cNvSpPr>
              <p:nvPr/>
            </p:nvSpPr>
            <p:spPr bwMode="auto">
              <a:xfrm>
                <a:off x="1988" y="2447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18" y="0"/>
                    </a:moveTo>
                    <a:lnTo>
                      <a:pt x="1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2" name="Freeform 480"/>
              <p:cNvSpPr>
                <a:spLocks/>
              </p:cNvSpPr>
              <p:nvPr/>
            </p:nvSpPr>
            <p:spPr bwMode="auto">
              <a:xfrm>
                <a:off x="1974" y="2475"/>
                <a:ext cx="42" cy="24"/>
              </a:xfrm>
              <a:custGeom>
                <a:avLst/>
                <a:gdLst>
                  <a:gd name="T0" fmla="*/ 0 w 125"/>
                  <a:gd name="T1" fmla="*/ 0 h 48"/>
                  <a:gd name="T2" fmla="*/ 0 w 125"/>
                  <a:gd name="T3" fmla="*/ 1 h 48"/>
                  <a:gd name="T4" fmla="*/ 0 w 125"/>
                  <a:gd name="T5" fmla="*/ 1 h 48"/>
                  <a:gd name="T6" fmla="*/ 0 w 125"/>
                  <a:gd name="T7" fmla="*/ 1 h 48"/>
                  <a:gd name="T8" fmla="*/ 0 w 125"/>
                  <a:gd name="T9" fmla="*/ 1 h 48"/>
                  <a:gd name="T10" fmla="*/ 0 w 125"/>
                  <a:gd name="T11" fmla="*/ 1 h 48"/>
                  <a:gd name="T12" fmla="*/ 0 w 125"/>
                  <a:gd name="T13" fmla="*/ 1 h 48"/>
                  <a:gd name="T14" fmla="*/ 0 w 125"/>
                  <a:gd name="T15" fmla="*/ 1 h 48"/>
                  <a:gd name="T16" fmla="*/ 0 w 125"/>
                  <a:gd name="T17" fmla="*/ 1 h 48"/>
                  <a:gd name="T18" fmla="*/ 0 w 125"/>
                  <a:gd name="T19" fmla="*/ 1 h 48"/>
                  <a:gd name="T20" fmla="*/ 0 w 125"/>
                  <a:gd name="T21" fmla="*/ 1 h 48"/>
                  <a:gd name="T22" fmla="*/ 0 w 125"/>
                  <a:gd name="T23" fmla="*/ 1 h 48"/>
                  <a:gd name="T24" fmla="*/ 0 w 125"/>
                  <a:gd name="T25" fmla="*/ 1 h 48"/>
                  <a:gd name="T26" fmla="*/ 0 w 125"/>
                  <a:gd name="T27" fmla="*/ 1 h 48"/>
                  <a:gd name="T28" fmla="*/ 0 w 125"/>
                  <a:gd name="T29" fmla="*/ 1 h 48"/>
                  <a:gd name="T30" fmla="*/ 0 w 125"/>
                  <a:gd name="T31" fmla="*/ 1 h 48"/>
                  <a:gd name="T32" fmla="*/ 0 w 125"/>
                  <a:gd name="T33" fmla="*/ 1 h 48"/>
                  <a:gd name="T34" fmla="*/ 0 w 125"/>
                  <a:gd name="T35" fmla="*/ 1 h 48"/>
                  <a:gd name="T36" fmla="*/ 0 w 125"/>
                  <a:gd name="T37" fmla="*/ 1 h 48"/>
                  <a:gd name="T38" fmla="*/ 0 w 125"/>
                  <a:gd name="T39" fmla="*/ 1 h 48"/>
                  <a:gd name="T40" fmla="*/ 0 w 125"/>
                  <a:gd name="T41" fmla="*/ 1 h 48"/>
                  <a:gd name="T42" fmla="*/ 0 w 125"/>
                  <a:gd name="T43" fmla="*/ 1 h 48"/>
                  <a:gd name="T44" fmla="*/ 0 w 125"/>
                  <a:gd name="T45" fmla="*/ 1 h 48"/>
                  <a:gd name="T46" fmla="*/ 0 w 125"/>
                  <a:gd name="T47" fmla="*/ 1 h 48"/>
                  <a:gd name="T48" fmla="*/ 0 w 125"/>
                  <a:gd name="T49" fmla="*/ 1 h 48"/>
                  <a:gd name="T50" fmla="*/ 0 w 125"/>
                  <a:gd name="T51" fmla="*/ 1 h 48"/>
                  <a:gd name="T52" fmla="*/ 0 w 125"/>
                  <a:gd name="T53" fmla="*/ 1 h 48"/>
                  <a:gd name="T54" fmla="*/ 0 w 125"/>
                  <a:gd name="T55" fmla="*/ 1 h 48"/>
                  <a:gd name="T56" fmla="*/ 0 w 125"/>
                  <a:gd name="T57" fmla="*/ 1 h 48"/>
                  <a:gd name="T58" fmla="*/ 0 w 125"/>
                  <a:gd name="T59" fmla="*/ 1 h 48"/>
                  <a:gd name="T60" fmla="*/ 0 w 125"/>
                  <a:gd name="T61" fmla="*/ 1 h 48"/>
                  <a:gd name="T62" fmla="*/ 0 w 125"/>
                  <a:gd name="T63" fmla="*/ 1 h 48"/>
                  <a:gd name="T64" fmla="*/ 0 w 125"/>
                  <a:gd name="T65" fmla="*/ 0 h 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48"/>
                  <a:gd name="T101" fmla="*/ 125 w 125"/>
                  <a:gd name="T102" fmla="*/ 48 h 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48">
                    <a:moveTo>
                      <a:pt x="18" y="0"/>
                    </a:moveTo>
                    <a:lnTo>
                      <a:pt x="20" y="6"/>
                    </a:lnTo>
                    <a:lnTo>
                      <a:pt x="20" y="8"/>
                    </a:lnTo>
                    <a:lnTo>
                      <a:pt x="21" y="10"/>
                    </a:lnTo>
                    <a:lnTo>
                      <a:pt x="23" y="14"/>
                    </a:lnTo>
                    <a:lnTo>
                      <a:pt x="27" y="17"/>
                    </a:lnTo>
                    <a:lnTo>
                      <a:pt x="32" y="21"/>
                    </a:lnTo>
                    <a:lnTo>
                      <a:pt x="38" y="23"/>
                    </a:lnTo>
                    <a:lnTo>
                      <a:pt x="43" y="26"/>
                    </a:lnTo>
                    <a:lnTo>
                      <a:pt x="52" y="28"/>
                    </a:lnTo>
                    <a:lnTo>
                      <a:pt x="60" y="31"/>
                    </a:lnTo>
                    <a:lnTo>
                      <a:pt x="69" y="33"/>
                    </a:lnTo>
                    <a:lnTo>
                      <a:pt x="77" y="34"/>
                    </a:lnTo>
                    <a:lnTo>
                      <a:pt x="86" y="35"/>
                    </a:lnTo>
                    <a:lnTo>
                      <a:pt x="107" y="36"/>
                    </a:lnTo>
                    <a:lnTo>
                      <a:pt x="125" y="36"/>
                    </a:lnTo>
                    <a:lnTo>
                      <a:pt x="125" y="48"/>
                    </a:lnTo>
                    <a:lnTo>
                      <a:pt x="106" y="48"/>
                    </a:lnTo>
                    <a:lnTo>
                      <a:pt x="85" y="47"/>
                    </a:lnTo>
                    <a:lnTo>
                      <a:pt x="75" y="46"/>
                    </a:lnTo>
                    <a:lnTo>
                      <a:pt x="64" y="44"/>
                    </a:lnTo>
                    <a:lnTo>
                      <a:pt x="55" y="42"/>
                    </a:lnTo>
                    <a:lnTo>
                      <a:pt x="45" y="40"/>
                    </a:lnTo>
                    <a:lnTo>
                      <a:pt x="36" y="38"/>
                    </a:lnTo>
                    <a:lnTo>
                      <a:pt x="27" y="34"/>
                    </a:lnTo>
                    <a:lnTo>
                      <a:pt x="20" y="31"/>
                    </a:lnTo>
                    <a:lnTo>
                      <a:pt x="14" y="25"/>
                    </a:lnTo>
                    <a:lnTo>
                      <a:pt x="8" y="20"/>
                    </a:lnTo>
                    <a:lnTo>
                      <a:pt x="5" y="15"/>
                    </a:lnTo>
                    <a:lnTo>
                      <a:pt x="2" y="11"/>
                    </a:lnTo>
                    <a:lnTo>
                      <a:pt x="2" y="7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3" name="Freeform 481"/>
              <p:cNvSpPr>
                <a:spLocks/>
              </p:cNvSpPr>
              <p:nvPr/>
            </p:nvSpPr>
            <p:spPr bwMode="auto">
              <a:xfrm>
                <a:off x="1974" y="2475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0" y="0"/>
                    </a:moveTo>
                    <a:lnTo>
                      <a:pt x="0" y="1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4" name="Freeform 482"/>
              <p:cNvSpPr>
                <a:spLocks/>
              </p:cNvSpPr>
              <p:nvPr/>
            </p:nvSpPr>
            <p:spPr bwMode="auto">
              <a:xfrm>
                <a:off x="2016" y="2452"/>
                <a:ext cx="25" cy="47"/>
              </a:xfrm>
              <a:custGeom>
                <a:avLst/>
                <a:gdLst>
                  <a:gd name="T0" fmla="*/ 0 w 77"/>
                  <a:gd name="T1" fmla="*/ 1 h 94"/>
                  <a:gd name="T2" fmla="*/ 0 w 77"/>
                  <a:gd name="T3" fmla="*/ 1 h 94"/>
                  <a:gd name="T4" fmla="*/ 0 w 77"/>
                  <a:gd name="T5" fmla="*/ 1 h 94"/>
                  <a:gd name="T6" fmla="*/ 0 w 77"/>
                  <a:gd name="T7" fmla="*/ 1 h 94"/>
                  <a:gd name="T8" fmla="*/ 0 w 77"/>
                  <a:gd name="T9" fmla="*/ 1 h 94"/>
                  <a:gd name="T10" fmla="*/ 0 w 77"/>
                  <a:gd name="T11" fmla="*/ 1 h 94"/>
                  <a:gd name="T12" fmla="*/ 0 w 77"/>
                  <a:gd name="T13" fmla="*/ 1 h 94"/>
                  <a:gd name="T14" fmla="*/ 0 w 77"/>
                  <a:gd name="T15" fmla="*/ 1 h 94"/>
                  <a:gd name="T16" fmla="*/ 0 w 77"/>
                  <a:gd name="T17" fmla="*/ 1 h 94"/>
                  <a:gd name="T18" fmla="*/ 0 w 77"/>
                  <a:gd name="T19" fmla="*/ 1 h 94"/>
                  <a:gd name="T20" fmla="*/ 0 w 77"/>
                  <a:gd name="T21" fmla="*/ 1 h 94"/>
                  <a:gd name="T22" fmla="*/ 0 w 77"/>
                  <a:gd name="T23" fmla="*/ 1 h 94"/>
                  <a:gd name="T24" fmla="*/ 0 w 77"/>
                  <a:gd name="T25" fmla="*/ 1 h 94"/>
                  <a:gd name="T26" fmla="*/ 0 w 77"/>
                  <a:gd name="T27" fmla="*/ 1 h 94"/>
                  <a:gd name="T28" fmla="*/ 0 w 77"/>
                  <a:gd name="T29" fmla="*/ 1 h 94"/>
                  <a:gd name="T30" fmla="*/ 0 w 77"/>
                  <a:gd name="T31" fmla="*/ 1 h 94"/>
                  <a:gd name="T32" fmla="*/ 0 w 77"/>
                  <a:gd name="T33" fmla="*/ 0 h 94"/>
                  <a:gd name="T34" fmla="*/ 0 w 77"/>
                  <a:gd name="T35" fmla="*/ 1 h 94"/>
                  <a:gd name="T36" fmla="*/ 0 w 77"/>
                  <a:gd name="T37" fmla="*/ 1 h 94"/>
                  <a:gd name="T38" fmla="*/ 0 w 77"/>
                  <a:gd name="T39" fmla="*/ 1 h 94"/>
                  <a:gd name="T40" fmla="*/ 0 w 77"/>
                  <a:gd name="T41" fmla="*/ 1 h 94"/>
                  <a:gd name="T42" fmla="*/ 0 w 77"/>
                  <a:gd name="T43" fmla="*/ 1 h 94"/>
                  <a:gd name="T44" fmla="*/ 0 w 77"/>
                  <a:gd name="T45" fmla="*/ 1 h 94"/>
                  <a:gd name="T46" fmla="*/ 0 w 77"/>
                  <a:gd name="T47" fmla="*/ 1 h 94"/>
                  <a:gd name="T48" fmla="*/ 0 w 77"/>
                  <a:gd name="T49" fmla="*/ 1 h 94"/>
                  <a:gd name="T50" fmla="*/ 0 w 77"/>
                  <a:gd name="T51" fmla="*/ 1 h 94"/>
                  <a:gd name="T52" fmla="*/ 0 w 77"/>
                  <a:gd name="T53" fmla="*/ 1 h 94"/>
                  <a:gd name="T54" fmla="*/ 0 w 77"/>
                  <a:gd name="T55" fmla="*/ 1 h 94"/>
                  <a:gd name="T56" fmla="*/ 0 w 77"/>
                  <a:gd name="T57" fmla="*/ 1 h 94"/>
                  <a:gd name="T58" fmla="*/ 0 w 77"/>
                  <a:gd name="T59" fmla="*/ 1 h 94"/>
                  <a:gd name="T60" fmla="*/ 0 w 77"/>
                  <a:gd name="T61" fmla="*/ 1 h 94"/>
                  <a:gd name="T62" fmla="*/ 0 w 77"/>
                  <a:gd name="T63" fmla="*/ 1 h 94"/>
                  <a:gd name="T64" fmla="*/ 0 w 77"/>
                  <a:gd name="T65" fmla="*/ 1 h 94"/>
                  <a:gd name="T66" fmla="*/ 0 w 77"/>
                  <a:gd name="T67" fmla="*/ 1 h 94"/>
                  <a:gd name="T68" fmla="*/ 0 w 77"/>
                  <a:gd name="T69" fmla="*/ 1 h 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"/>
                  <a:gd name="T106" fmla="*/ 0 h 94"/>
                  <a:gd name="T107" fmla="*/ 77 w 77"/>
                  <a:gd name="T108" fmla="*/ 94 h 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" h="94">
                    <a:moveTo>
                      <a:pt x="0" y="82"/>
                    </a:moveTo>
                    <a:lnTo>
                      <a:pt x="9" y="82"/>
                    </a:lnTo>
                    <a:lnTo>
                      <a:pt x="15" y="80"/>
                    </a:lnTo>
                    <a:lnTo>
                      <a:pt x="19" y="78"/>
                    </a:lnTo>
                    <a:lnTo>
                      <a:pt x="21" y="77"/>
                    </a:lnTo>
                    <a:lnTo>
                      <a:pt x="22" y="75"/>
                    </a:lnTo>
                    <a:lnTo>
                      <a:pt x="27" y="71"/>
                    </a:lnTo>
                    <a:lnTo>
                      <a:pt x="29" y="67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8" y="43"/>
                    </a:lnTo>
                    <a:lnTo>
                      <a:pt x="41" y="35"/>
                    </a:lnTo>
                    <a:lnTo>
                      <a:pt x="44" y="28"/>
                    </a:lnTo>
                    <a:lnTo>
                      <a:pt x="47" y="21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62" y="0"/>
                    </a:lnTo>
                    <a:lnTo>
                      <a:pt x="77" y="8"/>
                    </a:lnTo>
                    <a:lnTo>
                      <a:pt x="71" y="13"/>
                    </a:lnTo>
                    <a:lnTo>
                      <a:pt x="66" y="19"/>
                    </a:lnTo>
                    <a:lnTo>
                      <a:pt x="64" y="25"/>
                    </a:lnTo>
                    <a:lnTo>
                      <a:pt x="61" y="31"/>
                    </a:lnTo>
                    <a:lnTo>
                      <a:pt x="58" y="38"/>
                    </a:lnTo>
                    <a:lnTo>
                      <a:pt x="56" y="46"/>
                    </a:lnTo>
                    <a:lnTo>
                      <a:pt x="52" y="59"/>
                    </a:lnTo>
                    <a:lnTo>
                      <a:pt x="49" y="65"/>
                    </a:lnTo>
                    <a:lnTo>
                      <a:pt x="46" y="71"/>
                    </a:lnTo>
                    <a:lnTo>
                      <a:pt x="41" y="78"/>
                    </a:lnTo>
                    <a:lnTo>
                      <a:pt x="37" y="83"/>
                    </a:lnTo>
                    <a:lnTo>
                      <a:pt x="34" y="86"/>
                    </a:lnTo>
                    <a:lnTo>
                      <a:pt x="29" y="88"/>
                    </a:lnTo>
                    <a:lnTo>
                      <a:pt x="21" y="91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5" name="Freeform 483"/>
              <p:cNvSpPr>
                <a:spLocks/>
              </p:cNvSpPr>
              <p:nvPr/>
            </p:nvSpPr>
            <p:spPr bwMode="auto">
              <a:xfrm>
                <a:off x="2016" y="2493"/>
                <a:ext cx="0" cy="6"/>
              </a:xfrm>
              <a:custGeom>
                <a:avLst/>
                <a:gdLst>
                  <a:gd name="T0" fmla="*/ 0 w 1"/>
                  <a:gd name="T1" fmla="*/ 1 h 12"/>
                  <a:gd name="T2" fmla="*/ 0 w 1"/>
                  <a:gd name="T3" fmla="*/ 1 h 12"/>
                  <a:gd name="T4" fmla="*/ 0 w 1"/>
                  <a:gd name="T5" fmla="*/ 0 h 12"/>
                  <a:gd name="T6" fmla="*/ 0 w 1"/>
                  <a:gd name="T7" fmla="*/ 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2"/>
                  <a:gd name="T14" fmla="*/ 0 w 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2">
                    <a:moveTo>
                      <a:pt x="0" y="12"/>
                    </a:moveTo>
                    <a:lnTo>
                      <a:pt x="1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6" name="Freeform 484"/>
              <p:cNvSpPr>
                <a:spLocks/>
              </p:cNvSpPr>
              <p:nvPr/>
            </p:nvSpPr>
            <p:spPr bwMode="auto">
              <a:xfrm>
                <a:off x="2037" y="2437"/>
                <a:ext cx="24" cy="19"/>
              </a:xfrm>
              <a:custGeom>
                <a:avLst/>
                <a:gdLst>
                  <a:gd name="T0" fmla="*/ 0 w 71"/>
                  <a:gd name="T1" fmla="*/ 0 h 40"/>
                  <a:gd name="T2" fmla="*/ 0 w 71"/>
                  <a:gd name="T3" fmla="*/ 0 h 40"/>
                  <a:gd name="T4" fmla="*/ 0 w 71"/>
                  <a:gd name="T5" fmla="*/ 0 h 40"/>
                  <a:gd name="T6" fmla="*/ 0 w 71"/>
                  <a:gd name="T7" fmla="*/ 0 h 40"/>
                  <a:gd name="T8" fmla="*/ 0 w 71"/>
                  <a:gd name="T9" fmla="*/ 0 h 40"/>
                  <a:gd name="T10" fmla="*/ 0 w 71"/>
                  <a:gd name="T11" fmla="*/ 0 h 40"/>
                  <a:gd name="T12" fmla="*/ 0 w 71"/>
                  <a:gd name="T13" fmla="*/ 0 h 40"/>
                  <a:gd name="T14" fmla="*/ 0 w 71"/>
                  <a:gd name="T15" fmla="*/ 0 h 40"/>
                  <a:gd name="T16" fmla="*/ 0 w 71"/>
                  <a:gd name="T17" fmla="*/ 0 h 40"/>
                  <a:gd name="T18" fmla="*/ 0 w 71"/>
                  <a:gd name="T19" fmla="*/ 0 h 40"/>
                  <a:gd name="T20" fmla="*/ 0 w 71"/>
                  <a:gd name="T21" fmla="*/ 0 h 40"/>
                  <a:gd name="T22" fmla="*/ 0 w 71"/>
                  <a:gd name="T23" fmla="*/ 0 h 40"/>
                  <a:gd name="T24" fmla="*/ 0 w 71"/>
                  <a:gd name="T25" fmla="*/ 0 h 40"/>
                  <a:gd name="T26" fmla="*/ 0 w 71"/>
                  <a:gd name="T27" fmla="*/ 0 h 40"/>
                  <a:gd name="T28" fmla="*/ 0 w 71"/>
                  <a:gd name="T29" fmla="*/ 0 h 40"/>
                  <a:gd name="T30" fmla="*/ 0 w 71"/>
                  <a:gd name="T31" fmla="*/ 0 h 40"/>
                  <a:gd name="T32" fmla="*/ 0 w 71"/>
                  <a:gd name="T33" fmla="*/ 0 h 40"/>
                  <a:gd name="T34" fmla="*/ 0 w 71"/>
                  <a:gd name="T35" fmla="*/ 0 h 40"/>
                  <a:gd name="T36" fmla="*/ 0 w 71"/>
                  <a:gd name="T37" fmla="*/ 0 h 40"/>
                  <a:gd name="T38" fmla="*/ 0 w 71"/>
                  <a:gd name="T39" fmla="*/ 0 h 40"/>
                  <a:gd name="T40" fmla="*/ 0 w 71"/>
                  <a:gd name="T41" fmla="*/ 0 h 40"/>
                  <a:gd name="T42" fmla="*/ 0 w 71"/>
                  <a:gd name="T43" fmla="*/ 0 h 40"/>
                  <a:gd name="T44" fmla="*/ 0 w 71"/>
                  <a:gd name="T45" fmla="*/ 0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1"/>
                  <a:gd name="T70" fmla="*/ 0 h 40"/>
                  <a:gd name="T71" fmla="*/ 71 w 71"/>
                  <a:gd name="T72" fmla="*/ 40 h 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1" h="40">
                    <a:moveTo>
                      <a:pt x="0" y="31"/>
                    </a:moveTo>
                    <a:lnTo>
                      <a:pt x="2" y="28"/>
                    </a:lnTo>
                    <a:lnTo>
                      <a:pt x="7" y="25"/>
                    </a:lnTo>
                    <a:lnTo>
                      <a:pt x="16" y="21"/>
                    </a:lnTo>
                    <a:lnTo>
                      <a:pt x="23" y="18"/>
                    </a:lnTo>
                    <a:lnTo>
                      <a:pt x="32" y="15"/>
                    </a:lnTo>
                    <a:lnTo>
                      <a:pt x="39" y="12"/>
                    </a:lnTo>
                    <a:lnTo>
                      <a:pt x="45" y="9"/>
                    </a:lnTo>
                    <a:lnTo>
                      <a:pt x="51" y="5"/>
                    </a:lnTo>
                    <a:lnTo>
                      <a:pt x="53" y="4"/>
                    </a:lnTo>
                    <a:lnTo>
                      <a:pt x="56" y="0"/>
                    </a:lnTo>
                    <a:lnTo>
                      <a:pt x="71" y="7"/>
                    </a:lnTo>
                    <a:lnTo>
                      <a:pt x="68" y="10"/>
                    </a:lnTo>
                    <a:lnTo>
                      <a:pt x="65" y="14"/>
                    </a:lnTo>
                    <a:lnTo>
                      <a:pt x="57" y="18"/>
                    </a:lnTo>
                    <a:lnTo>
                      <a:pt x="48" y="22"/>
                    </a:lnTo>
                    <a:lnTo>
                      <a:pt x="41" y="25"/>
                    </a:lnTo>
                    <a:lnTo>
                      <a:pt x="32" y="28"/>
                    </a:lnTo>
                    <a:lnTo>
                      <a:pt x="25" y="31"/>
                    </a:lnTo>
                    <a:lnTo>
                      <a:pt x="19" y="34"/>
                    </a:lnTo>
                    <a:lnTo>
                      <a:pt x="16" y="36"/>
                    </a:lnTo>
                    <a:lnTo>
                      <a:pt x="13" y="4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7" name="Freeform 485"/>
              <p:cNvSpPr>
                <a:spLocks/>
              </p:cNvSpPr>
              <p:nvPr/>
            </p:nvSpPr>
            <p:spPr bwMode="auto">
              <a:xfrm>
                <a:off x="2036" y="2452"/>
                <a:ext cx="5" cy="4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9"/>
                  <a:gd name="T20" fmla="*/ 15 w 1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9">
                    <a:moveTo>
                      <a:pt x="0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8" name="Freeform 486"/>
              <p:cNvSpPr>
                <a:spLocks/>
              </p:cNvSpPr>
              <p:nvPr/>
            </p:nvSpPr>
            <p:spPr bwMode="auto">
              <a:xfrm>
                <a:off x="2056" y="2393"/>
                <a:ext cx="52" cy="47"/>
              </a:xfrm>
              <a:custGeom>
                <a:avLst/>
                <a:gdLst>
                  <a:gd name="T0" fmla="*/ 0 w 157"/>
                  <a:gd name="T1" fmla="*/ 1 h 93"/>
                  <a:gd name="T2" fmla="*/ 0 w 157"/>
                  <a:gd name="T3" fmla="*/ 1 h 93"/>
                  <a:gd name="T4" fmla="*/ 0 w 157"/>
                  <a:gd name="T5" fmla="*/ 1 h 93"/>
                  <a:gd name="T6" fmla="*/ 0 w 157"/>
                  <a:gd name="T7" fmla="*/ 1 h 93"/>
                  <a:gd name="T8" fmla="*/ 0 w 157"/>
                  <a:gd name="T9" fmla="*/ 1 h 93"/>
                  <a:gd name="T10" fmla="*/ 0 w 157"/>
                  <a:gd name="T11" fmla="*/ 1 h 93"/>
                  <a:gd name="T12" fmla="*/ 0 w 157"/>
                  <a:gd name="T13" fmla="*/ 1 h 93"/>
                  <a:gd name="T14" fmla="*/ 0 w 157"/>
                  <a:gd name="T15" fmla="*/ 1 h 93"/>
                  <a:gd name="T16" fmla="*/ 0 w 157"/>
                  <a:gd name="T17" fmla="*/ 1 h 93"/>
                  <a:gd name="T18" fmla="*/ 0 w 157"/>
                  <a:gd name="T19" fmla="*/ 1 h 93"/>
                  <a:gd name="T20" fmla="*/ 0 w 157"/>
                  <a:gd name="T21" fmla="*/ 1 h 93"/>
                  <a:gd name="T22" fmla="*/ 0 w 157"/>
                  <a:gd name="T23" fmla="*/ 1 h 93"/>
                  <a:gd name="T24" fmla="*/ 0 w 157"/>
                  <a:gd name="T25" fmla="*/ 1 h 93"/>
                  <a:gd name="T26" fmla="*/ 0 w 157"/>
                  <a:gd name="T27" fmla="*/ 1 h 93"/>
                  <a:gd name="T28" fmla="*/ 0 w 157"/>
                  <a:gd name="T29" fmla="*/ 1 h 93"/>
                  <a:gd name="T30" fmla="*/ 0 w 157"/>
                  <a:gd name="T31" fmla="*/ 1 h 93"/>
                  <a:gd name="T32" fmla="*/ 0 w 157"/>
                  <a:gd name="T33" fmla="*/ 1 h 93"/>
                  <a:gd name="T34" fmla="*/ 0 w 157"/>
                  <a:gd name="T35" fmla="*/ 1 h 93"/>
                  <a:gd name="T36" fmla="*/ 0 w 157"/>
                  <a:gd name="T37" fmla="*/ 1 h 93"/>
                  <a:gd name="T38" fmla="*/ 0 w 157"/>
                  <a:gd name="T39" fmla="*/ 1 h 93"/>
                  <a:gd name="T40" fmla="*/ 0 w 157"/>
                  <a:gd name="T41" fmla="*/ 1 h 93"/>
                  <a:gd name="T42" fmla="*/ 0 w 157"/>
                  <a:gd name="T43" fmla="*/ 0 h 93"/>
                  <a:gd name="T44" fmla="*/ 0 w 157"/>
                  <a:gd name="T45" fmla="*/ 1 h 93"/>
                  <a:gd name="T46" fmla="*/ 0 w 157"/>
                  <a:gd name="T47" fmla="*/ 1 h 93"/>
                  <a:gd name="T48" fmla="*/ 0 w 157"/>
                  <a:gd name="T49" fmla="*/ 1 h 93"/>
                  <a:gd name="T50" fmla="*/ 0 w 157"/>
                  <a:gd name="T51" fmla="*/ 1 h 93"/>
                  <a:gd name="T52" fmla="*/ 0 w 157"/>
                  <a:gd name="T53" fmla="*/ 1 h 93"/>
                  <a:gd name="T54" fmla="*/ 0 w 157"/>
                  <a:gd name="T55" fmla="*/ 1 h 93"/>
                  <a:gd name="T56" fmla="*/ 0 w 157"/>
                  <a:gd name="T57" fmla="*/ 1 h 93"/>
                  <a:gd name="T58" fmla="*/ 0 w 157"/>
                  <a:gd name="T59" fmla="*/ 1 h 93"/>
                  <a:gd name="T60" fmla="*/ 0 w 157"/>
                  <a:gd name="T61" fmla="*/ 1 h 93"/>
                  <a:gd name="T62" fmla="*/ 0 w 157"/>
                  <a:gd name="T63" fmla="*/ 1 h 93"/>
                  <a:gd name="T64" fmla="*/ 0 w 157"/>
                  <a:gd name="T65" fmla="*/ 1 h 93"/>
                  <a:gd name="T66" fmla="*/ 0 w 157"/>
                  <a:gd name="T67" fmla="*/ 1 h 93"/>
                  <a:gd name="T68" fmla="*/ 0 w 157"/>
                  <a:gd name="T69" fmla="*/ 1 h 93"/>
                  <a:gd name="T70" fmla="*/ 0 w 157"/>
                  <a:gd name="T71" fmla="*/ 1 h 93"/>
                  <a:gd name="T72" fmla="*/ 0 w 157"/>
                  <a:gd name="T73" fmla="*/ 1 h 93"/>
                  <a:gd name="T74" fmla="*/ 0 w 157"/>
                  <a:gd name="T75" fmla="*/ 1 h 93"/>
                  <a:gd name="T76" fmla="*/ 0 w 157"/>
                  <a:gd name="T77" fmla="*/ 1 h 93"/>
                  <a:gd name="T78" fmla="*/ 0 w 157"/>
                  <a:gd name="T79" fmla="*/ 1 h 93"/>
                  <a:gd name="T80" fmla="*/ 0 w 157"/>
                  <a:gd name="T81" fmla="*/ 1 h 93"/>
                  <a:gd name="T82" fmla="*/ 0 w 157"/>
                  <a:gd name="T83" fmla="*/ 1 h 93"/>
                  <a:gd name="T84" fmla="*/ 0 w 157"/>
                  <a:gd name="T85" fmla="*/ 1 h 93"/>
                  <a:gd name="T86" fmla="*/ 0 w 157"/>
                  <a:gd name="T87" fmla="*/ 1 h 93"/>
                  <a:gd name="T88" fmla="*/ 0 w 157"/>
                  <a:gd name="T89" fmla="*/ 1 h 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7"/>
                  <a:gd name="T136" fmla="*/ 0 h 93"/>
                  <a:gd name="T137" fmla="*/ 157 w 157"/>
                  <a:gd name="T138" fmla="*/ 93 h 9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7" h="93">
                    <a:moveTo>
                      <a:pt x="0" y="86"/>
                    </a:moveTo>
                    <a:lnTo>
                      <a:pt x="3" y="81"/>
                    </a:lnTo>
                    <a:lnTo>
                      <a:pt x="7" y="77"/>
                    </a:lnTo>
                    <a:lnTo>
                      <a:pt x="12" y="73"/>
                    </a:lnTo>
                    <a:lnTo>
                      <a:pt x="16" y="70"/>
                    </a:lnTo>
                    <a:lnTo>
                      <a:pt x="26" y="64"/>
                    </a:lnTo>
                    <a:lnTo>
                      <a:pt x="38" y="58"/>
                    </a:lnTo>
                    <a:lnTo>
                      <a:pt x="50" y="54"/>
                    </a:lnTo>
                    <a:lnTo>
                      <a:pt x="62" y="49"/>
                    </a:lnTo>
                    <a:lnTo>
                      <a:pt x="86" y="41"/>
                    </a:lnTo>
                    <a:lnTo>
                      <a:pt x="97" y="38"/>
                    </a:lnTo>
                    <a:lnTo>
                      <a:pt x="108" y="34"/>
                    </a:lnTo>
                    <a:lnTo>
                      <a:pt x="117" y="30"/>
                    </a:lnTo>
                    <a:lnTo>
                      <a:pt x="124" y="25"/>
                    </a:lnTo>
                    <a:lnTo>
                      <a:pt x="127" y="23"/>
                    </a:lnTo>
                    <a:lnTo>
                      <a:pt x="130" y="21"/>
                    </a:lnTo>
                    <a:lnTo>
                      <a:pt x="133" y="17"/>
                    </a:lnTo>
                    <a:lnTo>
                      <a:pt x="134" y="15"/>
                    </a:lnTo>
                    <a:lnTo>
                      <a:pt x="136" y="11"/>
                    </a:lnTo>
                    <a:lnTo>
                      <a:pt x="137" y="8"/>
                    </a:lnTo>
                    <a:lnTo>
                      <a:pt x="139" y="5"/>
                    </a:lnTo>
                    <a:lnTo>
                      <a:pt x="139" y="0"/>
                    </a:lnTo>
                    <a:lnTo>
                      <a:pt x="157" y="1"/>
                    </a:lnTo>
                    <a:lnTo>
                      <a:pt x="157" y="6"/>
                    </a:lnTo>
                    <a:lnTo>
                      <a:pt x="155" y="11"/>
                    </a:lnTo>
                    <a:lnTo>
                      <a:pt x="154" y="15"/>
                    </a:lnTo>
                    <a:lnTo>
                      <a:pt x="151" y="20"/>
                    </a:lnTo>
                    <a:lnTo>
                      <a:pt x="148" y="24"/>
                    </a:lnTo>
                    <a:lnTo>
                      <a:pt x="145" y="28"/>
                    </a:lnTo>
                    <a:lnTo>
                      <a:pt x="140" y="31"/>
                    </a:lnTo>
                    <a:lnTo>
                      <a:pt x="136" y="34"/>
                    </a:lnTo>
                    <a:lnTo>
                      <a:pt x="127" y="40"/>
                    </a:lnTo>
                    <a:lnTo>
                      <a:pt x="117" y="44"/>
                    </a:lnTo>
                    <a:lnTo>
                      <a:pt x="105" y="48"/>
                    </a:lnTo>
                    <a:lnTo>
                      <a:pt x="93" y="52"/>
                    </a:lnTo>
                    <a:lnTo>
                      <a:pt x="69" y="60"/>
                    </a:lnTo>
                    <a:lnTo>
                      <a:pt x="59" y="64"/>
                    </a:lnTo>
                    <a:lnTo>
                      <a:pt x="47" y="69"/>
                    </a:lnTo>
                    <a:lnTo>
                      <a:pt x="38" y="73"/>
                    </a:lnTo>
                    <a:lnTo>
                      <a:pt x="28" y="79"/>
                    </a:lnTo>
                    <a:lnTo>
                      <a:pt x="25" y="81"/>
                    </a:lnTo>
                    <a:lnTo>
                      <a:pt x="20" y="85"/>
                    </a:lnTo>
                    <a:lnTo>
                      <a:pt x="18" y="89"/>
                    </a:lnTo>
                    <a:lnTo>
                      <a:pt x="15" y="93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9" name="Freeform 487"/>
              <p:cNvSpPr>
                <a:spLocks/>
              </p:cNvSpPr>
              <p:nvPr/>
            </p:nvSpPr>
            <p:spPr bwMode="auto">
              <a:xfrm>
                <a:off x="2056" y="2437"/>
                <a:ext cx="5" cy="3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0 h 7"/>
                  <a:gd name="T4" fmla="*/ 0 w 15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7"/>
                  <a:gd name="T11" fmla="*/ 15 w 1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7">
                    <a:moveTo>
                      <a:pt x="0" y="0"/>
                    </a:moveTo>
                    <a:lnTo>
                      <a:pt x="1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0" name="Freeform 488"/>
              <p:cNvSpPr>
                <a:spLocks/>
              </p:cNvSpPr>
              <p:nvPr/>
            </p:nvSpPr>
            <p:spPr bwMode="auto">
              <a:xfrm>
                <a:off x="2073" y="2369"/>
                <a:ext cx="35" cy="25"/>
              </a:xfrm>
              <a:custGeom>
                <a:avLst/>
                <a:gdLst>
                  <a:gd name="T0" fmla="*/ 0 w 105"/>
                  <a:gd name="T1" fmla="*/ 1 h 50"/>
                  <a:gd name="T2" fmla="*/ 0 w 105"/>
                  <a:gd name="T3" fmla="*/ 1 h 50"/>
                  <a:gd name="T4" fmla="*/ 0 w 105"/>
                  <a:gd name="T5" fmla="*/ 1 h 50"/>
                  <a:gd name="T6" fmla="*/ 0 w 105"/>
                  <a:gd name="T7" fmla="*/ 1 h 50"/>
                  <a:gd name="T8" fmla="*/ 0 w 105"/>
                  <a:gd name="T9" fmla="*/ 1 h 50"/>
                  <a:gd name="T10" fmla="*/ 0 w 105"/>
                  <a:gd name="T11" fmla="*/ 1 h 50"/>
                  <a:gd name="T12" fmla="*/ 0 w 105"/>
                  <a:gd name="T13" fmla="*/ 1 h 50"/>
                  <a:gd name="T14" fmla="*/ 0 w 105"/>
                  <a:gd name="T15" fmla="*/ 1 h 50"/>
                  <a:gd name="T16" fmla="*/ 0 w 105"/>
                  <a:gd name="T17" fmla="*/ 1 h 50"/>
                  <a:gd name="T18" fmla="*/ 0 w 105"/>
                  <a:gd name="T19" fmla="*/ 1 h 50"/>
                  <a:gd name="T20" fmla="*/ 0 w 105"/>
                  <a:gd name="T21" fmla="*/ 1 h 50"/>
                  <a:gd name="T22" fmla="*/ 0 w 105"/>
                  <a:gd name="T23" fmla="*/ 1 h 50"/>
                  <a:gd name="T24" fmla="*/ 0 w 105"/>
                  <a:gd name="T25" fmla="*/ 1 h 50"/>
                  <a:gd name="T26" fmla="*/ 0 w 105"/>
                  <a:gd name="T27" fmla="*/ 1 h 50"/>
                  <a:gd name="T28" fmla="*/ 0 w 105"/>
                  <a:gd name="T29" fmla="*/ 1 h 50"/>
                  <a:gd name="T30" fmla="*/ 0 w 105"/>
                  <a:gd name="T31" fmla="*/ 1 h 50"/>
                  <a:gd name="T32" fmla="*/ 0 w 105"/>
                  <a:gd name="T33" fmla="*/ 1 h 50"/>
                  <a:gd name="T34" fmla="*/ 0 w 105"/>
                  <a:gd name="T35" fmla="*/ 1 h 50"/>
                  <a:gd name="T36" fmla="*/ 0 w 105"/>
                  <a:gd name="T37" fmla="*/ 1 h 50"/>
                  <a:gd name="T38" fmla="*/ 0 w 105"/>
                  <a:gd name="T39" fmla="*/ 1 h 50"/>
                  <a:gd name="T40" fmla="*/ 0 w 105"/>
                  <a:gd name="T41" fmla="*/ 1 h 50"/>
                  <a:gd name="T42" fmla="*/ 0 w 105"/>
                  <a:gd name="T43" fmla="*/ 0 h 50"/>
                  <a:gd name="T44" fmla="*/ 0 w 105"/>
                  <a:gd name="T45" fmla="*/ 1 h 50"/>
                  <a:gd name="T46" fmla="*/ 0 w 105"/>
                  <a:gd name="T47" fmla="*/ 1 h 50"/>
                  <a:gd name="T48" fmla="*/ 0 w 105"/>
                  <a:gd name="T49" fmla="*/ 1 h 50"/>
                  <a:gd name="T50" fmla="*/ 0 w 105"/>
                  <a:gd name="T51" fmla="*/ 1 h 50"/>
                  <a:gd name="T52" fmla="*/ 0 w 105"/>
                  <a:gd name="T53" fmla="*/ 1 h 50"/>
                  <a:gd name="T54" fmla="*/ 0 w 105"/>
                  <a:gd name="T55" fmla="*/ 1 h 50"/>
                  <a:gd name="T56" fmla="*/ 0 w 105"/>
                  <a:gd name="T57" fmla="*/ 1 h 50"/>
                  <a:gd name="T58" fmla="*/ 0 w 105"/>
                  <a:gd name="T59" fmla="*/ 1 h 50"/>
                  <a:gd name="T60" fmla="*/ 0 w 105"/>
                  <a:gd name="T61" fmla="*/ 1 h 50"/>
                  <a:gd name="T62" fmla="*/ 0 w 105"/>
                  <a:gd name="T63" fmla="*/ 1 h 50"/>
                  <a:gd name="T64" fmla="*/ 0 w 105"/>
                  <a:gd name="T65" fmla="*/ 1 h 50"/>
                  <a:gd name="T66" fmla="*/ 0 w 105"/>
                  <a:gd name="T67" fmla="*/ 1 h 50"/>
                  <a:gd name="T68" fmla="*/ 0 w 105"/>
                  <a:gd name="T69" fmla="*/ 1 h 50"/>
                  <a:gd name="T70" fmla="*/ 0 w 105"/>
                  <a:gd name="T71" fmla="*/ 1 h 50"/>
                  <a:gd name="T72" fmla="*/ 0 w 105"/>
                  <a:gd name="T73" fmla="*/ 1 h 50"/>
                  <a:gd name="T74" fmla="*/ 0 w 105"/>
                  <a:gd name="T75" fmla="*/ 1 h 50"/>
                  <a:gd name="T76" fmla="*/ 0 w 105"/>
                  <a:gd name="T77" fmla="*/ 1 h 50"/>
                  <a:gd name="T78" fmla="*/ 0 w 105"/>
                  <a:gd name="T79" fmla="*/ 1 h 50"/>
                  <a:gd name="T80" fmla="*/ 0 w 105"/>
                  <a:gd name="T81" fmla="*/ 1 h 50"/>
                  <a:gd name="T82" fmla="*/ 0 w 105"/>
                  <a:gd name="T83" fmla="*/ 1 h 50"/>
                  <a:gd name="T84" fmla="*/ 0 w 105"/>
                  <a:gd name="T85" fmla="*/ 1 h 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5"/>
                  <a:gd name="T130" fmla="*/ 0 h 50"/>
                  <a:gd name="T131" fmla="*/ 105 w 105"/>
                  <a:gd name="T132" fmla="*/ 50 h 5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5" h="50">
                    <a:moveTo>
                      <a:pt x="87" y="50"/>
                    </a:moveTo>
                    <a:lnTo>
                      <a:pt x="87" y="48"/>
                    </a:lnTo>
                    <a:lnTo>
                      <a:pt x="87" y="46"/>
                    </a:lnTo>
                    <a:lnTo>
                      <a:pt x="85" y="45"/>
                    </a:lnTo>
                    <a:lnTo>
                      <a:pt x="85" y="43"/>
                    </a:lnTo>
                    <a:lnTo>
                      <a:pt x="84" y="42"/>
                    </a:lnTo>
                    <a:lnTo>
                      <a:pt x="82" y="41"/>
                    </a:lnTo>
                    <a:lnTo>
                      <a:pt x="77" y="39"/>
                    </a:lnTo>
                    <a:lnTo>
                      <a:pt x="72" y="37"/>
                    </a:lnTo>
                    <a:lnTo>
                      <a:pt x="65" y="35"/>
                    </a:lnTo>
                    <a:lnTo>
                      <a:pt x="48" y="30"/>
                    </a:lnTo>
                    <a:lnTo>
                      <a:pt x="41" y="28"/>
                    </a:lnTo>
                    <a:lnTo>
                      <a:pt x="32" y="26"/>
                    </a:lnTo>
                    <a:lnTo>
                      <a:pt x="25" y="24"/>
                    </a:lnTo>
                    <a:lnTo>
                      <a:pt x="17" y="21"/>
                    </a:lnTo>
                    <a:lnTo>
                      <a:pt x="10" y="18"/>
                    </a:lnTo>
                    <a:lnTo>
                      <a:pt x="7" y="15"/>
                    </a:lnTo>
                    <a:lnTo>
                      <a:pt x="4" y="13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2" y="9"/>
                    </a:lnTo>
                    <a:lnTo>
                      <a:pt x="26" y="11"/>
                    </a:lnTo>
                    <a:lnTo>
                      <a:pt x="32" y="13"/>
                    </a:lnTo>
                    <a:lnTo>
                      <a:pt x="40" y="15"/>
                    </a:lnTo>
                    <a:lnTo>
                      <a:pt x="47" y="17"/>
                    </a:lnTo>
                    <a:lnTo>
                      <a:pt x="54" y="19"/>
                    </a:lnTo>
                    <a:lnTo>
                      <a:pt x="71" y="23"/>
                    </a:lnTo>
                    <a:lnTo>
                      <a:pt x="80" y="25"/>
                    </a:lnTo>
                    <a:lnTo>
                      <a:pt x="87" y="28"/>
                    </a:lnTo>
                    <a:lnTo>
                      <a:pt x="94" y="32"/>
                    </a:lnTo>
                    <a:lnTo>
                      <a:pt x="97" y="34"/>
                    </a:lnTo>
                    <a:lnTo>
                      <a:pt x="100" y="37"/>
                    </a:lnTo>
                    <a:lnTo>
                      <a:pt x="102" y="40"/>
                    </a:lnTo>
                    <a:lnTo>
                      <a:pt x="103" y="43"/>
                    </a:lnTo>
                    <a:lnTo>
                      <a:pt x="105" y="46"/>
                    </a:lnTo>
                    <a:lnTo>
                      <a:pt x="105" y="49"/>
                    </a:lnTo>
                    <a:lnTo>
                      <a:pt x="87" y="5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1" name="Freeform 489"/>
              <p:cNvSpPr>
                <a:spLocks/>
              </p:cNvSpPr>
              <p:nvPr/>
            </p:nvSpPr>
            <p:spPr bwMode="auto">
              <a:xfrm>
                <a:off x="2102" y="2393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w 18"/>
                  <a:gd name="T7" fmla="*/ 0 h 1"/>
                  <a:gd name="T8" fmla="*/ 0 w 18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18" y="1"/>
                    </a:moveTo>
                    <a:lnTo>
                      <a:pt x="18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2" name="Freeform 490"/>
              <p:cNvSpPr>
                <a:spLocks/>
              </p:cNvSpPr>
              <p:nvPr/>
            </p:nvSpPr>
            <p:spPr bwMode="auto">
              <a:xfrm>
                <a:off x="2073" y="2350"/>
                <a:ext cx="25" cy="19"/>
              </a:xfrm>
              <a:custGeom>
                <a:avLst/>
                <a:gdLst>
                  <a:gd name="T0" fmla="*/ 0 w 74"/>
                  <a:gd name="T1" fmla="*/ 0 h 39"/>
                  <a:gd name="T2" fmla="*/ 0 w 74"/>
                  <a:gd name="T3" fmla="*/ 0 h 39"/>
                  <a:gd name="T4" fmla="*/ 0 w 74"/>
                  <a:gd name="T5" fmla="*/ 0 h 39"/>
                  <a:gd name="T6" fmla="*/ 0 w 74"/>
                  <a:gd name="T7" fmla="*/ 0 h 39"/>
                  <a:gd name="T8" fmla="*/ 0 w 74"/>
                  <a:gd name="T9" fmla="*/ 0 h 39"/>
                  <a:gd name="T10" fmla="*/ 0 w 74"/>
                  <a:gd name="T11" fmla="*/ 0 h 39"/>
                  <a:gd name="T12" fmla="*/ 0 w 74"/>
                  <a:gd name="T13" fmla="*/ 0 h 39"/>
                  <a:gd name="T14" fmla="*/ 0 w 74"/>
                  <a:gd name="T15" fmla="*/ 0 h 39"/>
                  <a:gd name="T16" fmla="*/ 0 w 74"/>
                  <a:gd name="T17" fmla="*/ 0 h 39"/>
                  <a:gd name="T18" fmla="*/ 0 w 74"/>
                  <a:gd name="T19" fmla="*/ 0 h 39"/>
                  <a:gd name="T20" fmla="*/ 0 w 74"/>
                  <a:gd name="T21" fmla="*/ 0 h 39"/>
                  <a:gd name="T22" fmla="*/ 0 w 74"/>
                  <a:gd name="T23" fmla="*/ 0 h 39"/>
                  <a:gd name="T24" fmla="*/ 0 w 74"/>
                  <a:gd name="T25" fmla="*/ 0 h 39"/>
                  <a:gd name="T26" fmla="*/ 0 w 74"/>
                  <a:gd name="T27" fmla="*/ 0 h 39"/>
                  <a:gd name="T28" fmla="*/ 0 w 74"/>
                  <a:gd name="T29" fmla="*/ 0 h 39"/>
                  <a:gd name="T30" fmla="*/ 0 w 74"/>
                  <a:gd name="T31" fmla="*/ 0 h 39"/>
                  <a:gd name="T32" fmla="*/ 0 w 74"/>
                  <a:gd name="T33" fmla="*/ 0 h 39"/>
                  <a:gd name="T34" fmla="*/ 0 w 74"/>
                  <a:gd name="T35" fmla="*/ 0 h 39"/>
                  <a:gd name="T36" fmla="*/ 0 w 74"/>
                  <a:gd name="T37" fmla="*/ 0 h 39"/>
                  <a:gd name="T38" fmla="*/ 0 w 74"/>
                  <a:gd name="T39" fmla="*/ 0 h 39"/>
                  <a:gd name="T40" fmla="*/ 0 w 74"/>
                  <a:gd name="T41" fmla="*/ 0 h 39"/>
                  <a:gd name="T42" fmla="*/ 0 w 74"/>
                  <a:gd name="T43" fmla="*/ 0 h 39"/>
                  <a:gd name="T44" fmla="*/ 0 w 74"/>
                  <a:gd name="T45" fmla="*/ 0 h 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4"/>
                  <a:gd name="T70" fmla="*/ 0 h 39"/>
                  <a:gd name="T71" fmla="*/ 74 w 74"/>
                  <a:gd name="T72" fmla="*/ 39 h 3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4" h="39">
                    <a:moveTo>
                      <a:pt x="0" y="38"/>
                    </a:moveTo>
                    <a:lnTo>
                      <a:pt x="0" y="33"/>
                    </a:lnTo>
                    <a:lnTo>
                      <a:pt x="1" y="29"/>
                    </a:lnTo>
                    <a:lnTo>
                      <a:pt x="4" y="25"/>
                    </a:lnTo>
                    <a:lnTo>
                      <a:pt x="7" y="21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5" y="12"/>
                    </a:lnTo>
                    <a:lnTo>
                      <a:pt x="45" y="6"/>
                    </a:lnTo>
                    <a:lnTo>
                      <a:pt x="56" y="3"/>
                    </a:lnTo>
                    <a:lnTo>
                      <a:pt x="65" y="0"/>
                    </a:lnTo>
                    <a:lnTo>
                      <a:pt x="74" y="11"/>
                    </a:lnTo>
                    <a:lnTo>
                      <a:pt x="63" y="14"/>
                    </a:lnTo>
                    <a:lnTo>
                      <a:pt x="53" y="17"/>
                    </a:lnTo>
                    <a:lnTo>
                      <a:pt x="32" y="23"/>
                    </a:lnTo>
                    <a:lnTo>
                      <a:pt x="26" y="26"/>
                    </a:lnTo>
                    <a:lnTo>
                      <a:pt x="23" y="27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7" y="36"/>
                    </a:lnTo>
                    <a:lnTo>
                      <a:pt x="17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3" name="Freeform 491"/>
              <p:cNvSpPr>
                <a:spLocks/>
              </p:cNvSpPr>
              <p:nvPr/>
            </p:nvSpPr>
            <p:spPr bwMode="auto">
              <a:xfrm>
                <a:off x="2073" y="2369"/>
                <a:ext cx="6" cy="0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0 w 17"/>
                  <a:gd name="T7" fmla="*/ 0 h 1"/>
                  <a:gd name="T8" fmla="*/ 0 w 1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"/>
                  <a:gd name="T17" fmla="*/ 17 w 1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">
                    <a:moveTo>
                      <a:pt x="0" y="1"/>
                    </a:moveTo>
                    <a:lnTo>
                      <a:pt x="0" y="0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4" name="Freeform 492"/>
              <p:cNvSpPr>
                <a:spLocks/>
              </p:cNvSpPr>
              <p:nvPr/>
            </p:nvSpPr>
            <p:spPr bwMode="auto">
              <a:xfrm>
                <a:off x="2095" y="2319"/>
                <a:ext cx="22" cy="36"/>
              </a:xfrm>
              <a:custGeom>
                <a:avLst/>
                <a:gdLst>
                  <a:gd name="T0" fmla="*/ 0 w 66"/>
                  <a:gd name="T1" fmla="*/ 1 h 71"/>
                  <a:gd name="T2" fmla="*/ 0 w 66"/>
                  <a:gd name="T3" fmla="*/ 1 h 71"/>
                  <a:gd name="T4" fmla="*/ 0 w 66"/>
                  <a:gd name="T5" fmla="*/ 1 h 71"/>
                  <a:gd name="T6" fmla="*/ 0 w 66"/>
                  <a:gd name="T7" fmla="*/ 1 h 71"/>
                  <a:gd name="T8" fmla="*/ 0 w 66"/>
                  <a:gd name="T9" fmla="*/ 1 h 71"/>
                  <a:gd name="T10" fmla="*/ 0 w 66"/>
                  <a:gd name="T11" fmla="*/ 1 h 71"/>
                  <a:gd name="T12" fmla="*/ 0 w 66"/>
                  <a:gd name="T13" fmla="*/ 1 h 71"/>
                  <a:gd name="T14" fmla="*/ 0 w 66"/>
                  <a:gd name="T15" fmla="*/ 1 h 71"/>
                  <a:gd name="T16" fmla="*/ 0 w 66"/>
                  <a:gd name="T17" fmla="*/ 1 h 71"/>
                  <a:gd name="T18" fmla="*/ 0 w 66"/>
                  <a:gd name="T19" fmla="*/ 1 h 71"/>
                  <a:gd name="T20" fmla="*/ 0 w 66"/>
                  <a:gd name="T21" fmla="*/ 1 h 71"/>
                  <a:gd name="T22" fmla="*/ 0 w 66"/>
                  <a:gd name="T23" fmla="*/ 0 h 71"/>
                  <a:gd name="T24" fmla="*/ 0 w 66"/>
                  <a:gd name="T25" fmla="*/ 0 h 71"/>
                  <a:gd name="T26" fmla="*/ 0 w 66"/>
                  <a:gd name="T27" fmla="*/ 1 h 71"/>
                  <a:gd name="T28" fmla="*/ 0 w 66"/>
                  <a:gd name="T29" fmla="*/ 1 h 71"/>
                  <a:gd name="T30" fmla="*/ 0 w 66"/>
                  <a:gd name="T31" fmla="*/ 1 h 71"/>
                  <a:gd name="T32" fmla="*/ 0 w 66"/>
                  <a:gd name="T33" fmla="*/ 1 h 71"/>
                  <a:gd name="T34" fmla="*/ 0 w 66"/>
                  <a:gd name="T35" fmla="*/ 1 h 71"/>
                  <a:gd name="T36" fmla="*/ 0 w 66"/>
                  <a:gd name="T37" fmla="*/ 1 h 71"/>
                  <a:gd name="T38" fmla="*/ 0 w 66"/>
                  <a:gd name="T39" fmla="*/ 1 h 71"/>
                  <a:gd name="T40" fmla="*/ 0 w 66"/>
                  <a:gd name="T41" fmla="*/ 1 h 71"/>
                  <a:gd name="T42" fmla="*/ 0 w 66"/>
                  <a:gd name="T43" fmla="*/ 1 h 71"/>
                  <a:gd name="T44" fmla="*/ 0 w 66"/>
                  <a:gd name="T45" fmla="*/ 1 h 71"/>
                  <a:gd name="T46" fmla="*/ 0 w 66"/>
                  <a:gd name="T47" fmla="*/ 1 h 71"/>
                  <a:gd name="T48" fmla="*/ 0 w 66"/>
                  <a:gd name="T49" fmla="*/ 1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"/>
                  <a:gd name="T76" fmla="*/ 0 h 71"/>
                  <a:gd name="T77" fmla="*/ 66 w 66"/>
                  <a:gd name="T78" fmla="*/ 71 h 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" h="71">
                    <a:moveTo>
                      <a:pt x="0" y="61"/>
                    </a:moveTo>
                    <a:lnTo>
                      <a:pt x="12" y="55"/>
                    </a:lnTo>
                    <a:lnTo>
                      <a:pt x="20" y="49"/>
                    </a:lnTo>
                    <a:lnTo>
                      <a:pt x="29" y="42"/>
                    </a:lnTo>
                    <a:lnTo>
                      <a:pt x="34" y="39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23"/>
                    </a:lnTo>
                    <a:lnTo>
                      <a:pt x="46" y="19"/>
                    </a:lnTo>
                    <a:lnTo>
                      <a:pt x="47" y="9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5" y="11"/>
                    </a:lnTo>
                    <a:lnTo>
                      <a:pt x="63" y="21"/>
                    </a:lnTo>
                    <a:lnTo>
                      <a:pt x="60" y="28"/>
                    </a:lnTo>
                    <a:lnTo>
                      <a:pt x="57" y="33"/>
                    </a:lnTo>
                    <a:lnTo>
                      <a:pt x="52" y="41"/>
                    </a:lnTo>
                    <a:lnTo>
                      <a:pt x="49" y="46"/>
                    </a:lnTo>
                    <a:lnTo>
                      <a:pt x="43" y="50"/>
                    </a:lnTo>
                    <a:lnTo>
                      <a:pt x="34" y="57"/>
                    </a:lnTo>
                    <a:lnTo>
                      <a:pt x="22" y="65"/>
                    </a:lnTo>
                    <a:lnTo>
                      <a:pt x="9" y="7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5" name="Freeform 493"/>
              <p:cNvSpPr>
                <a:spLocks/>
              </p:cNvSpPr>
              <p:nvPr/>
            </p:nvSpPr>
            <p:spPr bwMode="auto">
              <a:xfrm>
                <a:off x="2095" y="2350"/>
                <a:ext cx="3" cy="5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1">
                    <a:moveTo>
                      <a:pt x="9" y="11"/>
                    </a:moveTo>
                    <a:lnTo>
                      <a:pt x="9" y="10"/>
                    </a:lnTo>
                    <a:lnTo>
                      <a:pt x="0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6" name="Freeform 494"/>
              <p:cNvSpPr>
                <a:spLocks/>
              </p:cNvSpPr>
              <p:nvPr/>
            </p:nvSpPr>
            <p:spPr bwMode="auto">
              <a:xfrm>
                <a:off x="2102" y="2298"/>
                <a:ext cx="15" cy="21"/>
              </a:xfrm>
              <a:custGeom>
                <a:avLst/>
                <a:gdLst>
                  <a:gd name="T0" fmla="*/ 0 w 44"/>
                  <a:gd name="T1" fmla="*/ 1 h 42"/>
                  <a:gd name="T2" fmla="*/ 0 w 44"/>
                  <a:gd name="T3" fmla="*/ 1 h 42"/>
                  <a:gd name="T4" fmla="*/ 0 w 44"/>
                  <a:gd name="T5" fmla="*/ 1 h 42"/>
                  <a:gd name="T6" fmla="*/ 0 w 44"/>
                  <a:gd name="T7" fmla="*/ 1 h 42"/>
                  <a:gd name="T8" fmla="*/ 0 w 44"/>
                  <a:gd name="T9" fmla="*/ 1 h 42"/>
                  <a:gd name="T10" fmla="*/ 0 w 44"/>
                  <a:gd name="T11" fmla="*/ 1 h 42"/>
                  <a:gd name="T12" fmla="*/ 0 w 44"/>
                  <a:gd name="T13" fmla="*/ 1 h 42"/>
                  <a:gd name="T14" fmla="*/ 0 w 44"/>
                  <a:gd name="T15" fmla="*/ 1 h 42"/>
                  <a:gd name="T16" fmla="*/ 0 w 44"/>
                  <a:gd name="T17" fmla="*/ 1 h 42"/>
                  <a:gd name="T18" fmla="*/ 0 w 44"/>
                  <a:gd name="T19" fmla="*/ 1 h 42"/>
                  <a:gd name="T20" fmla="*/ 0 w 44"/>
                  <a:gd name="T21" fmla="*/ 1 h 42"/>
                  <a:gd name="T22" fmla="*/ 0 w 44"/>
                  <a:gd name="T23" fmla="*/ 1 h 42"/>
                  <a:gd name="T24" fmla="*/ 0 w 44"/>
                  <a:gd name="T25" fmla="*/ 0 h 42"/>
                  <a:gd name="T26" fmla="*/ 0 w 44"/>
                  <a:gd name="T27" fmla="*/ 1 h 42"/>
                  <a:gd name="T28" fmla="*/ 0 w 44"/>
                  <a:gd name="T29" fmla="*/ 1 h 42"/>
                  <a:gd name="T30" fmla="*/ 0 w 44"/>
                  <a:gd name="T31" fmla="*/ 1 h 42"/>
                  <a:gd name="T32" fmla="*/ 0 w 44"/>
                  <a:gd name="T33" fmla="*/ 1 h 42"/>
                  <a:gd name="T34" fmla="*/ 0 w 44"/>
                  <a:gd name="T35" fmla="*/ 1 h 42"/>
                  <a:gd name="T36" fmla="*/ 0 w 44"/>
                  <a:gd name="T37" fmla="*/ 1 h 42"/>
                  <a:gd name="T38" fmla="*/ 0 w 44"/>
                  <a:gd name="T39" fmla="*/ 1 h 42"/>
                  <a:gd name="T40" fmla="*/ 0 w 44"/>
                  <a:gd name="T41" fmla="*/ 1 h 42"/>
                  <a:gd name="T42" fmla="*/ 0 w 44"/>
                  <a:gd name="T43" fmla="*/ 1 h 42"/>
                  <a:gd name="T44" fmla="*/ 0 w 44"/>
                  <a:gd name="T45" fmla="*/ 1 h 42"/>
                  <a:gd name="T46" fmla="*/ 0 w 44"/>
                  <a:gd name="T47" fmla="*/ 1 h 42"/>
                  <a:gd name="T48" fmla="*/ 0 w 44"/>
                  <a:gd name="T49" fmla="*/ 1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42"/>
                  <a:gd name="T77" fmla="*/ 44 w 44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42">
                    <a:moveTo>
                      <a:pt x="27" y="42"/>
                    </a:moveTo>
                    <a:lnTo>
                      <a:pt x="27" y="40"/>
                    </a:lnTo>
                    <a:lnTo>
                      <a:pt x="27" y="38"/>
                    </a:lnTo>
                    <a:lnTo>
                      <a:pt x="24" y="33"/>
                    </a:lnTo>
                    <a:lnTo>
                      <a:pt x="22" y="31"/>
                    </a:lnTo>
                    <a:lnTo>
                      <a:pt x="21" y="29"/>
                    </a:lnTo>
                    <a:lnTo>
                      <a:pt x="15" y="24"/>
                    </a:lnTo>
                    <a:lnTo>
                      <a:pt x="10" y="20"/>
                    </a:lnTo>
                    <a:lnTo>
                      <a:pt x="6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21" y="9"/>
                    </a:lnTo>
                    <a:lnTo>
                      <a:pt x="24" y="13"/>
                    </a:lnTo>
                    <a:lnTo>
                      <a:pt x="30" y="17"/>
                    </a:lnTo>
                    <a:lnTo>
                      <a:pt x="34" y="22"/>
                    </a:lnTo>
                    <a:lnTo>
                      <a:pt x="37" y="24"/>
                    </a:lnTo>
                    <a:lnTo>
                      <a:pt x="38" y="27"/>
                    </a:lnTo>
                    <a:lnTo>
                      <a:pt x="43" y="34"/>
                    </a:lnTo>
                    <a:lnTo>
                      <a:pt x="44" y="38"/>
                    </a:lnTo>
                    <a:lnTo>
                      <a:pt x="44" y="41"/>
                    </a:lnTo>
                    <a:lnTo>
                      <a:pt x="27" y="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7" name="Freeform 495"/>
              <p:cNvSpPr>
                <a:spLocks/>
              </p:cNvSpPr>
              <p:nvPr/>
            </p:nvSpPr>
            <p:spPr bwMode="auto">
              <a:xfrm>
                <a:off x="2111" y="2319"/>
                <a:ext cx="6" cy="0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0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"/>
                  <a:gd name="T14" fmla="*/ 17 w 17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">
                    <a:moveTo>
                      <a:pt x="17" y="1"/>
                    </a:moveTo>
                    <a:lnTo>
                      <a:pt x="17" y="0"/>
                    </a:lnTo>
                    <a:lnTo>
                      <a:pt x="0" y="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8" name="Freeform 496"/>
              <p:cNvSpPr>
                <a:spLocks/>
              </p:cNvSpPr>
              <p:nvPr/>
            </p:nvSpPr>
            <p:spPr bwMode="auto">
              <a:xfrm>
                <a:off x="2102" y="2290"/>
                <a:ext cx="10" cy="9"/>
              </a:xfrm>
              <a:custGeom>
                <a:avLst/>
                <a:gdLst>
                  <a:gd name="T0" fmla="*/ 0 w 30"/>
                  <a:gd name="T1" fmla="*/ 0 h 19"/>
                  <a:gd name="T2" fmla="*/ 0 w 30"/>
                  <a:gd name="T3" fmla="*/ 0 h 19"/>
                  <a:gd name="T4" fmla="*/ 0 w 30"/>
                  <a:gd name="T5" fmla="*/ 0 h 19"/>
                  <a:gd name="T6" fmla="*/ 0 w 30"/>
                  <a:gd name="T7" fmla="*/ 0 h 19"/>
                  <a:gd name="T8" fmla="*/ 0 w 30"/>
                  <a:gd name="T9" fmla="*/ 0 h 19"/>
                  <a:gd name="T10" fmla="*/ 0 w 30"/>
                  <a:gd name="T11" fmla="*/ 0 h 19"/>
                  <a:gd name="T12" fmla="*/ 0 w 30"/>
                  <a:gd name="T13" fmla="*/ 0 h 19"/>
                  <a:gd name="T14" fmla="*/ 0 w 30"/>
                  <a:gd name="T15" fmla="*/ 0 h 19"/>
                  <a:gd name="T16" fmla="*/ 0 w 30"/>
                  <a:gd name="T17" fmla="*/ 0 h 19"/>
                  <a:gd name="T18" fmla="*/ 0 w 30"/>
                  <a:gd name="T19" fmla="*/ 0 h 19"/>
                  <a:gd name="T20" fmla="*/ 0 w 30"/>
                  <a:gd name="T21" fmla="*/ 0 h 19"/>
                  <a:gd name="T22" fmla="*/ 0 w 30"/>
                  <a:gd name="T23" fmla="*/ 0 h 19"/>
                  <a:gd name="T24" fmla="*/ 0 w 30"/>
                  <a:gd name="T25" fmla="*/ 0 h 19"/>
                  <a:gd name="T26" fmla="*/ 0 w 30"/>
                  <a:gd name="T27" fmla="*/ 0 h 19"/>
                  <a:gd name="T28" fmla="*/ 0 w 30"/>
                  <a:gd name="T29" fmla="*/ 0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19"/>
                  <a:gd name="T47" fmla="*/ 30 w 30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19">
                    <a:moveTo>
                      <a:pt x="0" y="17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30" y="2"/>
                    </a:lnTo>
                    <a:lnTo>
                      <a:pt x="28" y="5"/>
                    </a:lnTo>
                    <a:lnTo>
                      <a:pt x="27" y="9"/>
                    </a:lnTo>
                    <a:lnTo>
                      <a:pt x="22" y="13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9" name="Freeform 497"/>
              <p:cNvSpPr>
                <a:spLocks/>
              </p:cNvSpPr>
              <p:nvPr/>
            </p:nvSpPr>
            <p:spPr bwMode="auto">
              <a:xfrm>
                <a:off x="2102" y="2298"/>
                <a:ext cx="6" cy="1"/>
              </a:xfrm>
              <a:custGeom>
                <a:avLst/>
                <a:gdLst>
                  <a:gd name="T0" fmla="*/ 0 w 18"/>
                  <a:gd name="T1" fmla="*/ 1 h 2"/>
                  <a:gd name="T2" fmla="*/ 0 w 18"/>
                  <a:gd name="T3" fmla="*/ 0 h 2"/>
                  <a:gd name="T4" fmla="*/ 0 w 18"/>
                  <a:gd name="T5" fmla="*/ 1 h 2"/>
                  <a:gd name="T6" fmla="*/ 0 w 18"/>
                  <a:gd name="T7" fmla="*/ 0 h 2"/>
                  <a:gd name="T8" fmla="*/ 0 w 1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1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0" name="Freeform 498"/>
              <p:cNvSpPr>
                <a:spLocks/>
              </p:cNvSpPr>
              <p:nvPr/>
            </p:nvSpPr>
            <p:spPr bwMode="auto">
              <a:xfrm>
                <a:off x="2098" y="2276"/>
                <a:ext cx="14" cy="15"/>
              </a:xfrm>
              <a:custGeom>
                <a:avLst/>
                <a:gdLst>
                  <a:gd name="T0" fmla="*/ 0 w 42"/>
                  <a:gd name="T1" fmla="*/ 0 h 31"/>
                  <a:gd name="T2" fmla="*/ 0 w 42"/>
                  <a:gd name="T3" fmla="*/ 0 h 31"/>
                  <a:gd name="T4" fmla="*/ 0 w 42"/>
                  <a:gd name="T5" fmla="*/ 0 h 31"/>
                  <a:gd name="T6" fmla="*/ 0 w 42"/>
                  <a:gd name="T7" fmla="*/ 0 h 31"/>
                  <a:gd name="T8" fmla="*/ 0 w 42"/>
                  <a:gd name="T9" fmla="*/ 0 h 31"/>
                  <a:gd name="T10" fmla="*/ 0 w 42"/>
                  <a:gd name="T11" fmla="*/ 0 h 31"/>
                  <a:gd name="T12" fmla="*/ 0 w 42"/>
                  <a:gd name="T13" fmla="*/ 0 h 31"/>
                  <a:gd name="T14" fmla="*/ 0 w 42"/>
                  <a:gd name="T15" fmla="*/ 0 h 31"/>
                  <a:gd name="T16" fmla="*/ 0 w 42"/>
                  <a:gd name="T17" fmla="*/ 0 h 31"/>
                  <a:gd name="T18" fmla="*/ 0 w 42"/>
                  <a:gd name="T19" fmla="*/ 0 h 31"/>
                  <a:gd name="T20" fmla="*/ 0 w 42"/>
                  <a:gd name="T21" fmla="*/ 0 h 31"/>
                  <a:gd name="T22" fmla="*/ 0 w 42"/>
                  <a:gd name="T23" fmla="*/ 0 h 31"/>
                  <a:gd name="T24" fmla="*/ 0 w 42"/>
                  <a:gd name="T25" fmla="*/ 0 h 31"/>
                  <a:gd name="T26" fmla="*/ 0 w 42"/>
                  <a:gd name="T27" fmla="*/ 0 h 31"/>
                  <a:gd name="T28" fmla="*/ 0 w 42"/>
                  <a:gd name="T29" fmla="*/ 0 h 31"/>
                  <a:gd name="T30" fmla="*/ 0 w 42"/>
                  <a:gd name="T31" fmla="*/ 0 h 31"/>
                  <a:gd name="T32" fmla="*/ 0 w 42"/>
                  <a:gd name="T33" fmla="*/ 0 h 31"/>
                  <a:gd name="T34" fmla="*/ 0 w 42"/>
                  <a:gd name="T35" fmla="*/ 0 h 31"/>
                  <a:gd name="T36" fmla="*/ 0 w 42"/>
                  <a:gd name="T37" fmla="*/ 0 h 31"/>
                  <a:gd name="T38" fmla="*/ 0 w 42"/>
                  <a:gd name="T39" fmla="*/ 0 h 31"/>
                  <a:gd name="T40" fmla="*/ 0 w 42"/>
                  <a:gd name="T41" fmla="*/ 0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31"/>
                  <a:gd name="T65" fmla="*/ 42 w 42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31">
                    <a:moveTo>
                      <a:pt x="24" y="31"/>
                    </a:moveTo>
                    <a:lnTo>
                      <a:pt x="22" y="27"/>
                    </a:lnTo>
                    <a:lnTo>
                      <a:pt x="21" y="26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0" y="17"/>
                    </a:lnTo>
                    <a:lnTo>
                      <a:pt x="6" y="13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7" y="12"/>
                    </a:lnTo>
                    <a:lnTo>
                      <a:pt x="31" y="15"/>
                    </a:lnTo>
                    <a:lnTo>
                      <a:pt x="36" y="19"/>
                    </a:lnTo>
                    <a:lnTo>
                      <a:pt x="40" y="24"/>
                    </a:lnTo>
                    <a:lnTo>
                      <a:pt x="42" y="29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1" name="Freeform 499"/>
              <p:cNvSpPr>
                <a:spLocks/>
              </p:cNvSpPr>
              <p:nvPr/>
            </p:nvSpPr>
            <p:spPr bwMode="auto">
              <a:xfrm>
                <a:off x="2106" y="2290"/>
                <a:ext cx="6" cy="1"/>
              </a:xfrm>
              <a:custGeom>
                <a:avLst/>
                <a:gdLst>
                  <a:gd name="T0" fmla="*/ 0 w 18"/>
                  <a:gd name="T1" fmla="*/ 1 h 2"/>
                  <a:gd name="T2" fmla="*/ 0 w 18"/>
                  <a:gd name="T3" fmla="*/ 1 h 2"/>
                  <a:gd name="T4" fmla="*/ 0 w 18"/>
                  <a:gd name="T5" fmla="*/ 0 h 2"/>
                  <a:gd name="T6" fmla="*/ 0 w 18"/>
                  <a:gd name="T7" fmla="*/ 1 h 2"/>
                  <a:gd name="T8" fmla="*/ 0 w 18"/>
                  <a:gd name="T9" fmla="*/ 0 h 2"/>
                  <a:gd name="T10" fmla="*/ 0 w 18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"/>
                  <a:gd name="T20" fmla="*/ 18 w 1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">
                    <a:moveTo>
                      <a:pt x="18" y="2"/>
                    </a:moveTo>
                    <a:lnTo>
                      <a:pt x="18" y="1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2" name="Freeform 500"/>
              <p:cNvSpPr>
                <a:spLocks/>
              </p:cNvSpPr>
              <p:nvPr/>
            </p:nvSpPr>
            <p:spPr bwMode="auto">
              <a:xfrm>
                <a:off x="2098" y="2268"/>
                <a:ext cx="17" cy="9"/>
              </a:xfrm>
              <a:custGeom>
                <a:avLst/>
                <a:gdLst>
                  <a:gd name="T0" fmla="*/ 0 w 52"/>
                  <a:gd name="T1" fmla="*/ 1 h 17"/>
                  <a:gd name="T2" fmla="*/ 0 w 52"/>
                  <a:gd name="T3" fmla="*/ 1 h 17"/>
                  <a:gd name="T4" fmla="*/ 0 w 52"/>
                  <a:gd name="T5" fmla="*/ 1 h 17"/>
                  <a:gd name="T6" fmla="*/ 0 w 52"/>
                  <a:gd name="T7" fmla="*/ 1 h 17"/>
                  <a:gd name="T8" fmla="*/ 0 w 52"/>
                  <a:gd name="T9" fmla="*/ 1 h 17"/>
                  <a:gd name="T10" fmla="*/ 0 w 52"/>
                  <a:gd name="T11" fmla="*/ 1 h 17"/>
                  <a:gd name="T12" fmla="*/ 0 w 52"/>
                  <a:gd name="T13" fmla="*/ 1 h 17"/>
                  <a:gd name="T14" fmla="*/ 0 w 52"/>
                  <a:gd name="T15" fmla="*/ 1 h 17"/>
                  <a:gd name="T16" fmla="*/ 0 w 52"/>
                  <a:gd name="T17" fmla="*/ 1 h 17"/>
                  <a:gd name="T18" fmla="*/ 0 w 52"/>
                  <a:gd name="T19" fmla="*/ 0 h 17"/>
                  <a:gd name="T20" fmla="*/ 0 w 52"/>
                  <a:gd name="T21" fmla="*/ 1 h 17"/>
                  <a:gd name="T22" fmla="*/ 0 w 52"/>
                  <a:gd name="T23" fmla="*/ 1 h 17"/>
                  <a:gd name="T24" fmla="*/ 0 w 52"/>
                  <a:gd name="T25" fmla="*/ 1 h 17"/>
                  <a:gd name="T26" fmla="*/ 0 w 52"/>
                  <a:gd name="T27" fmla="*/ 1 h 17"/>
                  <a:gd name="T28" fmla="*/ 0 w 52"/>
                  <a:gd name="T29" fmla="*/ 1 h 17"/>
                  <a:gd name="T30" fmla="*/ 0 w 52"/>
                  <a:gd name="T31" fmla="*/ 1 h 17"/>
                  <a:gd name="T32" fmla="*/ 0 w 52"/>
                  <a:gd name="T33" fmla="*/ 1 h 17"/>
                  <a:gd name="T34" fmla="*/ 0 w 52"/>
                  <a:gd name="T35" fmla="*/ 1 h 17"/>
                  <a:gd name="T36" fmla="*/ 0 w 52"/>
                  <a:gd name="T37" fmla="*/ 1 h 17"/>
                  <a:gd name="T38" fmla="*/ 0 w 52"/>
                  <a:gd name="T39" fmla="*/ 1 h 17"/>
                  <a:gd name="T40" fmla="*/ 0 w 52"/>
                  <a:gd name="T41" fmla="*/ 1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17"/>
                  <a:gd name="T65" fmla="*/ 52 w 52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17">
                    <a:moveTo>
                      <a:pt x="0" y="15"/>
                    </a:moveTo>
                    <a:lnTo>
                      <a:pt x="2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12" y="3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30" y="1"/>
                    </a:lnTo>
                    <a:lnTo>
                      <a:pt x="37" y="1"/>
                    </a:lnTo>
                    <a:lnTo>
                      <a:pt x="50" y="0"/>
                    </a:lnTo>
                    <a:lnTo>
                      <a:pt x="52" y="12"/>
                    </a:lnTo>
                    <a:lnTo>
                      <a:pt x="39" y="13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3" name="Freeform 501"/>
              <p:cNvSpPr>
                <a:spLocks/>
              </p:cNvSpPr>
              <p:nvPr/>
            </p:nvSpPr>
            <p:spPr bwMode="auto">
              <a:xfrm>
                <a:off x="2098" y="2276"/>
                <a:ext cx="6" cy="1"/>
              </a:xfrm>
              <a:custGeom>
                <a:avLst/>
                <a:gdLst>
                  <a:gd name="T0" fmla="*/ 0 w 18"/>
                  <a:gd name="T1" fmla="*/ 1 h 2"/>
                  <a:gd name="T2" fmla="*/ 0 w 18"/>
                  <a:gd name="T3" fmla="*/ 0 h 2"/>
                  <a:gd name="T4" fmla="*/ 0 w 18"/>
                  <a:gd name="T5" fmla="*/ 1 h 2"/>
                  <a:gd name="T6" fmla="*/ 0 w 18"/>
                  <a:gd name="T7" fmla="*/ 0 h 2"/>
                  <a:gd name="T8" fmla="*/ 0 w 1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1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4" name="Freeform 502"/>
              <p:cNvSpPr>
                <a:spLocks/>
              </p:cNvSpPr>
              <p:nvPr/>
            </p:nvSpPr>
            <p:spPr bwMode="auto">
              <a:xfrm>
                <a:off x="2114" y="2246"/>
                <a:ext cx="25" cy="28"/>
              </a:xfrm>
              <a:custGeom>
                <a:avLst/>
                <a:gdLst>
                  <a:gd name="T0" fmla="*/ 0 w 74"/>
                  <a:gd name="T1" fmla="*/ 1 h 54"/>
                  <a:gd name="T2" fmla="*/ 0 w 74"/>
                  <a:gd name="T3" fmla="*/ 1 h 54"/>
                  <a:gd name="T4" fmla="*/ 0 w 74"/>
                  <a:gd name="T5" fmla="*/ 1 h 54"/>
                  <a:gd name="T6" fmla="*/ 0 w 74"/>
                  <a:gd name="T7" fmla="*/ 1 h 54"/>
                  <a:gd name="T8" fmla="*/ 0 w 74"/>
                  <a:gd name="T9" fmla="*/ 1 h 54"/>
                  <a:gd name="T10" fmla="*/ 0 w 74"/>
                  <a:gd name="T11" fmla="*/ 1 h 54"/>
                  <a:gd name="T12" fmla="*/ 0 w 74"/>
                  <a:gd name="T13" fmla="*/ 1 h 54"/>
                  <a:gd name="T14" fmla="*/ 0 w 74"/>
                  <a:gd name="T15" fmla="*/ 1 h 54"/>
                  <a:gd name="T16" fmla="*/ 0 w 74"/>
                  <a:gd name="T17" fmla="*/ 1 h 54"/>
                  <a:gd name="T18" fmla="*/ 0 w 74"/>
                  <a:gd name="T19" fmla="*/ 1 h 54"/>
                  <a:gd name="T20" fmla="*/ 0 w 74"/>
                  <a:gd name="T21" fmla="*/ 1 h 54"/>
                  <a:gd name="T22" fmla="*/ 0 w 74"/>
                  <a:gd name="T23" fmla="*/ 1 h 54"/>
                  <a:gd name="T24" fmla="*/ 0 w 74"/>
                  <a:gd name="T25" fmla="*/ 1 h 54"/>
                  <a:gd name="T26" fmla="*/ 0 w 74"/>
                  <a:gd name="T27" fmla="*/ 1 h 54"/>
                  <a:gd name="T28" fmla="*/ 0 w 74"/>
                  <a:gd name="T29" fmla="*/ 0 h 54"/>
                  <a:gd name="T30" fmla="*/ 0 w 74"/>
                  <a:gd name="T31" fmla="*/ 0 h 54"/>
                  <a:gd name="T32" fmla="*/ 0 w 74"/>
                  <a:gd name="T33" fmla="*/ 1 h 54"/>
                  <a:gd name="T34" fmla="*/ 0 w 74"/>
                  <a:gd name="T35" fmla="*/ 1 h 54"/>
                  <a:gd name="T36" fmla="*/ 0 w 74"/>
                  <a:gd name="T37" fmla="*/ 1 h 54"/>
                  <a:gd name="T38" fmla="*/ 0 w 74"/>
                  <a:gd name="T39" fmla="*/ 1 h 54"/>
                  <a:gd name="T40" fmla="*/ 0 w 74"/>
                  <a:gd name="T41" fmla="*/ 1 h 54"/>
                  <a:gd name="T42" fmla="*/ 0 w 74"/>
                  <a:gd name="T43" fmla="*/ 1 h 54"/>
                  <a:gd name="T44" fmla="*/ 0 w 74"/>
                  <a:gd name="T45" fmla="*/ 1 h 54"/>
                  <a:gd name="T46" fmla="*/ 0 w 74"/>
                  <a:gd name="T47" fmla="*/ 1 h 54"/>
                  <a:gd name="T48" fmla="*/ 0 w 74"/>
                  <a:gd name="T49" fmla="*/ 1 h 54"/>
                  <a:gd name="T50" fmla="*/ 0 w 74"/>
                  <a:gd name="T51" fmla="*/ 1 h 54"/>
                  <a:gd name="T52" fmla="*/ 0 w 74"/>
                  <a:gd name="T53" fmla="*/ 1 h 54"/>
                  <a:gd name="T54" fmla="*/ 0 w 74"/>
                  <a:gd name="T55" fmla="*/ 1 h 54"/>
                  <a:gd name="T56" fmla="*/ 0 w 74"/>
                  <a:gd name="T57" fmla="*/ 1 h 54"/>
                  <a:gd name="T58" fmla="*/ 0 w 74"/>
                  <a:gd name="T59" fmla="*/ 1 h 54"/>
                  <a:gd name="T60" fmla="*/ 0 w 74"/>
                  <a:gd name="T61" fmla="*/ 1 h 5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4"/>
                  <a:gd name="T94" fmla="*/ 0 h 54"/>
                  <a:gd name="T95" fmla="*/ 74 w 74"/>
                  <a:gd name="T96" fmla="*/ 54 h 5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4" h="54">
                    <a:moveTo>
                      <a:pt x="0" y="43"/>
                    </a:moveTo>
                    <a:lnTo>
                      <a:pt x="12" y="40"/>
                    </a:lnTo>
                    <a:lnTo>
                      <a:pt x="18" y="39"/>
                    </a:lnTo>
                    <a:lnTo>
                      <a:pt x="22" y="37"/>
                    </a:lnTo>
                    <a:lnTo>
                      <a:pt x="33" y="32"/>
                    </a:lnTo>
                    <a:lnTo>
                      <a:pt x="37" y="29"/>
                    </a:lnTo>
                    <a:lnTo>
                      <a:pt x="41" y="26"/>
                    </a:lnTo>
                    <a:lnTo>
                      <a:pt x="44" y="24"/>
                    </a:lnTo>
                    <a:lnTo>
                      <a:pt x="47" y="21"/>
                    </a:lnTo>
                    <a:lnTo>
                      <a:pt x="50" y="18"/>
                    </a:lnTo>
                    <a:lnTo>
                      <a:pt x="53" y="15"/>
                    </a:lnTo>
                    <a:lnTo>
                      <a:pt x="55" y="11"/>
                    </a:lnTo>
                    <a:lnTo>
                      <a:pt x="56" y="8"/>
                    </a:lnTo>
                    <a:lnTo>
                      <a:pt x="56" y="4"/>
                    </a:lnTo>
                    <a:lnTo>
                      <a:pt x="58" y="0"/>
                    </a:lnTo>
                    <a:lnTo>
                      <a:pt x="74" y="0"/>
                    </a:lnTo>
                    <a:lnTo>
                      <a:pt x="74" y="5"/>
                    </a:lnTo>
                    <a:lnTo>
                      <a:pt x="74" y="10"/>
                    </a:lnTo>
                    <a:lnTo>
                      <a:pt x="71" y="15"/>
                    </a:lnTo>
                    <a:lnTo>
                      <a:pt x="70" y="20"/>
                    </a:lnTo>
                    <a:lnTo>
                      <a:pt x="67" y="24"/>
                    </a:lnTo>
                    <a:lnTo>
                      <a:pt x="62" y="28"/>
                    </a:lnTo>
                    <a:lnTo>
                      <a:pt x="58" y="33"/>
                    </a:lnTo>
                    <a:lnTo>
                      <a:pt x="53" y="36"/>
                    </a:lnTo>
                    <a:lnTo>
                      <a:pt x="49" y="39"/>
                    </a:lnTo>
                    <a:lnTo>
                      <a:pt x="43" y="42"/>
                    </a:lnTo>
                    <a:lnTo>
                      <a:pt x="31" y="47"/>
                    </a:lnTo>
                    <a:lnTo>
                      <a:pt x="25" y="49"/>
                    </a:lnTo>
                    <a:lnTo>
                      <a:pt x="18" y="51"/>
                    </a:lnTo>
                    <a:lnTo>
                      <a:pt x="4" y="5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5" name="Freeform 503"/>
              <p:cNvSpPr>
                <a:spLocks/>
              </p:cNvSpPr>
              <p:nvPr/>
            </p:nvSpPr>
            <p:spPr bwMode="auto">
              <a:xfrm>
                <a:off x="2114" y="2268"/>
                <a:ext cx="2" cy="6"/>
              </a:xfrm>
              <a:custGeom>
                <a:avLst/>
                <a:gdLst>
                  <a:gd name="T0" fmla="*/ 1 w 4"/>
                  <a:gd name="T1" fmla="*/ 1 h 12"/>
                  <a:gd name="T2" fmla="*/ 1 w 4"/>
                  <a:gd name="T3" fmla="*/ 1 h 12"/>
                  <a:gd name="T4" fmla="*/ 1 w 4"/>
                  <a:gd name="T5" fmla="*/ 1 h 12"/>
                  <a:gd name="T6" fmla="*/ 0 w 4"/>
                  <a:gd name="T7" fmla="*/ 0 h 12"/>
                  <a:gd name="T8" fmla="*/ 1 w 4"/>
                  <a:gd name="T9" fmla="*/ 0 h 12"/>
                  <a:gd name="T10" fmla="*/ 1 w 4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2"/>
                  <a:gd name="T20" fmla="*/ 4 w 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2">
                    <a:moveTo>
                      <a:pt x="3" y="12"/>
                    </a:moveTo>
                    <a:lnTo>
                      <a:pt x="4" y="12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6" name="Freeform 504"/>
              <p:cNvSpPr>
                <a:spLocks/>
              </p:cNvSpPr>
              <p:nvPr/>
            </p:nvSpPr>
            <p:spPr bwMode="auto">
              <a:xfrm>
                <a:off x="2091" y="2210"/>
                <a:ext cx="48" cy="36"/>
              </a:xfrm>
              <a:custGeom>
                <a:avLst/>
                <a:gdLst>
                  <a:gd name="T0" fmla="*/ 0 w 144"/>
                  <a:gd name="T1" fmla="*/ 0 h 73"/>
                  <a:gd name="T2" fmla="*/ 0 w 144"/>
                  <a:gd name="T3" fmla="*/ 0 h 73"/>
                  <a:gd name="T4" fmla="*/ 0 w 144"/>
                  <a:gd name="T5" fmla="*/ 0 h 73"/>
                  <a:gd name="T6" fmla="*/ 0 w 144"/>
                  <a:gd name="T7" fmla="*/ 0 h 73"/>
                  <a:gd name="T8" fmla="*/ 0 w 144"/>
                  <a:gd name="T9" fmla="*/ 0 h 73"/>
                  <a:gd name="T10" fmla="*/ 0 w 144"/>
                  <a:gd name="T11" fmla="*/ 0 h 73"/>
                  <a:gd name="T12" fmla="*/ 0 w 144"/>
                  <a:gd name="T13" fmla="*/ 0 h 73"/>
                  <a:gd name="T14" fmla="*/ 0 w 144"/>
                  <a:gd name="T15" fmla="*/ 0 h 73"/>
                  <a:gd name="T16" fmla="*/ 0 w 144"/>
                  <a:gd name="T17" fmla="*/ 0 h 73"/>
                  <a:gd name="T18" fmla="*/ 0 w 144"/>
                  <a:gd name="T19" fmla="*/ 0 h 73"/>
                  <a:gd name="T20" fmla="*/ 0 w 144"/>
                  <a:gd name="T21" fmla="*/ 0 h 73"/>
                  <a:gd name="T22" fmla="*/ 0 w 144"/>
                  <a:gd name="T23" fmla="*/ 0 h 73"/>
                  <a:gd name="T24" fmla="*/ 0 w 144"/>
                  <a:gd name="T25" fmla="*/ 0 h 73"/>
                  <a:gd name="T26" fmla="*/ 0 w 144"/>
                  <a:gd name="T27" fmla="*/ 0 h 73"/>
                  <a:gd name="T28" fmla="*/ 0 w 144"/>
                  <a:gd name="T29" fmla="*/ 0 h 73"/>
                  <a:gd name="T30" fmla="*/ 0 w 144"/>
                  <a:gd name="T31" fmla="*/ 0 h 73"/>
                  <a:gd name="T32" fmla="*/ 0 w 144"/>
                  <a:gd name="T33" fmla="*/ 0 h 73"/>
                  <a:gd name="T34" fmla="*/ 0 w 144"/>
                  <a:gd name="T35" fmla="*/ 0 h 73"/>
                  <a:gd name="T36" fmla="*/ 0 w 144"/>
                  <a:gd name="T37" fmla="*/ 0 h 73"/>
                  <a:gd name="T38" fmla="*/ 0 w 144"/>
                  <a:gd name="T39" fmla="*/ 0 h 73"/>
                  <a:gd name="T40" fmla="*/ 0 w 144"/>
                  <a:gd name="T41" fmla="*/ 0 h 73"/>
                  <a:gd name="T42" fmla="*/ 0 w 144"/>
                  <a:gd name="T43" fmla="*/ 0 h 73"/>
                  <a:gd name="T44" fmla="*/ 0 w 144"/>
                  <a:gd name="T45" fmla="*/ 0 h 73"/>
                  <a:gd name="T46" fmla="*/ 0 w 144"/>
                  <a:gd name="T47" fmla="*/ 0 h 73"/>
                  <a:gd name="T48" fmla="*/ 0 w 144"/>
                  <a:gd name="T49" fmla="*/ 0 h 73"/>
                  <a:gd name="T50" fmla="*/ 0 w 144"/>
                  <a:gd name="T51" fmla="*/ 0 h 73"/>
                  <a:gd name="T52" fmla="*/ 0 w 144"/>
                  <a:gd name="T53" fmla="*/ 0 h 73"/>
                  <a:gd name="T54" fmla="*/ 0 w 144"/>
                  <a:gd name="T55" fmla="*/ 0 h 73"/>
                  <a:gd name="T56" fmla="*/ 0 w 144"/>
                  <a:gd name="T57" fmla="*/ 0 h 73"/>
                  <a:gd name="T58" fmla="*/ 0 w 144"/>
                  <a:gd name="T59" fmla="*/ 0 h 73"/>
                  <a:gd name="T60" fmla="*/ 0 w 144"/>
                  <a:gd name="T61" fmla="*/ 0 h 73"/>
                  <a:gd name="T62" fmla="*/ 0 w 144"/>
                  <a:gd name="T63" fmla="*/ 0 h 73"/>
                  <a:gd name="T64" fmla="*/ 0 w 144"/>
                  <a:gd name="T65" fmla="*/ 0 h 73"/>
                  <a:gd name="T66" fmla="*/ 0 w 144"/>
                  <a:gd name="T67" fmla="*/ 0 h 73"/>
                  <a:gd name="T68" fmla="*/ 0 w 144"/>
                  <a:gd name="T69" fmla="*/ 0 h 73"/>
                  <a:gd name="T70" fmla="*/ 0 w 144"/>
                  <a:gd name="T71" fmla="*/ 0 h 73"/>
                  <a:gd name="T72" fmla="*/ 0 w 144"/>
                  <a:gd name="T73" fmla="*/ 0 h 73"/>
                  <a:gd name="T74" fmla="*/ 0 w 144"/>
                  <a:gd name="T75" fmla="*/ 0 h 73"/>
                  <a:gd name="T76" fmla="*/ 0 w 144"/>
                  <a:gd name="T77" fmla="*/ 0 h 73"/>
                  <a:gd name="T78" fmla="*/ 0 w 144"/>
                  <a:gd name="T79" fmla="*/ 0 h 73"/>
                  <a:gd name="T80" fmla="*/ 0 w 144"/>
                  <a:gd name="T81" fmla="*/ 0 h 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4"/>
                  <a:gd name="T124" fmla="*/ 0 h 73"/>
                  <a:gd name="T125" fmla="*/ 144 w 144"/>
                  <a:gd name="T126" fmla="*/ 73 h 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4" h="73">
                    <a:moveTo>
                      <a:pt x="128" y="73"/>
                    </a:moveTo>
                    <a:lnTo>
                      <a:pt x="126" y="70"/>
                    </a:lnTo>
                    <a:lnTo>
                      <a:pt x="126" y="66"/>
                    </a:lnTo>
                    <a:lnTo>
                      <a:pt x="125" y="63"/>
                    </a:lnTo>
                    <a:lnTo>
                      <a:pt x="123" y="61"/>
                    </a:lnTo>
                    <a:lnTo>
                      <a:pt x="122" y="58"/>
                    </a:lnTo>
                    <a:lnTo>
                      <a:pt x="120" y="56"/>
                    </a:lnTo>
                    <a:lnTo>
                      <a:pt x="117" y="54"/>
                    </a:lnTo>
                    <a:lnTo>
                      <a:pt x="116" y="52"/>
                    </a:lnTo>
                    <a:lnTo>
                      <a:pt x="108" y="49"/>
                    </a:lnTo>
                    <a:lnTo>
                      <a:pt x="101" y="46"/>
                    </a:lnTo>
                    <a:lnTo>
                      <a:pt x="92" y="43"/>
                    </a:lnTo>
                    <a:lnTo>
                      <a:pt x="83" y="40"/>
                    </a:lnTo>
                    <a:lnTo>
                      <a:pt x="61" y="35"/>
                    </a:lnTo>
                    <a:lnTo>
                      <a:pt x="51" y="31"/>
                    </a:lnTo>
                    <a:lnTo>
                      <a:pt x="40" y="28"/>
                    </a:lnTo>
                    <a:lnTo>
                      <a:pt x="28" y="24"/>
                    </a:lnTo>
                    <a:lnTo>
                      <a:pt x="18" y="19"/>
                    </a:lnTo>
                    <a:lnTo>
                      <a:pt x="9" y="14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21" y="5"/>
                    </a:lnTo>
                    <a:lnTo>
                      <a:pt x="30" y="9"/>
                    </a:lnTo>
                    <a:lnTo>
                      <a:pt x="37" y="13"/>
                    </a:lnTo>
                    <a:lnTo>
                      <a:pt x="48" y="17"/>
                    </a:lnTo>
                    <a:lnTo>
                      <a:pt x="58" y="20"/>
                    </a:lnTo>
                    <a:lnTo>
                      <a:pt x="68" y="23"/>
                    </a:lnTo>
                    <a:lnTo>
                      <a:pt x="89" y="28"/>
                    </a:lnTo>
                    <a:lnTo>
                      <a:pt x="100" y="31"/>
                    </a:lnTo>
                    <a:lnTo>
                      <a:pt x="110" y="35"/>
                    </a:lnTo>
                    <a:lnTo>
                      <a:pt x="119" y="39"/>
                    </a:lnTo>
                    <a:lnTo>
                      <a:pt x="128" y="43"/>
                    </a:lnTo>
                    <a:lnTo>
                      <a:pt x="131" y="46"/>
                    </a:lnTo>
                    <a:lnTo>
                      <a:pt x="135" y="49"/>
                    </a:lnTo>
                    <a:lnTo>
                      <a:pt x="138" y="52"/>
                    </a:lnTo>
                    <a:lnTo>
                      <a:pt x="140" y="56"/>
                    </a:lnTo>
                    <a:lnTo>
                      <a:pt x="142" y="59"/>
                    </a:lnTo>
                    <a:lnTo>
                      <a:pt x="144" y="63"/>
                    </a:lnTo>
                    <a:lnTo>
                      <a:pt x="144" y="69"/>
                    </a:lnTo>
                    <a:lnTo>
                      <a:pt x="144" y="73"/>
                    </a:lnTo>
                    <a:lnTo>
                      <a:pt x="128" y="7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7" name="Freeform 505"/>
              <p:cNvSpPr>
                <a:spLocks/>
              </p:cNvSpPr>
              <p:nvPr/>
            </p:nvSpPr>
            <p:spPr bwMode="auto">
              <a:xfrm>
                <a:off x="2134" y="2246"/>
                <a:ext cx="5" cy="0"/>
              </a:xfrm>
              <a:custGeom>
                <a:avLst/>
                <a:gdLst>
                  <a:gd name="T0" fmla="*/ 0 w 16"/>
                  <a:gd name="T1" fmla="*/ 0 w 16"/>
                  <a:gd name="T2" fmla="*/ 0 w 16"/>
                  <a:gd name="T3" fmla="*/ 0 60000 65536"/>
                  <a:gd name="T4" fmla="*/ 0 60000 65536"/>
                  <a:gd name="T5" fmla="*/ 0 60000 65536"/>
                  <a:gd name="T6" fmla="*/ 0 w 16"/>
                  <a:gd name="T7" fmla="*/ 16 w 1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6">
                    <a:moveTo>
                      <a:pt x="16" y="0"/>
                    </a:move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8" name="Freeform 506"/>
              <p:cNvSpPr>
                <a:spLocks/>
              </p:cNvSpPr>
              <p:nvPr/>
            </p:nvSpPr>
            <p:spPr bwMode="auto">
              <a:xfrm>
                <a:off x="2073" y="2162"/>
                <a:ext cx="23" cy="51"/>
              </a:xfrm>
              <a:custGeom>
                <a:avLst/>
                <a:gdLst>
                  <a:gd name="T0" fmla="*/ 0 w 68"/>
                  <a:gd name="T1" fmla="*/ 0 h 103"/>
                  <a:gd name="T2" fmla="*/ 0 w 68"/>
                  <a:gd name="T3" fmla="*/ 0 h 103"/>
                  <a:gd name="T4" fmla="*/ 0 w 68"/>
                  <a:gd name="T5" fmla="*/ 0 h 103"/>
                  <a:gd name="T6" fmla="*/ 0 w 68"/>
                  <a:gd name="T7" fmla="*/ 0 h 103"/>
                  <a:gd name="T8" fmla="*/ 0 w 68"/>
                  <a:gd name="T9" fmla="*/ 0 h 103"/>
                  <a:gd name="T10" fmla="*/ 0 w 68"/>
                  <a:gd name="T11" fmla="*/ 0 h 103"/>
                  <a:gd name="T12" fmla="*/ 0 w 68"/>
                  <a:gd name="T13" fmla="*/ 0 h 103"/>
                  <a:gd name="T14" fmla="*/ 0 w 68"/>
                  <a:gd name="T15" fmla="*/ 0 h 103"/>
                  <a:gd name="T16" fmla="*/ 0 w 68"/>
                  <a:gd name="T17" fmla="*/ 0 h 103"/>
                  <a:gd name="T18" fmla="*/ 0 w 68"/>
                  <a:gd name="T19" fmla="*/ 0 h 103"/>
                  <a:gd name="T20" fmla="*/ 0 w 68"/>
                  <a:gd name="T21" fmla="*/ 0 h 103"/>
                  <a:gd name="T22" fmla="*/ 0 w 68"/>
                  <a:gd name="T23" fmla="*/ 0 h 103"/>
                  <a:gd name="T24" fmla="*/ 0 w 68"/>
                  <a:gd name="T25" fmla="*/ 0 h 103"/>
                  <a:gd name="T26" fmla="*/ 0 w 68"/>
                  <a:gd name="T27" fmla="*/ 0 h 103"/>
                  <a:gd name="T28" fmla="*/ 0 w 68"/>
                  <a:gd name="T29" fmla="*/ 0 h 103"/>
                  <a:gd name="T30" fmla="*/ 0 w 68"/>
                  <a:gd name="T31" fmla="*/ 0 h 103"/>
                  <a:gd name="T32" fmla="*/ 0 w 68"/>
                  <a:gd name="T33" fmla="*/ 0 h 103"/>
                  <a:gd name="T34" fmla="*/ 0 w 68"/>
                  <a:gd name="T35" fmla="*/ 0 h 103"/>
                  <a:gd name="T36" fmla="*/ 0 w 68"/>
                  <a:gd name="T37" fmla="*/ 0 h 103"/>
                  <a:gd name="T38" fmla="*/ 0 w 68"/>
                  <a:gd name="T39" fmla="*/ 0 h 103"/>
                  <a:gd name="T40" fmla="*/ 0 w 68"/>
                  <a:gd name="T41" fmla="*/ 0 h 103"/>
                  <a:gd name="T42" fmla="*/ 0 w 68"/>
                  <a:gd name="T43" fmla="*/ 0 h 103"/>
                  <a:gd name="T44" fmla="*/ 0 w 68"/>
                  <a:gd name="T45" fmla="*/ 0 h 103"/>
                  <a:gd name="T46" fmla="*/ 0 w 68"/>
                  <a:gd name="T47" fmla="*/ 0 h 103"/>
                  <a:gd name="T48" fmla="*/ 0 w 68"/>
                  <a:gd name="T49" fmla="*/ 0 h 103"/>
                  <a:gd name="T50" fmla="*/ 0 w 68"/>
                  <a:gd name="T51" fmla="*/ 0 h 103"/>
                  <a:gd name="T52" fmla="*/ 0 w 68"/>
                  <a:gd name="T53" fmla="*/ 0 h 103"/>
                  <a:gd name="T54" fmla="*/ 0 w 68"/>
                  <a:gd name="T55" fmla="*/ 0 h 103"/>
                  <a:gd name="T56" fmla="*/ 0 w 68"/>
                  <a:gd name="T57" fmla="*/ 0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8"/>
                  <a:gd name="T88" fmla="*/ 0 h 103"/>
                  <a:gd name="T89" fmla="*/ 68 w 68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8" h="103">
                    <a:moveTo>
                      <a:pt x="53" y="103"/>
                    </a:moveTo>
                    <a:lnTo>
                      <a:pt x="47" y="97"/>
                    </a:lnTo>
                    <a:lnTo>
                      <a:pt x="42" y="90"/>
                    </a:lnTo>
                    <a:lnTo>
                      <a:pt x="37" y="84"/>
                    </a:lnTo>
                    <a:lnTo>
                      <a:pt x="34" y="78"/>
                    </a:lnTo>
                    <a:lnTo>
                      <a:pt x="31" y="71"/>
                    </a:lnTo>
                    <a:lnTo>
                      <a:pt x="28" y="65"/>
                    </a:lnTo>
                    <a:lnTo>
                      <a:pt x="25" y="52"/>
                    </a:lnTo>
                    <a:lnTo>
                      <a:pt x="21" y="41"/>
                    </a:lnTo>
                    <a:lnTo>
                      <a:pt x="16" y="30"/>
                    </a:lnTo>
                    <a:lnTo>
                      <a:pt x="13" y="25"/>
                    </a:lnTo>
                    <a:lnTo>
                      <a:pt x="10" y="18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21" y="6"/>
                    </a:lnTo>
                    <a:lnTo>
                      <a:pt x="25" y="13"/>
                    </a:lnTo>
                    <a:lnTo>
                      <a:pt x="30" y="19"/>
                    </a:lnTo>
                    <a:lnTo>
                      <a:pt x="33" y="26"/>
                    </a:lnTo>
                    <a:lnTo>
                      <a:pt x="39" y="38"/>
                    </a:lnTo>
                    <a:lnTo>
                      <a:pt x="42" y="50"/>
                    </a:lnTo>
                    <a:lnTo>
                      <a:pt x="46" y="63"/>
                    </a:lnTo>
                    <a:lnTo>
                      <a:pt x="47" y="68"/>
                    </a:lnTo>
                    <a:lnTo>
                      <a:pt x="50" y="74"/>
                    </a:lnTo>
                    <a:lnTo>
                      <a:pt x="53" y="79"/>
                    </a:lnTo>
                    <a:lnTo>
                      <a:pt x="58" y="84"/>
                    </a:lnTo>
                    <a:lnTo>
                      <a:pt x="62" y="90"/>
                    </a:lnTo>
                    <a:lnTo>
                      <a:pt x="68" y="96"/>
                    </a:lnTo>
                    <a:lnTo>
                      <a:pt x="53" y="10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9" name="Freeform 507"/>
              <p:cNvSpPr>
                <a:spLocks/>
              </p:cNvSpPr>
              <p:nvPr/>
            </p:nvSpPr>
            <p:spPr bwMode="auto">
              <a:xfrm>
                <a:off x="2091" y="2210"/>
                <a:ext cx="5" cy="4"/>
              </a:xfrm>
              <a:custGeom>
                <a:avLst/>
                <a:gdLst>
                  <a:gd name="T0" fmla="*/ 0 w 15"/>
                  <a:gd name="T1" fmla="*/ 1 h 8"/>
                  <a:gd name="T2" fmla="*/ 0 w 15"/>
                  <a:gd name="T3" fmla="*/ 1 h 8"/>
                  <a:gd name="T4" fmla="*/ 0 w 15"/>
                  <a:gd name="T5" fmla="*/ 1 h 8"/>
                  <a:gd name="T6" fmla="*/ 0 w 15"/>
                  <a:gd name="T7" fmla="*/ 0 h 8"/>
                  <a:gd name="T8" fmla="*/ 0 w 15"/>
                  <a:gd name="T9" fmla="*/ 0 h 8"/>
                  <a:gd name="T10" fmla="*/ 0 w 15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8"/>
                  <a:gd name="T20" fmla="*/ 15 w 1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8">
                    <a:moveTo>
                      <a:pt x="0" y="8"/>
                    </a:moveTo>
                    <a:lnTo>
                      <a:pt x="2" y="8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0" name="Freeform 508"/>
              <p:cNvSpPr>
                <a:spLocks/>
              </p:cNvSpPr>
              <p:nvPr/>
            </p:nvSpPr>
            <p:spPr bwMode="auto">
              <a:xfrm>
                <a:off x="2047" y="2127"/>
                <a:ext cx="31" cy="39"/>
              </a:xfrm>
              <a:custGeom>
                <a:avLst/>
                <a:gdLst>
                  <a:gd name="T0" fmla="*/ 0 w 93"/>
                  <a:gd name="T1" fmla="*/ 1 h 78"/>
                  <a:gd name="T2" fmla="*/ 0 w 93"/>
                  <a:gd name="T3" fmla="*/ 1 h 78"/>
                  <a:gd name="T4" fmla="*/ 0 w 93"/>
                  <a:gd name="T5" fmla="*/ 1 h 78"/>
                  <a:gd name="T6" fmla="*/ 0 w 93"/>
                  <a:gd name="T7" fmla="*/ 1 h 78"/>
                  <a:gd name="T8" fmla="*/ 0 w 93"/>
                  <a:gd name="T9" fmla="*/ 1 h 78"/>
                  <a:gd name="T10" fmla="*/ 0 w 93"/>
                  <a:gd name="T11" fmla="*/ 1 h 78"/>
                  <a:gd name="T12" fmla="*/ 0 w 93"/>
                  <a:gd name="T13" fmla="*/ 1 h 78"/>
                  <a:gd name="T14" fmla="*/ 0 w 93"/>
                  <a:gd name="T15" fmla="*/ 0 h 78"/>
                  <a:gd name="T16" fmla="*/ 0 w 93"/>
                  <a:gd name="T17" fmla="*/ 1 h 78"/>
                  <a:gd name="T18" fmla="*/ 0 w 93"/>
                  <a:gd name="T19" fmla="*/ 1 h 78"/>
                  <a:gd name="T20" fmla="*/ 0 w 93"/>
                  <a:gd name="T21" fmla="*/ 1 h 78"/>
                  <a:gd name="T22" fmla="*/ 0 w 93"/>
                  <a:gd name="T23" fmla="*/ 1 h 78"/>
                  <a:gd name="T24" fmla="*/ 0 w 93"/>
                  <a:gd name="T25" fmla="*/ 1 h 78"/>
                  <a:gd name="T26" fmla="*/ 0 w 93"/>
                  <a:gd name="T27" fmla="*/ 1 h 78"/>
                  <a:gd name="T28" fmla="*/ 0 w 93"/>
                  <a:gd name="T29" fmla="*/ 1 h 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78"/>
                  <a:gd name="T47" fmla="*/ 93 w 93"/>
                  <a:gd name="T48" fmla="*/ 78 h 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78">
                    <a:moveTo>
                      <a:pt x="80" y="78"/>
                    </a:moveTo>
                    <a:lnTo>
                      <a:pt x="59" y="60"/>
                    </a:lnTo>
                    <a:lnTo>
                      <a:pt x="39" y="44"/>
                    </a:lnTo>
                    <a:lnTo>
                      <a:pt x="28" y="36"/>
                    </a:lnTo>
                    <a:lnTo>
                      <a:pt x="19" y="27"/>
                    </a:lnTo>
                    <a:lnTo>
                      <a:pt x="9" y="17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4" y="10"/>
                    </a:lnTo>
                    <a:lnTo>
                      <a:pt x="33" y="19"/>
                    </a:lnTo>
                    <a:lnTo>
                      <a:pt x="42" y="28"/>
                    </a:lnTo>
                    <a:lnTo>
                      <a:pt x="52" y="36"/>
                    </a:lnTo>
                    <a:lnTo>
                      <a:pt x="73" y="51"/>
                    </a:lnTo>
                    <a:lnTo>
                      <a:pt x="93" y="70"/>
                    </a:lnTo>
                    <a:lnTo>
                      <a:pt x="80" y="7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1" name="Freeform 509"/>
              <p:cNvSpPr>
                <a:spLocks/>
              </p:cNvSpPr>
              <p:nvPr/>
            </p:nvSpPr>
            <p:spPr bwMode="auto">
              <a:xfrm>
                <a:off x="2073" y="2162"/>
                <a:ext cx="5" cy="4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0 h 8"/>
                  <a:gd name="T4" fmla="*/ 0 w 15"/>
                  <a:gd name="T5" fmla="*/ 1 h 8"/>
                  <a:gd name="T6" fmla="*/ 0 w 15"/>
                  <a:gd name="T7" fmla="*/ 1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15" y="0"/>
                    </a:moveTo>
                    <a:lnTo>
                      <a:pt x="13" y="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2" name="Freeform 510"/>
              <p:cNvSpPr>
                <a:spLocks/>
              </p:cNvSpPr>
              <p:nvPr/>
            </p:nvSpPr>
            <p:spPr bwMode="auto">
              <a:xfrm>
                <a:off x="1993" y="2082"/>
                <a:ext cx="59" cy="48"/>
              </a:xfrm>
              <a:custGeom>
                <a:avLst/>
                <a:gdLst>
                  <a:gd name="T0" fmla="*/ 0 w 175"/>
                  <a:gd name="T1" fmla="*/ 1 h 96"/>
                  <a:gd name="T2" fmla="*/ 0 w 175"/>
                  <a:gd name="T3" fmla="*/ 1 h 96"/>
                  <a:gd name="T4" fmla="*/ 0 w 175"/>
                  <a:gd name="T5" fmla="*/ 1 h 96"/>
                  <a:gd name="T6" fmla="*/ 0 w 175"/>
                  <a:gd name="T7" fmla="*/ 1 h 96"/>
                  <a:gd name="T8" fmla="*/ 0 w 175"/>
                  <a:gd name="T9" fmla="*/ 1 h 96"/>
                  <a:gd name="T10" fmla="*/ 0 w 175"/>
                  <a:gd name="T11" fmla="*/ 1 h 96"/>
                  <a:gd name="T12" fmla="*/ 0 w 175"/>
                  <a:gd name="T13" fmla="*/ 1 h 96"/>
                  <a:gd name="T14" fmla="*/ 0 w 175"/>
                  <a:gd name="T15" fmla="*/ 1 h 96"/>
                  <a:gd name="T16" fmla="*/ 0 w 175"/>
                  <a:gd name="T17" fmla="*/ 1 h 96"/>
                  <a:gd name="T18" fmla="*/ 0 w 175"/>
                  <a:gd name="T19" fmla="*/ 1 h 96"/>
                  <a:gd name="T20" fmla="*/ 0 w 175"/>
                  <a:gd name="T21" fmla="*/ 1 h 96"/>
                  <a:gd name="T22" fmla="*/ 0 w 175"/>
                  <a:gd name="T23" fmla="*/ 1 h 96"/>
                  <a:gd name="T24" fmla="*/ 0 w 175"/>
                  <a:gd name="T25" fmla="*/ 0 h 96"/>
                  <a:gd name="T26" fmla="*/ 0 w 175"/>
                  <a:gd name="T27" fmla="*/ 1 h 96"/>
                  <a:gd name="T28" fmla="*/ 0 w 175"/>
                  <a:gd name="T29" fmla="*/ 1 h 96"/>
                  <a:gd name="T30" fmla="*/ 0 w 175"/>
                  <a:gd name="T31" fmla="*/ 1 h 96"/>
                  <a:gd name="T32" fmla="*/ 0 w 175"/>
                  <a:gd name="T33" fmla="*/ 1 h 96"/>
                  <a:gd name="T34" fmla="*/ 0 w 175"/>
                  <a:gd name="T35" fmla="*/ 1 h 96"/>
                  <a:gd name="T36" fmla="*/ 0 w 175"/>
                  <a:gd name="T37" fmla="*/ 1 h 96"/>
                  <a:gd name="T38" fmla="*/ 0 w 175"/>
                  <a:gd name="T39" fmla="*/ 1 h 96"/>
                  <a:gd name="T40" fmla="*/ 0 w 175"/>
                  <a:gd name="T41" fmla="*/ 1 h 96"/>
                  <a:gd name="T42" fmla="*/ 0 w 175"/>
                  <a:gd name="T43" fmla="*/ 1 h 96"/>
                  <a:gd name="T44" fmla="*/ 0 w 175"/>
                  <a:gd name="T45" fmla="*/ 1 h 96"/>
                  <a:gd name="T46" fmla="*/ 0 w 175"/>
                  <a:gd name="T47" fmla="*/ 1 h 96"/>
                  <a:gd name="T48" fmla="*/ 0 w 175"/>
                  <a:gd name="T49" fmla="*/ 1 h 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5"/>
                  <a:gd name="T76" fmla="*/ 0 h 96"/>
                  <a:gd name="T77" fmla="*/ 175 w 175"/>
                  <a:gd name="T78" fmla="*/ 96 h 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5" h="96">
                    <a:moveTo>
                      <a:pt x="160" y="96"/>
                    </a:moveTo>
                    <a:lnTo>
                      <a:pt x="153" y="88"/>
                    </a:lnTo>
                    <a:lnTo>
                      <a:pt x="145" y="81"/>
                    </a:lnTo>
                    <a:lnTo>
                      <a:pt x="138" y="73"/>
                    </a:lnTo>
                    <a:lnTo>
                      <a:pt x="129" y="67"/>
                    </a:lnTo>
                    <a:lnTo>
                      <a:pt x="120" y="61"/>
                    </a:lnTo>
                    <a:lnTo>
                      <a:pt x="111" y="56"/>
                    </a:lnTo>
                    <a:lnTo>
                      <a:pt x="102" y="51"/>
                    </a:lnTo>
                    <a:lnTo>
                      <a:pt x="94" y="47"/>
                    </a:lnTo>
                    <a:lnTo>
                      <a:pt x="73" y="37"/>
                    </a:lnTo>
                    <a:lnTo>
                      <a:pt x="49" y="29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58" y="19"/>
                    </a:lnTo>
                    <a:lnTo>
                      <a:pt x="82" y="27"/>
                    </a:lnTo>
                    <a:lnTo>
                      <a:pt x="102" y="36"/>
                    </a:lnTo>
                    <a:lnTo>
                      <a:pt x="113" y="41"/>
                    </a:lnTo>
                    <a:lnTo>
                      <a:pt x="123" y="47"/>
                    </a:lnTo>
                    <a:lnTo>
                      <a:pt x="133" y="53"/>
                    </a:lnTo>
                    <a:lnTo>
                      <a:pt x="142" y="59"/>
                    </a:lnTo>
                    <a:lnTo>
                      <a:pt x="151" y="65"/>
                    </a:lnTo>
                    <a:lnTo>
                      <a:pt x="160" y="73"/>
                    </a:lnTo>
                    <a:lnTo>
                      <a:pt x="168" y="82"/>
                    </a:lnTo>
                    <a:lnTo>
                      <a:pt x="175" y="90"/>
                    </a:lnTo>
                    <a:lnTo>
                      <a:pt x="160" y="9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3" name="Freeform 511"/>
              <p:cNvSpPr>
                <a:spLocks/>
              </p:cNvSpPr>
              <p:nvPr/>
            </p:nvSpPr>
            <p:spPr bwMode="auto">
              <a:xfrm>
                <a:off x="2047" y="2127"/>
                <a:ext cx="5" cy="3"/>
              </a:xfrm>
              <a:custGeom>
                <a:avLst/>
                <a:gdLst>
                  <a:gd name="T0" fmla="*/ 0 w 15"/>
                  <a:gd name="T1" fmla="*/ 0 h 6"/>
                  <a:gd name="T2" fmla="*/ 0 w 15"/>
                  <a:gd name="T3" fmla="*/ 1 h 6"/>
                  <a:gd name="T4" fmla="*/ 0 w 1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6"/>
                  <a:gd name="T11" fmla="*/ 15 w 1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6">
                    <a:moveTo>
                      <a:pt x="15" y="0"/>
                    </a:moveTo>
                    <a:lnTo>
                      <a:pt x="0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4" name="Freeform 512"/>
              <p:cNvSpPr>
                <a:spLocks/>
              </p:cNvSpPr>
              <p:nvPr/>
            </p:nvSpPr>
            <p:spPr bwMode="auto">
              <a:xfrm>
                <a:off x="1923" y="2046"/>
                <a:ext cx="73" cy="42"/>
              </a:xfrm>
              <a:custGeom>
                <a:avLst/>
                <a:gdLst>
                  <a:gd name="T0" fmla="*/ 0 w 220"/>
                  <a:gd name="T1" fmla="*/ 0 h 85"/>
                  <a:gd name="T2" fmla="*/ 0 w 220"/>
                  <a:gd name="T3" fmla="*/ 0 h 85"/>
                  <a:gd name="T4" fmla="*/ 0 w 220"/>
                  <a:gd name="T5" fmla="*/ 0 h 85"/>
                  <a:gd name="T6" fmla="*/ 0 w 220"/>
                  <a:gd name="T7" fmla="*/ 0 h 85"/>
                  <a:gd name="T8" fmla="*/ 0 w 220"/>
                  <a:gd name="T9" fmla="*/ 0 h 85"/>
                  <a:gd name="T10" fmla="*/ 0 w 220"/>
                  <a:gd name="T11" fmla="*/ 0 h 85"/>
                  <a:gd name="T12" fmla="*/ 0 w 220"/>
                  <a:gd name="T13" fmla="*/ 0 h 85"/>
                  <a:gd name="T14" fmla="*/ 0 w 220"/>
                  <a:gd name="T15" fmla="*/ 0 h 85"/>
                  <a:gd name="T16" fmla="*/ 0 w 220"/>
                  <a:gd name="T17" fmla="*/ 0 h 85"/>
                  <a:gd name="T18" fmla="*/ 0 w 220"/>
                  <a:gd name="T19" fmla="*/ 0 h 85"/>
                  <a:gd name="T20" fmla="*/ 0 w 220"/>
                  <a:gd name="T21" fmla="*/ 0 h 85"/>
                  <a:gd name="T22" fmla="*/ 0 w 220"/>
                  <a:gd name="T23" fmla="*/ 0 h 85"/>
                  <a:gd name="T24" fmla="*/ 0 w 220"/>
                  <a:gd name="T25" fmla="*/ 0 h 85"/>
                  <a:gd name="T26" fmla="*/ 0 w 220"/>
                  <a:gd name="T27" fmla="*/ 0 h 85"/>
                  <a:gd name="T28" fmla="*/ 0 w 220"/>
                  <a:gd name="T29" fmla="*/ 0 h 85"/>
                  <a:gd name="T30" fmla="*/ 0 w 220"/>
                  <a:gd name="T31" fmla="*/ 0 h 85"/>
                  <a:gd name="T32" fmla="*/ 0 w 220"/>
                  <a:gd name="T33" fmla="*/ 0 h 85"/>
                  <a:gd name="T34" fmla="*/ 0 w 220"/>
                  <a:gd name="T35" fmla="*/ 0 h 85"/>
                  <a:gd name="T36" fmla="*/ 0 w 220"/>
                  <a:gd name="T37" fmla="*/ 0 h 85"/>
                  <a:gd name="T38" fmla="*/ 0 w 220"/>
                  <a:gd name="T39" fmla="*/ 0 h 85"/>
                  <a:gd name="T40" fmla="*/ 0 w 220"/>
                  <a:gd name="T41" fmla="*/ 0 h 85"/>
                  <a:gd name="T42" fmla="*/ 0 w 220"/>
                  <a:gd name="T43" fmla="*/ 0 h 85"/>
                  <a:gd name="T44" fmla="*/ 0 w 220"/>
                  <a:gd name="T45" fmla="*/ 0 h 85"/>
                  <a:gd name="T46" fmla="*/ 0 w 220"/>
                  <a:gd name="T47" fmla="*/ 0 h 85"/>
                  <a:gd name="T48" fmla="*/ 0 w 220"/>
                  <a:gd name="T49" fmla="*/ 0 h 85"/>
                  <a:gd name="T50" fmla="*/ 0 w 220"/>
                  <a:gd name="T51" fmla="*/ 0 h 85"/>
                  <a:gd name="T52" fmla="*/ 0 w 220"/>
                  <a:gd name="T53" fmla="*/ 0 h 85"/>
                  <a:gd name="T54" fmla="*/ 0 w 220"/>
                  <a:gd name="T55" fmla="*/ 0 h 85"/>
                  <a:gd name="T56" fmla="*/ 0 w 220"/>
                  <a:gd name="T57" fmla="*/ 0 h 85"/>
                  <a:gd name="T58" fmla="*/ 0 w 220"/>
                  <a:gd name="T59" fmla="*/ 0 h 85"/>
                  <a:gd name="T60" fmla="*/ 0 w 220"/>
                  <a:gd name="T61" fmla="*/ 0 h 8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0"/>
                  <a:gd name="T94" fmla="*/ 0 h 85"/>
                  <a:gd name="T95" fmla="*/ 220 w 220"/>
                  <a:gd name="T96" fmla="*/ 85 h 8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0" h="85">
                    <a:moveTo>
                      <a:pt x="211" y="85"/>
                    </a:moveTo>
                    <a:lnTo>
                      <a:pt x="196" y="78"/>
                    </a:lnTo>
                    <a:lnTo>
                      <a:pt x="182" y="72"/>
                    </a:lnTo>
                    <a:lnTo>
                      <a:pt x="155" y="60"/>
                    </a:lnTo>
                    <a:lnTo>
                      <a:pt x="131" y="48"/>
                    </a:lnTo>
                    <a:lnTo>
                      <a:pt x="108" y="36"/>
                    </a:lnTo>
                    <a:lnTo>
                      <a:pt x="96" y="31"/>
                    </a:lnTo>
                    <a:lnTo>
                      <a:pt x="90" y="29"/>
                    </a:lnTo>
                    <a:lnTo>
                      <a:pt x="84" y="27"/>
                    </a:lnTo>
                    <a:lnTo>
                      <a:pt x="71" y="23"/>
                    </a:lnTo>
                    <a:lnTo>
                      <a:pt x="59" y="19"/>
                    </a:lnTo>
                    <a:lnTo>
                      <a:pt x="45" y="16"/>
                    </a:lnTo>
                    <a:lnTo>
                      <a:pt x="31" y="15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4" y="2"/>
                    </a:lnTo>
                    <a:lnTo>
                      <a:pt x="50" y="4"/>
                    </a:lnTo>
                    <a:lnTo>
                      <a:pt x="65" y="7"/>
                    </a:lnTo>
                    <a:lnTo>
                      <a:pt x="78" y="12"/>
                    </a:lnTo>
                    <a:lnTo>
                      <a:pt x="91" y="16"/>
                    </a:lnTo>
                    <a:lnTo>
                      <a:pt x="97" y="18"/>
                    </a:lnTo>
                    <a:lnTo>
                      <a:pt x="105" y="21"/>
                    </a:lnTo>
                    <a:lnTo>
                      <a:pt x="116" y="26"/>
                    </a:lnTo>
                    <a:lnTo>
                      <a:pt x="142" y="37"/>
                    </a:lnTo>
                    <a:lnTo>
                      <a:pt x="165" y="50"/>
                    </a:lnTo>
                    <a:lnTo>
                      <a:pt x="192" y="62"/>
                    </a:lnTo>
                    <a:lnTo>
                      <a:pt x="205" y="68"/>
                    </a:lnTo>
                    <a:lnTo>
                      <a:pt x="220" y="73"/>
                    </a:lnTo>
                    <a:lnTo>
                      <a:pt x="211" y="8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5" name="Freeform 513"/>
              <p:cNvSpPr>
                <a:spLocks/>
              </p:cNvSpPr>
              <p:nvPr/>
            </p:nvSpPr>
            <p:spPr bwMode="auto">
              <a:xfrm>
                <a:off x="1993" y="2082"/>
                <a:ext cx="3" cy="6"/>
              </a:xfrm>
              <a:custGeom>
                <a:avLst/>
                <a:gdLst>
                  <a:gd name="T0" fmla="*/ 0 w 9"/>
                  <a:gd name="T1" fmla="*/ 1 h 12"/>
                  <a:gd name="T2" fmla="*/ 0 w 9"/>
                  <a:gd name="T3" fmla="*/ 0 h 12"/>
                  <a:gd name="T4" fmla="*/ 0 w 9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2"/>
                  <a:gd name="T11" fmla="*/ 9 w 9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2">
                    <a:moveTo>
                      <a:pt x="0" y="12"/>
                    </a:move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6" name="Freeform 514"/>
              <p:cNvSpPr>
                <a:spLocks/>
              </p:cNvSpPr>
              <p:nvPr/>
            </p:nvSpPr>
            <p:spPr bwMode="auto">
              <a:xfrm>
                <a:off x="1899" y="2045"/>
                <a:ext cx="24" cy="11"/>
              </a:xfrm>
              <a:custGeom>
                <a:avLst/>
                <a:gdLst>
                  <a:gd name="T0" fmla="*/ 0 w 72"/>
                  <a:gd name="T1" fmla="*/ 0 h 23"/>
                  <a:gd name="T2" fmla="*/ 0 w 72"/>
                  <a:gd name="T3" fmla="*/ 0 h 23"/>
                  <a:gd name="T4" fmla="*/ 0 w 72"/>
                  <a:gd name="T5" fmla="*/ 0 h 23"/>
                  <a:gd name="T6" fmla="*/ 0 w 72"/>
                  <a:gd name="T7" fmla="*/ 0 h 23"/>
                  <a:gd name="T8" fmla="*/ 0 w 72"/>
                  <a:gd name="T9" fmla="*/ 0 h 23"/>
                  <a:gd name="T10" fmla="*/ 0 w 72"/>
                  <a:gd name="T11" fmla="*/ 0 h 23"/>
                  <a:gd name="T12" fmla="*/ 0 w 72"/>
                  <a:gd name="T13" fmla="*/ 0 h 23"/>
                  <a:gd name="T14" fmla="*/ 0 w 72"/>
                  <a:gd name="T15" fmla="*/ 0 h 23"/>
                  <a:gd name="T16" fmla="*/ 0 w 72"/>
                  <a:gd name="T17" fmla="*/ 0 h 23"/>
                  <a:gd name="T18" fmla="*/ 0 w 72"/>
                  <a:gd name="T19" fmla="*/ 0 h 23"/>
                  <a:gd name="T20" fmla="*/ 0 w 72"/>
                  <a:gd name="T21" fmla="*/ 0 h 23"/>
                  <a:gd name="T22" fmla="*/ 0 w 72"/>
                  <a:gd name="T23" fmla="*/ 0 h 23"/>
                  <a:gd name="T24" fmla="*/ 0 w 72"/>
                  <a:gd name="T25" fmla="*/ 0 h 23"/>
                  <a:gd name="T26" fmla="*/ 0 w 72"/>
                  <a:gd name="T27" fmla="*/ 0 h 23"/>
                  <a:gd name="T28" fmla="*/ 0 w 72"/>
                  <a:gd name="T29" fmla="*/ 0 h 23"/>
                  <a:gd name="T30" fmla="*/ 0 w 72"/>
                  <a:gd name="T31" fmla="*/ 0 h 23"/>
                  <a:gd name="T32" fmla="*/ 0 w 72"/>
                  <a:gd name="T33" fmla="*/ 0 h 23"/>
                  <a:gd name="T34" fmla="*/ 0 w 72"/>
                  <a:gd name="T35" fmla="*/ 0 h 23"/>
                  <a:gd name="T36" fmla="*/ 0 w 72"/>
                  <a:gd name="T37" fmla="*/ 0 h 23"/>
                  <a:gd name="T38" fmla="*/ 0 w 72"/>
                  <a:gd name="T39" fmla="*/ 0 h 23"/>
                  <a:gd name="T40" fmla="*/ 0 w 72"/>
                  <a:gd name="T41" fmla="*/ 0 h 23"/>
                  <a:gd name="T42" fmla="*/ 0 w 72"/>
                  <a:gd name="T43" fmla="*/ 0 h 23"/>
                  <a:gd name="T44" fmla="*/ 0 w 72"/>
                  <a:gd name="T45" fmla="*/ 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23"/>
                  <a:gd name="T71" fmla="*/ 72 w 7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23">
                    <a:moveTo>
                      <a:pt x="72" y="14"/>
                    </a:moveTo>
                    <a:lnTo>
                      <a:pt x="52" y="13"/>
                    </a:lnTo>
                    <a:lnTo>
                      <a:pt x="43" y="14"/>
                    </a:lnTo>
                    <a:lnTo>
                      <a:pt x="36" y="14"/>
                    </a:lnTo>
                    <a:lnTo>
                      <a:pt x="29" y="15"/>
                    </a:lnTo>
                    <a:lnTo>
                      <a:pt x="26" y="16"/>
                    </a:lnTo>
                    <a:lnTo>
                      <a:pt x="23" y="17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18" y="20"/>
                    </a:lnTo>
                    <a:lnTo>
                      <a:pt x="15" y="23"/>
                    </a:lnTo>
                    <a:lnTo>
                      <a:pt x="0" y="17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9" y="8"/>
                    </a:lnTo>
                    <a:lnTo>
                      <a:pt x="14" y="6"/>
                    </a:lnTo>
                    <a:lnTo>
                      <a:pt x="18" y="4"/>
                    </a:lnTo>
                    <a:lnTo>
                      <a:pt x="23" y="3"/>
                    </a:lnTo>
                    <a:lnTo>
                      <a:pt x="33" y="1"/>
                    </a:lnTo>
                    <a:lnTo>
                      <a:pt x="42" y="1"/>
                    </a:lnTo>
                    <a:lnTo>
                      <a:pt x="52" y="0"/>
                    </a:lnTo>
                    <a:lnTo>
                      <a:pt x="72" y="1"/>
                    </a:ln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7" name="Freeform 515"/>
              <p:cNvSpPr>
                <a:spLocks/>
              </p:cNvSpPr>
              <p:nvPr/>
            </p:nvSpPr>
            <p:spPr bwMode="auto">
              <a:xfrm>
                <a:off x="1923" y="2046"/>
                <a:ext cx="0" cy="6"/>
              </a:xfrm>
              <a:custGeom>
                <a:avLst/>
                <a:gdLst>
                  <a:gd name="T0" fmla="*/ 0 h 13"/>
                  <a:gd name="T1" fmla="*/ 0 h 13"/>
                  <a:gd name="T2" fmla="*/ 0 h 13"/>
                  <a:gd name="T3" fmla="*/ 0 60000 65536"/>
                  <a:gd name="T4" fmla="*/ 0 60000 65536"/>
                  <a:gd name="T5" fmla="*/ 0 60000 65536"/>
                  <a:gd name="T6" fmla="*/ 0 h 13"/>
                  <a:gd name="T7" fmla="*/ 13 h 1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3">
                    <a:moveTo>
                      <a:pt x="0" y="0"/>
                    </a:move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8" name="Freeform 516"/>
              <p:cNvSpPr>
                <a:spLocks/>
              </p:cNvSpPr>
              <p:nvPr/>
            </p:nvSpPr>
            <p:spPr bwMode="auto">
              <a:xfrm>
                <a:off x="1891" y="2054"/>
                <a:ext cx="14" cy="42"/>
              </a:xfrm>
              <a:custGeom>
                <a:avLst/>
                <a:gdLst>
                  <a:gd name="T0" fmla="*/ 0 w 40"/>
                  <a:gd name="T1" fmla="*/ 1 h 84"/>
                  <a:gd name="T2" fmla="*/ 0 w 40"/>
                  <a:gd name="T3" fmla="*/ 1 h 84"/>
                  <a:gd name="T4" fmla="*/ 0 w 40"/>
                  <a:gd name="T5" fmla="*/ 1 h 84"/>
                  <a:gd name="T6" fmla="*/ 0 w 40"/>
                  <a:gd name="T7" fmla="*/ 1 h 84"/>
                  <a:gd name="T8" fmla="*/ 0 w 40"/>
                  <a:gd name="T9" fmla="*/ 1 h 84"/>
                  <a:gd name="T10" fmla="*/ 0 w 40"/>
                  <a:gd name="T11" fmla="*/ 1 h 84"/>
                  <a:gd name="T12" fmla="*/ 0 w 40"/>
                  <a:gd name="T13" fmla="*/ 1 h 84"/>
                  <a:gd name="T14" fmla="*/ 0 w 40"/>
                  <a:gd name="T15" fmla="*/ 1 h 84"/>
                  <a:gd name="T16" fmla="*/ 0 w 40"/>
                  <a:gd name="T17" fmla="*/ 1 h 84"/>
                  <a:gd name="T18" fmla="*/ 0 w 40"/>
                  <a:gd name="T19" fmla="*/ 1 h 84"/>
                  <a:gd name="T20" fmla="*/ 0 w 40"/>
                  <a:gd name="T21" fmla="*/ 1 h 84"/>
                  <a:gd name="T22" fmla="*/ 0 w 40"/>
                  <a:gd name="T23" fmla="*/ 1 h 84"/>
                  <a:gd name="T24" fmla="*/ 0 w 40"/>
                  <a:gd name="T25" fmla="*/ 1 h 84"/>
                  <a:gd name="T26" fmla="*/ 0 w 40"/>
                  <a:gd name="T27" fmla="*/ 1 h 84"/>
                  <a:gd name="T28" fmla="*/ 0 w 40"/>
                  <a:gd name="T29" fmla="*/ 1 h 84"/>
                  <a:gd name="T30" fmla="*/ 0 w 40"/>
                  <a:gd name="T31" fmla="*/ 1 h 84"/>
                  <a:gd name="T32" fmla="*/ 0 w 40"/>
                  <a:gd name="T33" fmla="*/ 1 h 84"/>
                  <a:gd name="T34" fmla="*/ 0 w 40"/>
                  <a:gd name="T35" fmla="*/ 1 h 84"/>
                  <a:gd name="T36" fmla="*/ 0 w 40"/>
                  <a:gd name="T37" fmla="*/ 1 h 84"/>
                  <a:gd name="T38" fmla="*/ 0 w 40"/>
                  <a:gd name="T39" fmla="*/ 1 h 84"/>
                  <a:gd name="T40" fmla="*/ 0 w 40"/>
                  <a:gd name="T41" fmla="*/ 1 h 84"/>
                  <a:gd name="T42" fmla="*/ 0 w 40"/>
                  <a:gd name="T43" fmla="*/ 1 h 84"/>
                  <a:gd name="T44" fmla="*/ 0 w 40"/>
                  <a:gd name="T45" fmla="*/ 1 h 84"/>
                  <a:gd name="T46" fmla="*/ 0 w 40"/>
                  <a:gd name="T47" fmla="*/ 1 h 84"/>
                  <a:gd name="T48" fmla="*/ 0 w 40"/>
                  <a:gd name="T49" fmla="*/ 1 h 84"/>
                  <a:gd name="T50" fmla="*/ 0 w 40"/>
                  <a:gd name="T51" fmla="*/ 1 h 84"/>
                  <a:gd name="T52" fmla="*/ 0 w 40"/>
                  <a:gd name="T53" fmla="*/ 1 h 84"/>
                  <a:gd name="T54" fmla="*/ 0 w 40"/>
                  <a:gd name="T55" fmla="*/ 1 h 84"/>
                  <a:gd name="T56" fmla="*/ 0 w 40"/>
                  <a:gd name="T57" fmla="*/ 1 h 84"/>
                  <a:gd name="T58" fmla="*/ 0 w 40"/>
                  <a:gd name="T59" fmla="*/ 1 h 84"/>
                  <a:gd name="T60" fmla="*/ 0 w 40"/>
                  <a:gd name="T61" fmla="*/ 1 h 84"/>
                  <a:gd name="T62" fmla="*/ 0 w 40"/>
                  <a:gd name="T63" fmla="*/ 1 h 84"/>
                  <a:gd name="T64" fmla="*/ 0 w 40"/>
                  <a:gd name="T65" fmla="*/ 1 h 84"/>
                  <a:gd name="T66" fmla="*/ 0 w 40"/>
                  <a:gd name="T67" fmla="*/ 0 h 84"/>
                  <a:gd name="T68" fmla="*/ 0 w 40"/>
                  <a:gd name="T69" fmla="*/ 1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"/>
                  <a:gd name="T106" fmla="*/ 0 h 84"/>
                  <a:gd name="T107" fmla="*/ 40 w 40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" h="84">
                    <a:moveTo>
                      <a:pt x="40" y="4"/>
                    </a:moveTo>
                    <a:lnTo>
                      <a:pt x="37" y="9"/>
                    </a:lnTo>
                    <a:lnTo>
                      <a:pt x="35" y="15"/>
                    </a:lnTo>
                    <a:lnTo>
                      <a:pt x="34" y="20"/>
                    </a:lnTo>
                    <a:lnTo>
                      <a:pt x="34" y="26"/>
                    </a:lnTo>
                    <a:lnTo>
                      <a:pt x="35" y="39"/>
                    </a:lnTo>
                    <a:lnTo>
                      <a:pt x="35" y="51"/>
                    </a:lnTo>
                    <a:lnTo>
                      <a:pt x="35" y="62"/>
                    </a:lnTo>
                    <a:lnTo>
                      <a:pt x="34" y="69"/>
                    </a:lnTo>
                    <a:lnTo>
                      <a:pt x="31" y="74"/>
                    </a:lnTo>
                    <a:lnTo>
                      <a:pt x="28" y="76"/>
                    </a:lnTo>
                    <a:lnTo>
                      <a:pt x="26" y="78"/>
                    </a:lnTo>
                    <a:lnTo>
                      <a:pt x="22" y="80"/>
                    </a:lnTo>
                    <a:lnTo>
                      <a:pt x="19" y="81"/>
                    </a:lnTo>
                    <a:lnTo>
                      <a:pt x="15" y="83"/>
                    </a:lnTo>
                    <a:lnTo>
                      <a:pt x="10" y="84"/>
                    </a:lnTo>
                    <a:lnTo>
                      <a:pt x="1" y="84"/>
                    </a:lnTo>
                    <a:lnTo>
                      <a:pt x="0" y="72"/>
                    </a:lnTo>
                    <a:lnTo>
                      <a:pt x="7" y="72"/>
                    </a:lnTo>
                    <a:lnTo>
                      <a:pt x="9" y="72"/>
                    </a:lnTo>
                    <a:lnTo>
                      <a:pt x="10" y="71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5" y="69"/>
                    </a:lnTo>
                    <a:lnTo>
                      <a:pt x="15" y="68"/>
                    </a:lnTo>
                    <a:lnTo>
                      <a:pt x="16" y="65"/>
                    </a:lnTo>
                    <a:lnTo>
                      <a:pt x="18" y="61"/>
                    </a:lnTo>
                    <a:lnTo>
                      <a:pt x="18" y="51"/>
                    </a:lnTo>
                    <a:lnTo>
                      <a:pt x="18" y="40"/>
                    </a:lnTo>
                    <a:lnTo>
                      <a:pt x="16" y="26"/>
                    </a:lnTo>
                    <a:lnTo>
                      <a:pt x="16" y="20"/>
                    </a:lnTo>
                    <a:lnTo>
                      <a:pt x="18" y="13"/>
                    </a:lnTo>
                    <a:lnTo>
                      <a:pt x="21" y="6"/>
                    </a:lnTo>
                    <a:lnTo>
                      <a:pt x="22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9" name="Freeform 517"/>
              <p:cNvSpPr>
                <a:spLocks/>
              </p:cNvSpPr>
              <p:nvPr/>
            </p:nvSpPr>
            <p:spPr bwMode="auto">
              <a:xfrm>
                <a:off x="1899" y="2053"/>
                <a:ext cx="6" cy="3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1 h 6"/>
                  <a:gd name="T4" fmla="*/ 0 w 18"/>
                  <a:gd name="T5" fmla="*/ 1 h 6"/>
                  <a:gd name="T6" fmla="*/ 0 w 18"/>
                  <a:gd name="T7" fmla="*/ 1 h 6"/>
                  <a:gd name="T8" fmla="*/ 0 w 1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6"/>
                  <a:gd name="T17" fmla="*/ 18 w 1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6">
                    <a:moveTo>
                      <a:pt x="1" y="0"/>
                    </a:moveTo>
                    <a:lnTo>
                      <a:pt x="0" y="1"/>
                    </a:lnTo>
                    <a:lnTo>
                      <a:pt x="18" y="5"/>
                    </a:lnTo>
                    <a:lnTo>
                      <a:pt x="16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0" name="Freeform 518"/>
              <p:cNvSpPr>
                <a:spLocks/>
              </p:cNvSpPr>
              <p:nvPr/>
            </p:nvSpPr>
            <p:spPr bwMode="auto">
              <a:xfrm>
                <a:off x="1891" y="2090"/>
                <a:ext cx="1" cy="6"/>
              </a:xfrm>
              <a:custGeom>
                <a:avLst/>
                <a:gdLst>
                  <a:gd name="T0" fmla="*/ 1 w 1"/>
                  <a:gd name="T1" fmla="*/ 1 h 12"/>
                  <a:gd name="T2" fmla="*/ 0 w 1"/>
                  <a:gd name="T3" fmla="*/ 1 h 12"/>
                  <a:gd name="T4" fmla="*/ 1 w 1"/>
                  <a:gd name="T5" fmla="*/ 0 h 12"/>
                  <a:gd name="T6" fmla="*/ 0 w 1"/>
                  <a:gd name="T7" fmla="*/ 0 h 12"/>
                  <a:gd name="T8" fmla="*/ 1 w 1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1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1" y="12"/>
                    </a:moveTo>
                    <a:lnTo>
                      <a:pt x="0" y="1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42" name="Group 520"/>
            <p:cNvGrpSpPr>
              <a:grpSpLocks noChangeAspect="1"/>
            </p:cNvGrpSpPr>
            <p:nvPr/>
          </p:nvGrpSpPr>
          <p:grpSpPr bwMode="auto">
            <a:xfrm>
              <a:off x="1958" y="2331"/>
              <a:ext cx="672" cy="635"/>
              <a:chOff x="1958" y="2331"/>
              <a:chExt cx="672" cy="635"/>
            </a:xfrm>
          </p:grpSpPr>
          <p:sp>
            <p:nvSpPr>
              <p:cNvPr id="26133" name="AutoShape 519"/>
              <p:cNvSpPr>
                <a:spLocks noChangeAspect="1" noChangeArrowheads="1" noTextEdit="1"/>
              </p:cNvSpPr>
              <p:nvPr/>
            </p:nvSpPr>
            <p:spPr bwMode="auto">
              <a:xfrm>
                <a:off x="1958" y="2331"/>
                <a:ext cx="672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4" name="Freeform 521"/>
              <p:cNvSpPr>
                <a:spLocks/>
              </p:cNvSpPr>
              <p:nvPr/>
            </p:nvSpPr>
            <p:spPr bwMode="auto">
              <a:xfrm>
                <a:off x="1961" y="2332"/>
                <a:ext cx="668" cy="630"/>
              </a:xfrm>
              <a:custGeom>
                <a:avLst/>
                <a:gdLst>
                  <a:gd name="T0" fmla="*/ 0 w 2003"/>
                  <a:gd name="T1" fmla="*/ 0 h 1261"/>
                  <a:gd name="T2" fmla="*/ 0 w 2003"/>
                  <a:gd name="T3" fmla="*/ 0 h 1261"/>
                  <a:gd name="T4" fmla="*/ 0 w 2003"/>
                  <a:gd name="T5" fmla="*/ 0 h 1261"/>
                  <a:gd name="T6" fmla="*/ 0 w 2003"/>
                  <a:gd name="T7" fmla="*/ 0 h 1261"/>
                  <a:gd name="T8" fmla="*/ 0 w 2003"/>
                  <a:gd name="T9" fmla="*/ 0 h 1261"/>
                  <a:gd name="T10" fmla="*/ 0 w 2003"/>
                  <a:gd name="T11" fmla="*/ 0 h 1261"/>
                  <a:gd name="T12" fmla="*/ 0 w 2003"/>
                  <a:gd name="T13" fmla="*/ 0 h 1261"/>
                  <a:gd name="T14" fmla="*/ 0 w 2003"/>
                  <a:gd name="T15" fmla="*/ 0 h 1261"/>
                  <a:gd name="T16" fmla="*/ 0 w 2003"/>
                  <a:gd name="T17" fmla="*/ 0 h 1261"/>
                  <a:gd name="T18" fmla="*/ 0 w 2003"/>
                  <a:gd name="T19" fmla="*/ 0 h 1261"/>
                  <a:gd name="T20" fmla="*/ 0 w 2003"/>
                  <a:gd name="T21" fmla="*/ 0 h 1261"/>
                  <a:gd name="T22" fmla="*/ 0 w 2003"/>
                  <a:gd name="T23" fmla="*/ 0 h 1261"/>
                  <a:gd name="T24" fmla="*/ 0 w 2003"/>
                  <a:gd name="T25" fmla="*/ 0 h 1261"/>
                  <a:gd name="T26" fmla="*/ 0 w 2003"/>
                  <a:gd name="T27" fmla="*/ 0 h 1261"/>
                  <a:gd name="T28" fmla="*/ 0 w 2003"/>
                  <a:gd name="T29" fmla="*/ 0 h 1261"/>
                  <a:gd name="T30" fmla="*/ 0 w 2003"/>
                  <a:gd name="T31" fmla="*/ 0 h 1261"/>
                  <a:gd name="T32" fmla="*/ 0 w 2003"/>
                  <a:gd name="T33" fmla="*/ 0 h 1261"/>
                  <a:gd name="T34" fmla="*/ 0 w 2003"/>
                  <a:gd name="T35" fmla="*/ 0 h 1261"/>
                  <a:gd name="T36" fmla="*/ 0 w 2003"/>
                  <a:gd name="T37" fmla="*/ 0 h 1261"/>
                  <a:gd name="T38" fmla="*/ 0 w 2003"/>
                  <a:gd name="T39" fmla="*/ 0 h 1261"/>
                  <a:gd name="T40" fmla="*/ 0 w 2003"/>
                  <a:gd name="T41" fmla="*/ 0 h 1261"/>
                  <a:gd name="T42" fmla="*/ 0 w 2003"/>
                  <a:gd name="T43" fmla="*/ 0 h 1261"/>
                  <a:gd name="T44" fmla="*/ 0 w 2003"/>
                  <a:gd name="T45" fmla="*/ 0 h 1261"/>
                  <a:gd name="T46" fmla="*/ 0 w 2003"/>
                  <a:gd name="T47" fmla="*/ 0 h 1261"/>
                  <a:gd name="T48" fmla="*/ 0 w 2003"/>
                  <a:gd name="T49" fmla="*/ 0 h 1261"/>
                  <a:gd name="T50" fmla="*/ 0 w 2003"/>
                  <a:gd name="T51" fmla="*/ 0 h 1261"/>
                  <a:gd name="T52" fmla="*/ 0 w 2003"/>
                  <a:gd name="T53" fmla="*/ 0 h 1261"/>
                  <a:gd name="T54" fmla="*/ 0 w 2003"/>
                  <a:gd name="T55" fmla="*/ 0 h 1261"/>
                  <a:gd name="T56" fmla="*/ 0 w 2003"/>
                  <a:gd name="T57" fmla="*/ 0 h 1261"/>
                  <a:gd name="T58" fmla="*/ 0 w 2003"/>
                  <a:gd name="T59" fmla="*/ 0 h 1261"/>
                  <a:gd name="T60" fmla="*/ 0 w 2003"/>
                  <a:gd name="T61" fmla="*/ 0 h 1261"/>
                  <a:gd name="T62" fmla="*/ 0 w 2003"/>
                  <a:gd name="T63" fmla="*/ 0 h 1261"/>
                  <a:gd name="T64" fmla="*/ 0 w 2003"/>
                  <a:gd name="T65" fmla="*/ 0 h 1261"/>
                  <a:gd name="T66" fmla="*/ 0 w 2003"/>
                  <a:gd name="T67" fmla="*/ 0 h 1261"/>
                  <a:gd name="T68" fmla="*/ 0 w 2003"/>
                  <a:gd name="T69" fmla="*/ 0 h 1261"/>
                  <a:gd name="T70" fmla="*/ 0 w 2003"/>
                  <a:gd name="T71" fmla="*/ 0 h 1261"/>
                  <a:gd name="T72" fmla="*/ 0 w 2003"/>
                  <a:gd name="T73" fmla="*/ 0 h 1261"/>
                  <a:gd name="T74" fmla="*/ 0 w 2003"/>
                  <a:gd name="T75" fmla="*/ 0 h 1261"/>
                  <a:gd name="T76" fmla="*/ 0 w 2003"/>
                  <a:gd name="T77" fmla="*/ 0 h 1261"/>
                  <a:gd name="T78" fmla="*/ 0 w 2003"/>
                  <a:gd name="T79" fmla="*/ 0 h 1261"/>
                  <a:gd name="T80" fmla="*/ 0 w 2003"/>
                  <a:gd name="T81" fmla="*/ 0 h 1261"/>
                  <a:gd name="T82" fmla="*/ 0 w 2003"/>
                  <a:gd name="T83" fmla="*/ 0 h 1261"/>
                  <a:gd name="T84" fmla="*/ 0 w 2003"/>
                  <a:gd name="T85" fmla="*/ 0 h 1261"/>
                  <a:gd name="T86" fmla="*/ 0 w 2003"/>
                  <a:gd name="T87" fmla="*/ 0 h 1261"/>
                  <a:gd name="T88" fmla="*/ 0 w 2003"/>
                  <a:gd name="T89" fmla="*/ 0 h 1261"/>
                  <a:gd name="T90" fmla="*/ 0 w 2003"/>
                  <a:gd name="T91" fmla="*/ 0 h 1261"/>
                  <a:gd name="T92" fmla="*/ 0 w 2003"/>
                  <a:gd name="T93" fmla="*/ 0 h 1261"/>
                  <a:gd name="T94" fmla="*/ 0 w 2003"/>
                  <a:gd name="T95" fmla="*/ 0 h 1261"/>
                  <a:gd name="T96" fmla="*/ 0 w 2003"/>
                  <a:gd name="T97" fmla="*/ 0 h 1261"/>
                  <a:gd name="T98" fmla="*/ 0 w 2003"/>
                  <a:gd name="T99" fmla="*/ 0 h 1261"/>
                  <a:gd name="T100" fmla="*/ 0 w 2003"/>
                  <a:gd name="T101" fmla="*/ 0 h 1261"/>
                  <a:gd name="T102" fmla="*/ 0 w 2003"/>
                  <a:gd name="T103" fmla="*/ 0 h 1261"/>
                  <a:gd name="T104" fmla="*/ 0 w 2003"/>
                  <a:gd name="T105" fmla="*/ 0 h 1261"/>
                  <a:gd name="T106" fmla="*/ 0 w 2003"/>
                  <a:gd name="T107" fmla="*/ 0 h 1261"/>
                  <a:gd name="T108" fmla="*/ 0 w 2003"/>
                  <a:gd name="T109" fmla="*/ 0 h 1261"/>
                  <a:gd name="T110" fmla="*/ 0 w 2003"/>
                  <a:gd name="T111" fmla="*/ 0 h 1261"/>
                  <a:gd name="T112" fmla="*/ 0 w 2003"/>
                  <a:gd name="T113" fmla="*/ 0 h 1261"/>
                  <a:gd name="T114" fmla="*/ 0 w 2003"/>
                  <a:gd name="T115" fmla="*/ 0 h 1261"/>
                  <a:gd name="T116" fmla="*/ 0 w 2003"/>
                  <a:gd name="T117" fmla="*/ 0 h 1261"/>
                  <a:gd name="T118" fmla="*/ 0 w 2003"/>
                  <a:gd name="T119" fmla="*/ 0 h 1261"/>
                  <a:gd name="T120" fmla="*/ 0 w 2003"/>
                  <a:gd name="T121" fmla="*/ 0 h 126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03"/>
                  <a:gd name="T184" fmla="*/ 0 h 1261"/>
                  <a:gd name="T185" fmla="*/ 2003 w 2003"/>
                  <a:gd name="T186" fmla="*/ 1261 h 126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03" h="1261">
                    <a:moveTo>
                      <a:pt x="44" y="298"/>
                    </a:moveTo>
                    <a:lnTo>
                      <a:pt x="37" y="314"/>
                    </a:lnTo>
                    <a:lnTo>
                      <a:pt x="31" y="330"/>
                    </a:lnTo>
                    <a:lnTo>
                      <a:pt x="25" y="344"/>
                    </a:lnTo>
                    <a:lnTo>
                      <a:pt x="21" y="360"/>
                    </a:lnTo>
                    <a:lnTo>
                      <a:pt x="12" y="388"/>
                    </a:lnTo>
                    <a:lnTo>
                      <a:pt x="7" y="415"/>
                    </a:lnTo>
                    <a:lnTo>
                      <a:pt x="3" y="443"/>
                    </a:lnTo>
                    <a:lnTo>
                      <a:pt x="1" y="472"/>
                    </a:lnTo>
                    <a:lnTo>
                      <a:pt x="0" y="502"/>
                    </a:lnTo>
                    <a:lnTo>
                      <a:pt x="0" y="536"/>
                    </a:lnTo>
                    <a:lnTo>
                      <a:pt x="0" y="552"/>
                    </a:lnTo>
                    <a:lnTo>
                      <a:pt x="1" y="559"/>
                    </a:lnTo>
                    <a:lnTo>
                      <a:pt x="1" y="566"/>
                    </a:lnTo>
                    <a:lnTo>
                      <a:pt x="3" y="579"/>
                    </a:lnTo>
                    <a:lnTo>
                      <a:pt x="4" y="593"/>
                    </a:lnTo>
                    <a:lnTo>
                      <a:pt x="10" y="618"/>
                    </a:lnTo>
                    <a:lnTo>
                      <a:pt x="16" y="642"/>
                    </a:lnTo>
                    <a:lnTo>
                      <a:pt x="31" y="692"/>
                    </a:lnTo>
                    <a:lnTo>
                      <a:pt x="38" y="720"/>
                    </a:lnTo>
                    <a:lnTo>
                      <a:pt x="44" y="749"/>
                    </a:lnTo>
                    <a:lnTo>
                      <a:pt x="49" y="777"/>
                    </a:lnTo>
                    <a:lnTo>
                      <a:pt x="53" y="806"/>
                    </a:lnTo>
                    <a:lnTo>
                      <a:pt x="55" y="834"/>
                    </a:lnTo>
                    <a:lnTo>
                      <a:pt x="56" y="861"/>
                    </a:lnTo>
                    <a:lnTo>
                      <a:pt x="58" y="903"/>
                    </a:lnTo>
                    <a:lnTo>
                      <a:pt x="58" y="918"/>
                    </a:lnTo>
                    <a:lnTo>
                      <a:pt x="59" y="923"/>
                    </a:lnTo>
                    <a:lnTo>
                      <a:pt x="59" y="926"/>
                    </a:lnTo>
                    <a:lnTo>
                      <a:pt x="65" y="955"/>
                    </a:lnTo>
                    <a:lnTo>
                      <a:pt x="71" y="981"/>
                    </a:lnTo>
                    <a:lnTo>
                      <a:pt x="73" y="995"/>
                    </a:lnTo>
                    <a:lnTo>
                      <a:pt x="74" y="1008"/>
                    </a:lnTo>
                    <a:lnTo>
                      <a:pt x="75" y="1022"/>
                    </a:lnTo>
                    <a:lnTo>
                      <a:pt x="75" y="1037"/>
                    </a:lnTo>
                    <a:lnTo>
                      <a:pt x="75" y="1055"/>
                    </a:lnTo>
                    <a:lnTo>
                      <a:pt x="77" y="1063"/>
                    </a:lnTo>
                    <a:lnTo>
                      <a:pt x="78" y="1071"/>
                    </a:lnTo>
                    <a:lnTo>
                      <a:pt x="81" y="1086"/>
                    </a:lnTo>
                    <a:lnTo>
                      <a:pt x="84" y="1099"/>
                    </a:lnTo>
                    <a:lnTo>
                      <a:pt x="87" y="1112"/>
                    </a:lnTo>
                    <a:lnTo>
                      <a:pt x="90" y="1127"/>
                    </a:lnTo>
                    <a:lnTo>
                      <a:pt x="93" y="1143"/>
                    </a:lnTo>
                    <a:lnTo>
                      <a:pt x="93" y="1161"/>
                    </a:lnTo>
                    <a:lnTo>
                      <a:pt x="93" y="1167"/>
                    </a:lnTo>
                    <a:lnTo>
                      <a:pt x="95" y="1171"/>
                    </a:lnTo>
                    <a:lnTo>
                      <a:pt x="99" y="1180"/>
                    </a:lnTo>
                    <a:lnTo>
                      <a:pt x="102" y="1185"/>
                    </a:lnTo>
                    <a:lnTo>
                      <a:pt x="105" y="1189"/>
                    </a:lnTo>
                    <a:lnTo>
                      <a:pt x="114" y="1196"/>
                    </a:lnTo>
                    <a:lnTo>
                      <a:pt x="124" y="1203"/>
                    </a:lnTo>
                    <a:lnTo>
                      <a:pt x="136" y="1209"/>
                    </a:lnTo>
                    <a:lnTo>
                      <a:pt x="161" y="1222"/>
                    </a:lnTo>
                    <a:lnTo>
                      <a:pt x="176" y="1228"/>
                    </a:lnTo>
                    <a:lnTo>
                      <a:pt x="188" y="1235"/>
                    </a:lnTo>
                    <a:lnTo>
                      <a:pt x="200" y="1241"/>
                    </a:lnTo>
                    <a:lnTo>
                      <a:pt x="212" y="1247"/>
                    </a:lnTo>
                    <a:lnTo>
                      <a:pt x="218" y="1249"/>
                    </a:lnTo>
                    <a:lnTo>
                      <a:pt x="224" y="1252"/>
                    </a:lnTo>
                    <a:lnTo>
                      <a:pt x="237" y="1256"/>
                    </a:lnTo>
                    <a:lnTo>
                      <a:pt x="244" y="1258"/>
                    </a:lnTo>
                    <a:lnTo>
                      <a:pt x="252" y="1259"/>
                    </a:lnTo>
                    <a:lnTo>
                      <a:pt x="261" y="1261"/>
                    </a:lnTo>
                    <a:lnTo>
                      <a:pt x="268" y="1261"/>
                    </a:lnTo>
                    <a:lnTo>
                      <a:pt x="268" y="1206"/>
                    </a:lnTo>
                    <a:lnTo>
                      <a:pt x="270" y="1198"/>
                    </a:lnTo>
                    <a:lnTo>
                      <a:pt x="271" y="1190"/>
                    </a:lnTo>
                    <a:lnTo>
                      <a:pt x="274" y="1182"/>
                    </a:lnTo>
                    <a:lnTo>
                      <a:pt x="277" y="1175"/>
                    </a:lnTo>
                    <a:lnTo>
                      <a:pt x="282" y="1168"/>
                    </a:lnTo>
                    <a:lnTo>
                      <a:pt x="286" y="1162"/>
                    </a:lnTo>
                    <a:lnTo>
                      <a:pt x="296" y="1149"/>
                    </a:lnTo>
                    <a:lnTo>
                      <a:pt x="307" y="1136"/>
                    </a:lnTo>
                    <a:lnTo>
                      <a:pt x="311" y="1130"/>
                    </a:lnTo>
                    <a:lnTo>
                      <a:pt x="316" y="1124"/>
                    </a:lnTo>
                    <a:lnTo>
                      <a:pt x="320" y="1116"/>
                    </a:lnTo>
                    <a:lnTo>
                      <a:pt x="323" y="1108"/>
                    </a:lnTo>
                    <a:lnTo>
                      <a:pt x="325" y="1101"/>
                    </a:lnTo>
                    <a:lnTo>
                      <a:pt x="325" y="1092"/>
                    </a:lnTo>
                    <a:lnTo>
                      <a:pt x="325" y="1088"/>
                    </a:lnTo>
                    <a:lnTo>
                      <a:pt x="323" y="1083"/>
                    </a:lnTo>
                    <a:lnTo>
                      <a:pt x="319" y="1076"/>
                    </a:lnTo>
                    <a:lnTo>
                      <a:pt x="316" y="1069"/>
                    </a:lnTo>
                    <a:lnTo>
                      <a:pt x="314" y="1067"/>
                    </a:lnTo>
                    <a:lnTo>
                      <a:pt x="314" y="1065"/>
                    </a:lnTo>
                    <a:lnTo>
                      <a:pt x="314" y="1061"/>
                    </a:lnTo>
                    <a:lnTo>
                      <a:pt x="314" y="1056"/>
                    </a:lnTo>
                    <a:lnTo>
                      <a:pt x="316" y="1052"/>
                    </a:lnTo>
                    <a:lnTo>
                      <a:pt x="319" y="1047"/>
                    </a:lnTo>
                    <a:lnTo>
                      <a:pt x="323" y="1044"/>
                    </a:lnTo>
                    <a:lnTo>
                      <a:pt x="327" y="1042"/>
                    </a:lnTo>
                    <a:lnTo>
                      <a:pt x="333" y="1040"/>
                    </a:lnTo>
                    <a:lnTo>
                      <a:pt x="345" y="1036"/>
                    </a:lnTo>
                    <a:lnTo>
                      <a:pt x="373" y="1030"/>
                    </a:lnTo>
                    <a:lnTo>
                      <a:pt x="381" y="1028"/>
                    </a:lnTo>
                    <a:lnTo>
                      <a:pt x="388" y="1026"/>
                    </a:lnTo>
                    <a:lnTo>
                      <a:pt x="394" y="1024"/>
                    </a:lnTo>
                    <a:lnTo>
                      <a:pt x="402" y="1021"/>
                    </a:lnTo>
                    <a:lnTo>
                      <a:pt x="408" y="1016"/>
                    </a:lnTo>
                    <a:lnTo>
                      <a:pt x="412" y="1013"/>
                    </a:lnTo>
                    <a:lnTo>
                      <a:pt x="422" y="1004"/>
                    </a:lnTo>
                    <a:lnTo>
                      <a:pt x="437" y="986"/>
                    </a:lnTo>
                    <a:lnTo>
                      <a:pt x="446" y="977"/>
                    </a:lnTo>
                    <a:lnTo>
                      <a:pt x="451" y="974"/>
                    </a:lnTo>
                    <a:lnTo>
                      <a:pt x="455" y="971"/>
                    </a:lnTo>
                    <a:lnTo>
                      <a:pt x="461" y="969"/>
                    </a:lnTo>
                    <a:lnTo>
                      <a:pt x="467" y="967"/>
                    </a:lnTo>
                    <a:lnTo>
                      <a:pt x="473" y="965"/>
                    </a:lnTo>
                    <a:lnTo>
                      <a:pt x="482" y="965"/>
                    </a:lnTo>
                    <a:lnTo>
                      <a:pt x="498" y="965"/>
                    </a:lnTo>
                    <a:lnTo>
                      <a:pt x="513" y="966"/>
                    </a:lnTo>
                    <a:lnTo>
                      <a:pt x="539" y="969"/>
                    </a:lnTo>
                    <a:lnTo>
                      <a:pt x="568" y="972"/>
                    </a:lnTo>
                    <a:lnTo>
                      <a:pt x="582" y="972"/>
                    </a:lnTo>
                    <a:lnTo>
                      <a:pt x="599" y="973"/>
                    </a:lnTo>
                    <a:lnTo>
                      <a:pt x="603" y="973"/>
                    </a:lnTo>
                    <a:lnTo>
                      <a:pt x="608" y="972"/>
                    </a:lnTo>
                    <a:lnTo>
                      <a:pt x="612" y="971"/>
                    </a:lnTo>
                    <a:lnTo>
                      <a:pt x="617" y="969"/>
                    </a:lnTo>
                    <a:lnTo>
                      <a:pt x="620" y="968"/>
                    </a:lnTo>
                    <a:lnTo>
                      <a:pt x="622" y="965"/>
                    </a:lnTo>
                    <a:lnTo>
                      <a:pt x="628" y="960"/>
                    </a:lnTo>
                    <a:lnTo>
                      <a:pt x="633" y="954"/>
                    </a:lnTo>
                    <a:lnTo>
                      <a:pt x="636" y="947"/>
                    </a:lnTo>
                    <a:lnTo>
                      <a:pt x="642" y="932"/>
                    </a:lnTo>
                    <a:lnTo>
                      <a:pt x="648" y="918"/>
                    </a:lnTo>
                    <a:lnTo>
                      <a:pt x="652" y="910"/>
                    </a:lnTo>
                    <a:lnTo>
                      <a:pt x="654" y="907"/>
                    </a:lnTo>
                    <a:lnTo>
                      <a:pt x="657" y="904"/>
                    </a:lnTo>
                    <a:lnTo>
                      <a:pt x="661" y="899"/>
                    </a:lnTo>
                    <a:lnTo>
                      <a:pt x="664" y="897"/>
                    </a:lnTo>
                    <a:lnTo>
                      <a:pt x="668" y="895"/>
                    </a:lnTo>
                    <a:lnTo>
                      <a:pt x="671" y="894"/>
                    </a:lnTo>
                    <a:lnTo>
                      <a:pt x="676" y="893"/>
                    </a:lnTo>
                    <a:lnTo>
                      <a:pt x="680" y="892"/>
                    </a:lnTo>
                    <a:lnTo>
                      <a:pt x="686" y="892"/>
                    </a:lnTo>
                    <a:lnTo>
                      <a:pt x="692" y="892"/>
                    </a:lnTo>
                    <a:lnTo>
                      <a:pt x="698" y="893"/>
                    </a:lnTo>
                    <a:lnTo>
                      <a:pt x="703" y="895"/>
                    </a:lnTo>
                    <a:lnTo>
                      <a:pt x="707" y="898"/>
                    </a:lnTo>
                    <a:lnTo>
                      <a:pt x="711" y="901"/>
                    </a:lnTo>
                    <a:lnTo>
                      <a:pt x="714" y="904"/>
                    </a:lnTo>
                    <a:lnTo>
                      <a:pt x="722" y="911"/>
                    </a:lnTo>
                    <a:lnTo>
                      <a:pt x="729" y="919"/>
                    </a:lnTo>
                    <a:lnTo>
                      <a:pt x="737" y="925"/>
                    </a:lnTo>
                    <a:lnTo>
                      <a:pt x="741" y="928"/>
                    </a:lnTo>
                    <a:lnTo>
                      <a:pt x="747" y="930"/>
                    </a:lnTo>
                    <a:lnTo>
                      <a:pt x="751" y="931"/>
                    </a:lnTo>
                    <a:lnTo>
                      <a:pt x="759" y="931"/>
                    </a:lnTo>
                    <a:lnTo>
                      <a:pt x="762" y="931"/>
                    </a:lnTo>
                    <a:lnTo>
                      <a:pt x="765" y="931"/>
                    </a:lnTo>
                    <a:lnTo>
                      <a:pt x="769" y="928"/>
                    </a:lnTo>
                    <a:lnTo>
                      <a:pt x="774" y="925"/>
                    </a:lnTo>
                    <a:lnTo>
                      <a:pt x="777" y="922"/>
                    </a:lnTo>
                    <a:lnTo>
                      <a:pt x="783" y="912"/>
                    </a:lnTo>
                    <a:lnTo>
                      <a:pt x="787" y="908"/>
                    </a:lnTo>
                    <a:lnTo>
                      <a:pt x="791" y="905"/>
                    </a:lnTo>
                    <a:lnTo>
                      <a:pt x="812" y="894"/>
                    </a:lnTo>
                    <a:lnTo>
                      <a:pt x="830" y="885"/>
                    </a:lnTo>
                    <a:lnTo>
                      <a:pt x="849" y="876"/>
                    </a:lnTo>
                    <a:lnTo>
                      <a:pt x="872" y="868"/>
                    </a:lnTo>
                    <a:lnTo>
                      <a:pt x="879" y="865"/>
                    </a:lnTo>
                    <a:lnTo>
                      <a:pt x="885" y="864"/>
                    </a:lnTo>
                    <a:lnTo>
                      <a:pt x="898" y="861"/>
                    </a:lnTo>
                    <a:lnTo>
                      <a:pt x="912" y="859"/>
                    </a:lnTo>
                    <a:lnTo>
                      <a:pt x="925" y="858"/>
                    </a:lnTo>
                    <a:lnTo>
                      <a:pt x="938" y="857"/>
                    </a:lnTo>
                    <a:lnTo>
                      <a:pt x="944" y="856"/>
                    </a:lnTo>
                    <a:lnTo>
                      <a:pt x="950" y="854"/>
                    </a:lnTo>
                    <a:lnTo>
                      <a:pt x="963" y="849"/>
                    </a:lnTo>
                    <a:lnTo>
                      <a:pt x="969" y="847"/>
                    </a:lnTo>
                    <a:lnTo>
                      <a:pt x="974" y="843"/>
                    </a:lnTo>
                    <a:lnTo>
                      <a:pt x="983" y="837"/>
                    </a:lnTo>
                    <a:lnTo>
                      <a:pt x="987" y="833"/>
                    </a:lnTo>
                    <a:lnTo>
                      <a:pt x="989" y="829"/>
                    </a:lnTo>
                    <a:lnTo>
                      <a:pt x="993" y="822"/>
                    </a:lnTo>
                    <a:lnTo>
                      <a:pt x="998" y="813"/>
                    </a:lnTo>
                    <a:lnTo>
                      <a:pt x="1000" y="806"/>
                    </a:lnTo>
                    <a:lnTo>
                      <a:pt x="1005" y="798"/>
                    </a:lnTo>
                    <a:lnTo>
                      <a:pt x="1008" y="794"/>
                    </a:lnTo>
                    <a:lnTo>
                      <a:pt x="1011" y="791"/>
                    </a:lnTo>
                    <a:lnTo>
                      <a:pt x="1014" y="787"/>
                    </a:lnTo>
                    <a:lnTo>
                      <a:pt x="1020" y="784"/>
                    </a:lnTo>
                    <a:lnTo>
                      <a:pt x="1038" y="772"/>
                    </a:lnTo>
                    <a:lnTo>
                      <a:pt x="1046" y="768"/>
                    </a:lnTo>
                    <a:lnTo>
                      <a:pt x="1054" y="764"/>
                    </a:lnTo>
                    <a:lnTo>
                      <a:pt x="1070" y="758"/>
                    </a:lnTo>
                    <a:lnTo>
                      <a:pt x="1078" y="755"/>
                    </a:lnTo>
                    <a:lnTo>
                      <a:pt x="1086" y="753"/>
                    </a:lnTo>
                    <a:lnTo>
                      <a:pt x="1106" y="748"/>
                    </a:lnTo>
                    <a:lnTo>
                      <a:pt x="1129" y="745"/>
                    </a:lnTo>
                    <a:lnTo>
                      <a:pt x="1161" y="740"/>
                    </a:lnTo>
                    <a:lnTo>
                      <a:pt x="1199" y="734"/>
                    </a:lnTo>
                    <a:lnTo>
                      <a:pt x="1204" y="732"/>
                    </a:lnTo>
                    <a:lnTo>
                      <a:pt x="1208" y="730"/>
                    </a:lnTo>
                    <a:lnTo>
                      <a:pt x="1212" y="727"/>
                    </a:lnTo>
                    <a:lnTo>
                      <a:pt x="1217" y="723"/>
                    </a:lnTo>
                    <a:lnTo>
                      <a:pt x="1220" y="718"/>
                    </a:lnTo>
                    <a:lnTo>
                      <a:pt x="1223" y="712"/>
                    </a:lnTo>
                    <a:lnTo>
                      <a:pt x="1230" y="701"/>
                    </a:lnTo>
                    <a:lnTo>
                      <a:pt x="1236" y="689"/>
                    </a:lnTo>
                    <a:lnTo>
                      <a:pt x="1244" y="674"/>
                    </a:lnTo>
                    <a:lnTo>
                      <a:pt x="1248" y="668"/>
                    </a:lnTo>
                    <a:lnTo>
                      <a:pt x="1254" y="661"/>
                    </a:lnTo>
                    <a:lnTo>
                      <a:pt x="1260" y="655"/>
                    </a:lnTo>
                    <a:lnTo>
                      <a:pt x="1266" y="648"/>
                    </a:lnTo>
                    <a:lnTo>
                      <a:pt x="1269" y="645"/>
                    </a:lnTo>
                    <a:lnTo>
                      <a:pt x="1272" y="642"/>
                    </a:lnTo>
                    <a:lnTo>
                      <a:pt x="1272" y="638"/>
                    </a:lnTo>
                    <a:lnTo>
                      <a:pt x="1272" y="635"/>
                    </a:lnTo>
                    <a:lnTo>
                      <a:pt x="1272" y="632"/>
                    </a:lnTo>
                    <a:lnTo>
                      <a:pt x="1270" y="628"/>
                    </a:lnTo>
                    <a:lnTo>
                      <a:pt x="1269" y="625"/>
                    </a:lnTo>
                    <a:lnTo>
                      <a:pt x="1266" y="622"/>
                    </a:lnTo>
                    <a:lnTo>
                      <a:pt x="1257" y="607"/>
                    </a:lnTo>
                    <a:lnTo>
                      <a:pt x="1252" y="599"/>
                    </a:lnTo>
                    <a:lnTo>
                      <a:pt x="1252" y="595"/>
                    </a:lnTo>
                    <a:lnTo>
                      <a:pt x="1251" y="591"/>
                    </a:lnTo>
                    <a:lnTo>
                      <a:pt x="1252" y="586"/>
                    </a:lnTo>
                    <a:lnTo>
                      <a:pt x="1254" y="581"/>
                    </a:lnTo>
                    <a:lnTo>
                      <a:pt x="1257" y="578"/>
                    </a:lnTo>
                    <a:lnTo>
                      <a:pt x="1260" y="575"/>
                    </a:lnTo>
                    <a:lnTo>
                      <a:pt x="1263" y="573"/>
                    </a:lnTo>
                    <a:lnTo>
                      <a:pt x="1264" y="572"/>
                    </a:lnTo>
                    <a:lnTo>
                      <a:pt x="1269" y="569"/>
                    </a:lnTo>
                    <a:lnTo>
                      <a:pt x="1281" y="565"/>
                    </a:lnTo>
                    <a:lnTo>
                      <a:pt x="1293" y="560"/>
                    </a:lnTo>
                    <a:lnTo>
                      <a:pt x="1306" y="556"/>
                    </a:lnTo>
                    <a:lnTo>
                      <a:pt x="1312" y="553"/>
                    </a:lnTo>
                    <a:lnTo>
                      <a:pt x="1318" y="551"/>
                    </a:lnTo>
                    <a:lnTo>
                      <a:pt x="1322" y="546"/>
                    </a:lnTo>
                    <a:lnTo>
                      <a:pt x="1327" y="543"/>
                    </a:lnTo>
                    <a:lnTo>
                      <a:pt x="1333" y="537"/>
                    </a:lnTo>
                    <a:lnTo>
                      <a:pt x="1338" y="531"/>
                    </a:lnTo>
                    <a:lnTo>
                      <a:pt x="1347" y="517"/>
                    </a:lnTo>
                    <a:lnTo>
                      <a:pt x="1355" y="503"/>
                    </a:lnTo>
                    <a:lnTo>
                      <a:pt x="1362" y="491"/>
                    </a:lnTo>
                    <a:lnTo>
                      <a:pt x="1367" y="485"/>
                    </a:lnTo>
                    <a:lnTo>
                      <a:pt x="1371" y="479"/>
                    </a:lnTo>
                    <a:lnTo>
                      <a:pt x="1376" y="474"/>
                    </a:lnTo>
                    <a:lnTo>
                      <a:pt x="1381" y="470"/>
                    </a:lnTo>
                    <a:lnTo>
                      <a:pt x="1384" y="468"/>
                    </a:lnTo>
                    <a:lnTo>
                      <a:pt x="1389" y="466"/>
                    </a:lnTo>
                    <a:lnTo>
                      <a:pt x="1396" y="464"/>
                    </a:lnTo>
                    <a:lnTo>
                      <a:pt x="1401" y="463"/>
                    </a:lnTo>
                    <a:lnTo>
                      <a:pt x="1405" y="462"/>
                    </a:lnTo>
                    <a:lnTo>
                      <a:pt x="1414" y="462"/>
                    </a:lnTo>
                    <a:lnTo>
                      <a:pt x="1421" y="462"/>
                    </a:lnTo>
                    <a:lnTo>
                      <a:pt x="1427" y="463"/>
                    </a:lnTo>
                    <a:lnTo>
                      <a:pt x="1433" y="464"/>
                    </a:lnTo>
                    <a:lnTo>
                      <a:pt x="1438" y="466"/>
                    </a:lnTo>
                    <a:lnTo>
                      <a:pt x="1442" y="468"/>
                    </a:lnTo>
                    <a:lnTo>
                      <a:pt x="1447" y="471"/>
                    </a:lnTo>
                    <a:lnTo>
                      <a:pt x="1454" y="477"/>
                    </a:lnTo>
                    <a:lnTo>
                      <a:pt x="1469" y="492"/>
                    </a:lnTo>
                    <a:lnTo>
                      <a:pt x="1476" y="499"/>
                    </a:lnTo>
                    <a:lnTo>
                      <a:pt x="1481" y="503"/>
                    </a:lnTo>
                    <a:lnTo>
                      <a:pt x="1487" y="506"/>
                    </a:lnTo>
                    <a:lnTo>
                      <a:pt x="1502" y="515"/>
                    </a:lnTo>
                    <a:lnTo>
                      <a:pt x="1516" y="524"/>
                    </a:lnTo>
                    <a:lnTo>
                      <a:pt x="1533" y="531"/>
                    </a:lnTo>
                    <a:lnTo>
                      <a:pt x="1547" y="537"/>
                    </a:lnTo>
                    <a:lnTo>
                      <a:pt x="1555" y="539"/>
                    </a:lnTo>
                    <a:lnTo>
                      <a:pt x="1564" y="541"/>
                    </a:lnTo>
                    <a:lnTo>
                      <a:pt x="1571" y="543"/>
                    </a:lnTo>
                    <a:lnTo>
                      <a:pt x="1580" y="545"/>
                    </a:lnTo>
                    <a:lnTo>
                      <a:pt x="1589" y="546"/>
                    </a:lnTo>
                    <a:lnTo>
                      <a:pt x="1599" y="547"/>
                    </a:lnTo>
                    <a:lnTo>
                      <a:pt x="1608" y="548"/>
                    </a:lnTo>
                    <a:lnTo>
                      <a:pt x="1620" y="548"/>
                    </a:lnTo>
                    <a:lnTo>
                      <a:pt x="1628" y="548"/>
                    </a:lnTo>
                    <a:lnTo>
                      <a:pt x="1635" y="547"/>
                    </a:lnTo>
                    <a:lnTo>
                      <a:pt x="1642" y="546"/>
                    </a:lnTo>
                    <a:lnTo>
                      <a:pt x="1648" y="544"/>
                    </a:lnTo>
                    <a:lnTo>
                      <a:pt x="1660" y="540"/>
                    </a:lnTo>
                    <a:lnTo>
                      <a:pt x="1672" y="535"/>
                    </a:lnTo>
                    <a:lnTo>
                      <a:pt x="1685" y="530"/>
                    </a:lnTo>
                    <a:lnTo>
                      <a:pt x="1691" y="528"/>
                    </a:lnTo>
                    <a:lnTo>
                      <a:pt x="1697" y="526"/>
                    </a:lnTo>
                    <a:lnTo>
                      <a:pt x="1703" y="525"/>
                    </a:lnTo>
                    <a:lnTo>
                      <a:pt x="1711" y="523"/>
                    </a:lnTo>
                    <a:lnTo>
                      <a:pt x="1718" y="522"/>
                    </a:lnTo>
                    <a:lnTo>
                      <a:pt x="1725" y="522"/>
                    </a:lnTo>
                    <a:lnTo>
                      <a:pt x="1734" y="523"/>
                    </a:lnTo>
                    <a:lnTo>
                      <a:pt x="1742" y="524"/>
                    </a:lnTo>
                    <a:lnTo>
                      <a:pt x="1749" y="527"/>
                    </a:lnTo>
                    <a:lnTo>
                      <a:pt x="1755" y="530"/>
                    </a:lnTo>
                    <a:lnTo>
                      <a:pt x="1759" y="534"/>
                    </a:lnTo>
                    <a:lnTo>
                      <a:pt x="1762" y="536"/>
                    </a:lnTo>
                    <a:lnTo>
                      <a:pt x="1764" y="539"/>
                    </a:lnTo>
                    <a:lnTo>
                      <a:pt x="1767" y="544"/>
                    </a:lnTo>
                    <a:lnTo>
                      <a:pt x="1767" y="546"/>
                    </a:lnTo>
                    <a:lnTo>
                      <a:pt x="1767" y="550"/>
                    </a:lnTo>
                    <a:lnTo>
                      <a:pt x="1765" y="555"/>
                    </a:lnTo>
                    <a:lnTo>
                      <a:pt x="1762" y="560"/>
                    </a:lnTo>
                    <a:lnTo>
                      <a:pt x="1761" y="562"/>
                    </a:lnTo>
                    <a:lnTo>
                      <a:pt x="1758" y="564"/>
                    </a:lnTo>
                    <a:lnTo>
                      <a:pt x="1754" y="568"/>
                    </a:lnTo>
                    <a:lnTo>
                      <a:pt x="1749" y="571"/>
                    </a:lnTo>
                    <a:lnTo>
                      <a:pt x="1745" y="575"/>
                    </a:lnTo>
                    <a:lnTo>
                      <a:pt x="1742" y="580"/>
                    </a:lnTo>
                    <a:lnTo>
                      <a:pt x="1740" y="582"/>
                    </a:lnTo>
                    <a:lnTo>
                      <a:pt x="1740" y="586"/>
                    </a:lnTo>
                    <a:lnTo>
                      <a:pt x="1740" y="590"/>
                    </a:lnTo>
                    <a:lnTo>
                      <a:pt x="1742" y="594"/>
                    </a:lnTo>
                    <a:lnTo>
                      <a:pt x="1743" y="598"/>
                    </a:lnTo>
                    <a:lnTo>
                      <a:pt x="1746" y="601"/>
                    </a:lnTo>
                    <a:lnTo>
                      <a:pt x="1748" y="604"/>
                    </a:lnTo>
                    <a:lnTo>
                      <a:pt x="1751" y="607"/>
                    </a:lnTo>
                    <a:lnTo>
                      <a:pt x="1758" y="613"/>
                    </a:lnTo>
                    <a:lnTo>
                      <a:pt x="1765" y="620"/>
                    </a:lnTo>
                    <a:lnTo>
                      <a:pt x="1771" y="626"/>
                    </a:lnTo>
                    <a:lnTo>
                      <a:pt x="1777" y="633"/>
                    </a:lnTo>
                    <a:lnTo>
                      <a:pt x="1780" y="636"/>
                    </a:lnTo>
                    <a:lnTo>
                      <a:pt x="1782" y="640"/>
                    </a:lnTo>
                    <a:lnTo>
                      <a:pt x="1788" y="652"/>
                    </a:lnTo>
                    <a:lnTo>
                      <a:pt x="1792" y="662"/>
                    </a:lnTo>
                    <a:lnTo>
                      <a:pt x="1797" y="667"/>
                    </a:lnTo>
                    <a:lnTo>
                      <a:pt x="1799" y="672"/>
                    </a:lnTo>
                    <a:lnTo>
                      <a:pt x="1802" y="677"/>
                    </a:lnTo>
                    <a:lnTo>
                      <a:pt x="1807" y="681"/>
                    </a:lnTo>
                    <a:lnTo>
                      <a:pt x="1811" y="686"/>
                    </a:lnTo>
                    <a:lnTo>
                      <a:pt x="1816" y="690"/>
                    </a:lnTo>
                    <a:lnTo>
                      <a:pt x="1822" y="693"/>
                    </a:lnTo>
                    <a:lnTo>
                      <a:pt x="1828" y="696"/>
                    </a:lnTo>
                    <a:lnTo>
                      <a:pt x="1834" y="698"/>
                    </a:lnTo>
                    <a:lnTo>
                      <a:pt x="1841" y="700"/>
                    </a:lnTo>
                    <a:lnTo>
                      <a:pt x="1848" y="701"/>
                    </a:lnTo>
                    <a:lnTo>
                      <a:pt x="1856" y="701"/>
                    </a:lnTo>
                    <a:lnTo>
                      <a:pt x="1878" y="701"/>
                    </a:lnTo>
                    <a:lnTo>
                      <a:pt x="1878" y="689"/>
                    </a:lnTo>
                    <a:lnTo>
                      <a:pt x="1877" y="676"/>
                    </a:lnTo>
                    <a:lnTo>
                      <a:pt x="1877" y="665"/>
                    </a:lnTo>
                    <a:lnTo>
                      <a:pt x="1875" y="654"/>
                    </a:lnTo>
                    <a:lnTo>
                      <a:pt x="1877" y="642"/>
                    </a:lnTo>
                    <a:lnTo>
                      <a:pt x="1880" y="632"/>
                    </a:lnTo>
                    <a:lnTo>
                      <a:pt x="1882" y="627"/>
                    </a:lnTo>
                    <a:lnTo>
                      <a:pt x="1887" y="622"/>
                    </a:lnTo>
                    <a:lnTo>
                      <a:pt x="1891" y="617"/>
                    </a:lnTo>
                    <a:lnTo>
                      <a:pt x="1896" y="612"/>
                    </a:lnTo>
                    <a:lnTo>
                      <a:pt x="1903" y="608"/>
                    </a:lnTo>
                    <a:lnTo>
                      <a:pt x="1911" y="604"/>
                    </a:lnTo>
                    <a:lnTo>
                      <a:pt x="1918" y="602"/>
                    </a:lnTo>
                    <a:lnTo>
                      <a:pt x="1927" y="600"/>
                    </a:lnTo>
                    <a:lnTo>
                      <a:pt x="1934" y="598"/>
                    </a:lnTo>
                    <a:lnTo>
                      <a:pt x="1943" y="597"/>
                    </a:lnTo>
                    <a:lnTo>
                      <a:pt x="1961" y="594"/>
                    </a:lnTo>
                    <a:lnTo>
                      <a:pt x="1977" y="591"/>
                    </a:lnTo>
                    <a:lnTo>
                      <a:pt x="1985" y="589"/>
                    </a:lnTo>
                    <a:lnTo>
                      <a:pt x="1991" y="587"/>
                    </a:lnTo>
                    <a:lnTo>
                      <a:pt x="1992" y="586"/>
                    </a:lnTo>
                    <a:lnTo>
                      <a:pt x="1995" y="584"/>
                    </a:lnTo>
                    <a:lnTo>
                      <a:pt x="2000" y="579"/>
                    </a:lnTo>
                    <a:lnTo>
                      <a:pt x="2001" y="575"/>
                    </a:lnTo>
                    <a:lnTo>
                      <a:pt x="2003" y="569"/>
                    </a:lnTo>
                    <a:lnTo>
                      <a:pt x="2003" y="564"/>
                    </a:lnTo>
                    <a:lnTo>
                      <a:pt x="2001" y="559"/>
                    </a:lnTo>
                    <a:lnTo>
                      <a:pt x="2000" y="555"/>
                    </a:lnTo>
                    <a:lnTo>
                      <a:pt x="1998" y="550"/>
                    </a:lnTo>
                    <a:lnTo>
                      <a:pt x="1995" y="544"/>
                    </a:lnTo>
                    <a:lnTo>
                      <a:pt x="1992" y="540"/>
                    </a:lnTo>
                    <a:lnTo>
                      <a:pt x="1985" y="532"/>
                    </a:lnTo>
                    <a:lnTo>
                      <a:pt x="1977" y="524"/>
                    </a:lnTo>
                    <a:lnTo>
                      <a:pt x="1967" y="515"/>
                    </a:lnTo>
                    <a:lnTo>
                      <a:pt x="1949" y="500"/>
                    </a:lnTo>
                    <a:lnTo>
                      <a:pt x="1931" y="486"/>
                    </a:lnTo>
                    <a:lnTo>
                      <a:pt x="1924" y="477"/>
                    </a:lnTo>
                    <a:lnTo>
                      <a:pt x="1921" y="474"/>
                    </a:lnTo>
                    <a:lnTo>
                      <a:pt x="1918" y="470"/>
                    </a:lnTo>
                    <a:lnTo>
                      <a:pt x="1915" y="466"/>
                    </a:lnTo>
                    <a:lnTo>
                      <a:pt x="1914" y="462"/>
                    </a:lnTo>
                    <a:lnTo>
                      <a:pt x="1912" y="458"/>
                    </a:lnTo>
                    <a:lnTo>
                      <a:pt x="1912" y="453"/>
                    </a:lnTo>
                    <a:lnTo>
                      <a:pt x="1912" y="448"/>
                    </a:lnTo>
                    <a:lnTo>
                      <a:pt x="1912" y="443"/>
                    </a:lnTo>
                    <a:lnTo>
                      <a:pt x="1914" y="439"/>
                    </a:lnTo>
                    <a:lnTo>
                      <a:pt x="1915" y="434"/>
                    </a:lnTo>
                    <a:lnTo>
                      <a:pt x="1930" y="404"/>
                    </a:lnTo>
                    <a:lnTo>
                      <a:pt x="1940" y="378"/>
                    </a:lnTo>
                    <a:lnTo>
                      <a:pt x="1943" y="366"/>
                    </a:lnTo>
                    <a:lnTo>
                      <a:pt x="1948" y="354"/>
                    </a:lnTo>
                    <a:lnTo>
                      <a:pt x="1949" y="342"/>
                    </a:lnTo>
                    <a:lnTo>
                      <a:pt x="1952" y="331"/>
                    </a:lnTo>
                    <a:lnTo>
                      <a:pt x="1955" y="307"/>
                    </a:lnTo>
                    <a:lnTo>
                      <a:pt x="1957" y="284"/>
                    </a:lnTo>
                    <a:lnTo>
                      <a:pt x="1957" y="258"/>
                    </a:lnTo>
                    <a:lnTo>
                      <a:pt x="1957" y="230"/>
                    </a:lnTo>
                    <a:lnTo>
                      <a:pt x="1957" y="218"/>
                    </a:lnTo>
                    <a:lnTo>
                      <a:pt x="1957" y="206"/>
                    </a:lnTo>
                    <a:lnTo>
                      <a:pt x="1955" y="201"/>
                    </a:lnTo>
                    <a:lnTo>
                      <a:pt x="1955" y="199"/>
                    </a:lnTo>
                    <a:lnTo>
                      <a:pt x="1954" y="196"/>
                    </a:lnTo>
                    <a:lnTo>
                      <a:pt x="1951" y="192"/>
                    </a:lnTo>
                    <a:lnTo>
                      <a:pt x="1945" y="188"/>
                    </a:lnTo>
                    <a:lnTo>
                      <a:pt x="1942" y="186"/>
                    </a:lnTo>
                    <a:lnTo>
                      <a:pt x="1939" y="184"/>
                    </a:lnTo>
                    <a:lnTo>
                      <a:pt x="1933" y="179"/>
                    </a:lnTo>
                    <a:lnTo>
                      <a:pt x="1921" y="174"/>
                    </a:lnTo>
                    <a:lnTo>
                      <a:pt x="1911" y="170"/>
                    </a:lnTo>
                    <a:lnTo>
                      <a:pt x="1905" y="168"/>
                    </a:lnTo>
                    <a:lnTo>
                      <a:pt x="1899" y="167"/>
                    </a:lnTo>
                    <a:lnTo>
                      <a:pt x="1888" y="165"/>
                    </a:lnTo>
                    <a:lnTo>
                      <a:pt x="1878" y="165"/>
                    </a:lnTo>
                    <a:lnTo>
                      <a:pt x="1869" y="165"/>
                    </a:lnTo>
                    <a:lnTo>
                      <a:pt x="1860" y="166"/>
                    </a:lnTo>
                    <a:lnTo>
                      <a:pt x="1853" y="168"/>
                    </a:lnTo>
                    <a:lnTo>
                      <a:pt x="1847" y="170"/>
                    </a:lnTo>
                    <a:lnTo>
                      <a:pt x="1845" y="171"/>
                    </a:lnTo>
                    <a:lnTo>
                      <a:pt x="1844" y="173"/>
                    </a:lnTo>
                    <a:lnTo>
                      <a:pt x="1841" y="175"/>
                    </a:lnTo>
                    <a:lnTo>
                      <a:pt x="1839" y="178"/>
                    </a:lnTo>
                    <a:lnTo>
                      <a:pt x="1841" y="179"/>
                    </a:lnTo>
                    <a:lnTo>
                      <a:pt x="1841" y="180"/>
                    </a:lnTo>
                    <a:lnTo>
                      <a:pt x="1845" y="183"/>
                    </a:lnTo>
                    <a:lnTo>
                      <a:pt x="1851" y="185"/>
                    </a:lnTo>
                    <a:lnTo>
                      <a:pt x="1834" y="181"/>
                    </a:lnTo>
                    <a:lnTo>
                      <a:pt x="1817" y="178"/>
                    </a:lnTo>
                    <a:lnTo>
                      <a:pt x="1786" y="174"/>
                    </a:lnTo>
                    <a:lnTo>
                      <a:pt x="1771" y="171"/>
                    </a:lnTo>
                    <a:lnTo>
                      <a:pt x="1756" y="168"/>
                    </a:lnTo>
                    <a:lnTo>
                      <a:pt x="1742" y="164"/>
                    </a:lnTo>
                    <a:lnTo>
                      <a:pt x="1725" y="158"/>
                    </a:lnTo>
                    <a:lnTo>
                      <a:pt x="1718" y="155"/>
                    </a:lnTo>
                    <a:lnTo>
                      <a:pt x="1711" y="150"/>
                    </a:lnTo>
                    <a:lnTo>
                      <a:pt x="1697" y="140"/>
                    </a:lnTo>
                    <a:lnTo>
                      <a:pt x="1690" y="136"/>
                    </a:lnTo>
                    <a:lnTo>
                      <a:pt x="1684" y="133"/>
                    </a:lnTo>
                    <a:lnTo>
                      <a:pt x="1679" y="132"/>
                    </a:lnTo>
                    <a:lnTo>
                      <a:pt x="1675" y="131"/>
                    </a:lnTo>
                    <a:lnTo>
                      <a:pt x="1665" y="130"/>
                    </a:lnTo>
                    <a:lnTo>
                      <a:pt x="1653" y="131"/>
                    </a:lnTo>
                    <a:lnTo>
                      <a:pt x="1647" y="132"/>
                    </a:lnTo>
                    <a:lnTo>
                      <a:pt x="1641" y="133"/>
                    </a:lnTo>
                    <a:lnTo>
                      <a:pt x="1632" y="136"/>
                    </a:lnTo>
                    <a:lnTo>
                      <a:pt x="1626" y="139"/>
                    </a:lnTo>
                    <a:lnTo>
                      <a:pt x="1622" y="141"/>
                    </a:lnTo>
                    <a:lnTo>
                      <a:pt x="1614" y="146"/>
                    </a:lnTo>
                    <a:lnTo>
                      <a:pt x="1605" y="153"/>
                    </a:lnTo>
                    <a:lnTo>
                      <a:pt x="1590" y="166"/>
                    </a:lnTo>
                    <a:lnTo>
                      <a:pt x="1583" y="173"/>
                    </a:lnTo>
                    <a:lnTo>
                      <a:pt x="1576" y="180"/>
                    </a:lnTo>
                    <a:lnTo>
                      <a:pt x="1568" y="187"/>
                    </a:lnTo>
                    <a:lnTo>
                      <a:pt x="1559" y="192"/>
                    </a:lnTo>
                    <a:lnTo>
                      <a:pt x="1555" y="194"/>
                    </a:lnTo>
                    <a:lnTo>
                      <a:pt x="1550" y="197"/>
                    </a:lnTo>
                    <a:lnTo>
                      <a:pt x="1540" y="200"/>
                    </a:lnTo>
                    <a:lnTo>
                      <a:pt x="1530" y="202"/>
                    </a:lnTo>
                    <a:lnTo>
                      <a:pt x="1516" y="203"/>
                    </a:lnTo>
                    <a:lnTo>
                      <a:pt x="1515" y="203"/>
                    </a:lnTo>
                    <a:lnTo>
                      <a:pt x="1513" y="201"/>
                    </a:lnTo>
                    <a:lnTo>
                      <a:pt x="1510" y="195"/>
                    </a:lnTo>
                    <a:lnTo>
                      <a:pt x="1506" y="186"/>
                    </a:lnTo>
                    <a:lnTo>
                      <a:pt x="1503" y="180"/>
                    </a:lnTo>
                    <a:lnTo>
                      <a:pt x="1500" y="175"/>
                    </a:lnTo>
                    <a:lnTo>
                      <a:pt x="1496" y="170"/>
                    </a:lnTo>
                    <a:lnTo>
                      <a:pt x="1491" y="166"/>
                    </a:lnTo>
                    <a:lnTo>
                      <a:pt x="1485" y="161"/>
                    </a:lnTo>
                    <a:lnTo>
                      <a:pt x="1478" y="157"/>
                    </a:lnTo>
                    <a:lnTo>
                      <a:pt x="1470" y="154"/>
                    </a:lnTo>
                    <a:lnTo>
                      <a:pt x="1461" y="151"/>
                    </a:lnTo>
                    <a:lnTo>
                      <a:pt x="1451" y="149"/>
                    </a:lnTo>
                    <a:lnTo>
                      <a:pt x="1445" y="149"/>
                    </a:lnTo>
                    <a:lnTo>
                      <a:pt x="1439" y="149"/>
                    </a:lnTo>
                    <a:lnTo>
                      <a:pt x="1427" y="149"/>
                    </a:lnTo>
                    <a:lnTo>
                      <a:pt x="1416" y="151"/>
                    </a:lnTo>
                    <a:lnTo>
                      <a:pt x="1405" y="153"/>
                    </a:lnTo>
                    <a:lnTo>
                      <a:pt x="1396" y="156"/>
                    </a:lnTo>
                    <a:lnTo>
                      <a:pt x="1386" y="159"/>
                    </a:lnTo>
                    <a:lnTo>
                      <a:pt x="1377" y="162"/>
                    </a:lnTo>
                    <a:lnTo>
                      <a:pt x="1359" y="170"/>
                    </a:lnTo>
                    <a:lnTo>
                      <a:pt x="1343" y="178"/>
                    </a:lnTo>
                    <a:lnTo>
                      <a:pt x="1334" y="183"/>
                    </a:lnTo>
                    <a:lnTo>
                      <a:pt x="1324" y="186"/>
                    </a:lnTo>
                    <a:lnTo>
                      <a:pt x="1315" y="189"/>
                    </a:lnTo>
                    <a:lnTo>
                      <a:pt x="1303" y="191"/>
                    </a:lnTo>
                    <a:lnTo>
                      <a:pt x="1293" y="192"/>
                    </a:lnTo>
                    <a:lnTo>
                      <a:pt x="1281" y="193"/>
                    </a:lnTo>
                    <a:lnTo>
                      <a:pt x="1207" y="193"/>
                    </a:lnTo>
                    <a:lnTo>
                      <a:pt x="1190" y="176"/>
                    </a:lnTo>
                    <a:lnTo>
                      <a:pt x="1190" y="160"/>
                    </a:lnTo>
                    <a:lnTo>
                      <a:pt x="1189" y="144"/>
                    </a:lnTo>
                    <a:lnTo>
                      <a:pt x="1187" y="129"/>
                    </a:lnTo>
                    <a:lnTo>
                      <a:pt x="1187" y="111"/>
                    </a:lnTo>
                    <a:lnTo>
                      <a:pt x="1186" y="105"/>
                    </a:lnTo>
                    <a:lnTo>
                      <a:pt x="1184" y="99"/>
                    </a:lnTo>
                    <a:lnTo>
                      <a:pt x="1184" y="93"/>
                    </a:lnTo>
                    <a:lnTo>
                      <a:pt x="1183" y="86"/>
                    </a:lnTo>
                    <a:lnTo>
                      <a:pt x="1175" y="87"/>
                    </a:lnTo>
                    <a:lnTo>
                      <a:pt x="1169" y="87"/>
                    </a:lnTo>
                    <a:lnTo>
                      <a:pt x="1158" y="86"/>
                    </a:lnTo>
                    <a:lnTo>
                      <a:pt x="1146" y="85"/>
                    </a:lnTo>
                    <a:lnTo>
                      <a:pt x="1132" y="85"/>
                    </a:lnTo>
                    <a:lnTo>
                      <a:pt x="1126" y="85"/>
                    </a:lnTo>
                    <a:lnTo>
                      <a:pt x="1121" y="86"/>
                    </a:lnTo>
                    <a:lnTo>
                      <a:pt x="1115" y="87"/>
                    </a:lnTo>
                    <a:lnTo>
                      <a:pt x="1110" y="89"/>
                    </a:lnTo>
                    <a:lnTo>
                      <a:pt x="1106" y="91"/>
                    </a:lnTo>
                    <a:lnTo>
                      <a:pt x="1101" y="93"/>
                    </a:lnTo>
                    <a:lnTo>
                      <a:pt x="1092" y="98"/>
                    </a:lnTo>
                    <a:lnTo>
                      <a:pt x="1076" y="110"/>
                    </a:lnTo>
                    <a:lnTo>
                      <a:pt x="1067" y="117"/>
                    </a:lnTo>
                    <a:lnTo>
                      <a:pt x="1063" y="120"/>
                    </a:lnTo>
                    <a:lnTo>
                      <a:pt x="1057" y="122"/>
                    </a:lnTo>
                    <a:lnTo>
                      <a:pt x="1052" y="124"/>
                    </a:lnTo>
                    <a:lnTo>
                      <a:pt x="1046" y="126"/>
                    </a:lnTo>
                    <a:lnTo>
                      <a:pt x="1036" y="129"/>
                    </a:lnTo>
                    <a:lnTo>
                      <a:pt x="1014" y="133"/>
                    </a:lnTo>
                    <a:lnTo>
                      <a:pt x="1003" y="135"/>
                    </a:lnTo>
                    <a:lnTo>
                      <a:pt x="995" y="138"/>
                    </a:lnTo>
                    <a:lnTo>
                      <a:pt x="986" y="142"/>
                    </a:lnTo>
                    <a:lnTo>
                      <a:pt x="981" y="145"/>
                    </a:lnTo>
                    <a:lnTo>
                      <a:pt x="977" y="149"/>
                    </a:lnTo>
                    <a:lnTo>
                      <a:pt x="969" y="158"/>
                    </a:lnTo>
                    <a:lnTo>
                      <a:pt x="962" y="167"/>
                    </a:lnTo>
                    <a:lnTo>
                      <a:pt x="956" y="176"/>
                    </a:lnTo>
                    <a:lnTo>
                      <a:pt x="949" y="186"/>
                    </a:lnTo>
                    <a:lnTo>
                      <a:pt x="944" y="190"/>
                    </a:lnTo>
                    <a:lnTo>
                      <a:pt x="941" y="194"/>
                    </a:lnTo>
                    <a:lnTo>
                      <a:pt x="937" y="197"/>
                    </a:lnTo>
                    <a:lnTo>
                      <a:pt x="931" y="200"/>
                    </a:lnTo>
                    <a:lnTo>
                      <a:pt x="929" y="201"/>
                    </a:lnTo>
                    <a:lnTo>
                      <a:pt x="926" y="202"/>
                    </a:lnTo>
                    <a:lnTo>
                      <a:pt x="920" y="204"/>
                    </a:lnTo>
                    <a:lnTo>
                      <a:pt x="913" y="205"/>
                    </a:lnTo>
                    <a:lnTo>
                      <a:pt x="906" y="206"/>
                    </a:lnTo>
                    <a:lnTo>
                      <a:pt x="895" y="205"/>
                    </a:lnTo>
                    <a:lnTo>
                      <a:pt x="891" y="204"/>
                    </a:lnTo>
                    <a:lnTo>
                      <a:pt x="886" y="203"/>
                    </a:lnTo>
                    <a:lnTo>
                      <a:pt x="877" y="200"/>
                    </a:lnTo>
                    <a:lnTo>
                      <a:pt x="870" y="196"/>
                    </a:lnTo>
                    <a:lnTo>
                      <a:pt x="864" y="192"/>
                    </a:lnTo>
                    <a:lnTo>
                      <a:pt x="860" y="189"/>
                    </a:lnTo>
                    <a:lnTo>
                      <a:pt x="857" y="186"/>
                    </a:lnTo>
                    <a:lnTo>
                      <a:pt x="845" y="174"/>
                    </a:lnTo>
                    <a:lnTo>
                      <a:pt x="833" y="163"/>
                    </a:lnTo>
                    <a:lnTo>
                      <a:pt x="827" y="158"/>
                    </a:lnTo>
                    <a:lnTo>
                      <a:pt x="823" y="155"/>
                    </a:lnTo>
                    <a:lnTo>
                      <a:pt x="820" y="153"/>
                    </a:lnTo>
                    <a:lnTo>
                      <a:pt x="812" y="149"/>
                    </a:lnTo>
                    <a:lnTo>
                      <a:pt x="808" y="147"/>
                    </a:lnTo>
                    <a:lnTo>
                      <a:pt x="803" y="145"/>
                    </a:lnTo>
                    <a:lnTo>
                      <a:pt x="794" y="143"/>
                    </a:lnTo>
                    <a:lnTo>
                      <a:pt x="784" y="143"/>
                    </a:lnTo>
                    <a:lnTo>
                      <a:pt x="778" y="143"/>
                    </a:lnTo>
                    <a:lnTo>
                      <a:pt x="772" y="144"/>
                    </a:lnTo>
                    <a:lnTo>
                      <a:pt x="762" y="146"/>
                    </a:lnTo>
                    <a:lnTo>
                      <a:pt x="757" y="149"/>
                    </a:lnTo>
                    <a:lnTo>
                      <a:pt x="753" y="151"/>
                    </a:lnTo>
                    <a:lnTo>
                      <a:pt x="744" y="156"/>
                    </a:lnTo>
                    <a:lnTo>
                      <a:pt x="737" y="160"/>
                    </a:lnTo>
                    <a:lnTo>
                      <a:pt x="726" y="165"/>
                    </a:lnTo>
                    <a:lnTo>
                      <a:pt x="717" y="169"/>
                    </a:lnTo>
                    <a:lnTo>
                      <a:pt x="705" y="171"/>
                    </a:lnTo>
                    <a:lnTo>
                      <a:pt x="697" y="161"/>
                    </a:lnTo>
                    <a:lnTo>
                      <a:pt x="689" y="152"/>
                    </a:lnTo>
                    <a:lnTo>
                      <a:pt x="680" y="143"/>
                    </a:lnTo>
                    <a:lnTo>
                      <a:pt x="671" y="137"/>
                    </a:lnTo>
                    <a:lnTo>
                      <a:pt x="665" y="134"/>
                    </a:lnTo>
                    <a:lnTo>
                      <a:pt x="661" y="132"/>
                    </a:lnTo>
                    <a:lnTo>
                      <a:pt x="652" y="127"/>
                    </a:lnTo>
                    <a:lnTo>
                      <a:pt x="642" y="124"/>
                    </a:lnTo>
                    <a:lnTo>
                      <a:pt x="633" y="121"/>
                    </a:lnTo>
                    <a:lnTo>
                      <a:pt x="617" y="118"/>
                    </a:lnTo>
                    <a:lnTo>
                      <a:pt x="603" y="114"/>
                    </a:lnTo>
                    <a:lnTo>
                      <a:pt x="599" y="113"/>
                    </a:lnTo>
                    <a:lnTo>
                      <a:pt x="594" y="112"/>
                    </a:lnTo>
                    <a:lnTo>
                      <a:pt x="593" y="111"/>
                    </a:lnTo>
                    <a:lnTo>
                      <a:pt x="593" y="110"/>
                    </a:lnTo>
                    <a:lnTo>
                      <a:pt x="591" y="108"/>
                    </a:lnTo>
                    <a:lnTo>
                      <a:pt x="591" y="95"/>
                    </a:lnTo>
                    <a:lnTo>
                      <a:pt x="591" y="83"/>
                    </a:lnTo>
                    <a:lnTo>
                      <a:pt x="590" y="71"/>
                    </a:lnTo>
                    <a:lnTo>
                      <a:pt x="587" y="61"/>
                    </a:lnTo>
                    <a:lnTo>
                      <a:pt x="582" y="52"/>
                    </a:lnTo>
                    <a:lnTo>
                      <a:pt x="578" y="42"/>
                    </a:lnTo>
                    <a:lnTo>
                      <a:pt x="572" y="35"/>
                    </a:lnTo>
                    <a:lnTo>
                      <a:pt x="566" y="28"/>
                    </a:lnTo>
                    <a:lnTo>
                      <a:pt x="559" y="22"/>
                    </a:lnTo>
                    <a:lnTo>
                      <a:pt x="554" y="19"/>
                    </a:lnTo>
                    <a:lnTo>
                      <a:pt x="550" y="16"/>
                    </a:lnTo>
                    <a:lnTo>
                      <a:pt x="541" y="11"/>
                    </a:lnTo>
                    <a:lnTo>
                      <a:pt x="531" y="7"/>
                    </a:lnTo>
                    <a:lnTo>
                      <a:pt x="519" y="4"/>
                    </a:lnTo>
                    <a:lnTo>
                      <a:pt x="507" y="2"/>
                    </a:lnTo>
                    <a:lnTo>
                      <a:pt x="494" y="1"/>
                    </a:lnTo>
                    <a:lnTo>
                      <a:pt x="479" y="0"/>
                    </a:lnTo>
                    <a:lnTo>
                      <a:pt x="473" y="1"/>
                    </a:lnTo>
                    <a:lnTo>
                      <a:pt x="467" y="2"/>
                    </a:lnTo>
                    <a:lnTo>
                      <a:pt x="461" y="3"/>
                    </a:lnTo>
                    <a:lnTo>
                      <a:pt x="456" y="5"/>
                    </a:lnTo>
                    <a:lnTo>
                      <a:pt x="451" y="7"/>
                    </a:lnTo>
                    <a:lnTo>
                      <a:pt x="448" y="9"/>
                    </a:lnTo>
                    <a:lnTo>
                      <a:pt x="443" y="12"/>
                    </a:lnTo>
                    <a:lnTo>
                      <a:pt x="439" y="16"/>
                    </a:lnTo>
                    <a:lnTo>
                      <a:pt x="424" y="29"/>
                    </a:lnTo>
                    <a:lnTo>
                      <a:pt x="415" y="36"/>
                    </a:lnTo>
                    <a:lnTo>
                      <a:pt x="411" y="39"/>
                    </a:lnTo>
                    <a:lnTo>
                      <a:pt x="405" y="42"/>
                    </a:lnTo>
                    <a:lnTo>
                      <a:pt x="400" y="44"/>
                    </a:lnTo>
                    <a:lnTo>
                      <a:pt x="394" y="46"/>
                    </a:lnTo>
                    <a:lnTo>
                      <a:pt x="384" y="51"/>
                    </a:lnTo>
                    <a:lnTo>
                      <a:pt x="362" y="56"/>
                    </a:lnTo>
                    <a:lnTo>
                      <a:pt x="351" y="59"/>
                    </a:lnTo>
                    <a:lnTo>
                      <a:pt x="347" y="61"/>
                    </a:lnTo>
                    <a:lnTo>
                      <a:pt x="344" y="63"/>
                    </a:lnTo>
                    <a:lnTo>
                      <a:pt x="341" y="65"/>
                    </a:lnTo>
                    <a:lnTo>
                      <a:pt x="338" y="68"/>
                    </a:lnTo>
                    <a:lnTo>
                      <a:pt x="336" y="71"/>
                    </a:lnTo>
                    <a:lnTo>
                      <a:pt x="336" y="75"/>
                    </a:lnTo>
                    <a:lnTo>
                      <a:pt x="338" y="81"/>
                    </a:lnTo>
                    <a:lnTo>
                      <a:pt x="339" y="86"/>
                    </a:lnTo>
                    <a:lnTo>
                      <a:pt x="344" y="90"/>
                    </a:lnTo>
                    <a:lnTo>
                      <a:pt x="348" y="94"/>
                    </a:lnTo>
                    <a:lnTo>
                      <a:pt x="354" y="97"/>
                    </a:lnTo>
                    <a:lnTo>
                      <a:pt x="362" y="100"/>
                    </a:lnTo>
                    <a:lnTo>
                      <a:pt x="376" y="106"/>
                    </a:lnTo>
                    <a:lnTo>
                      <a:pt x="391" y="111"/>
                    </a:lnTo>
                    <a:lnTo>
                      <a:pt x="403" y="118"/>
                    </a:lnTo>
                    <a:lnTo>
                      <a:pt x="406" y="120"/>
                    </a:lnTo>
                    <a:lnTo>
                      <a:pt x="409" y="122"/>
                    </a:lnTo>
                    <a:lnTo>
                      <a:pt x="413" y="126"/>
                    </a:lnTo>
                    <a:lnTo>
                      <a:pt x="415" y="131"/>
                    </a:lnTo>
                    <a:lnTo>
                      <a:pt x="416" y="133"/>
                    </a:lnTo>
                    <a:lnTo>
                      <a:pt x="416" y="136"/>
                    </a:lnTo>
                    <a:lnTo>
                      <a:pt x="416" y="141"/>
                    </a:lnTo>
                    <a:lnTo>
                      <a:pt x="413" y="146"/>
                    </a:lnTo>
                    <a:lnTo>
                      <a:pt x="412" y="151"/>
                    </a:lnTo>
                    <a:lnTo>
                      <a:pt x="408" y="154"/>
                    </a:lnTo>
                    <a:lnTo>
                      <a:pt x="403" y="158"/>
                    </a:lnTo>
                    <a:lnTo>
                      <a:pt x="399" y="160"/>
                    </a:lnTo>
                    <a:lnTo>
                      <a:pt x="387" y="165"/>
                    </a:lnTo>
                    <a:lnTo>
                      <a:pt x="373" y="170"/>
                    </a:lnTo>
                    <a:lnTo>
                      <a:pt x="360" y="174"/>
                    </a:lnTo>
                    <a:lnTo>
                      <a:pt x="345" y="179"/>
                    </a:lnTo>
                    <a:lnTo>
                      <a:pt x="339" y="181"/>
                    </a:lnTo>
                    <a:lnTo>
                      <a:pt x="332" y="185"/>
                    </a:lnTo>
                    <a:lnTo>
                      <a:pt x="322" y="191"/>
                    </a:lnTo>
                    <a:lnTo>
                      <a:pt x="314" y="197"/>
                    </a:lnTo>
                    <a:lnTo>
                      <a:pt x="307" y="203"/>
                    </a:lnTo>
                    <a:lnTo>
                      <a:pt x="299" y="209"/>
                    </a:lnTo>
                    <a:lnTo>
                      <a:pt x="293" y="217"/>
                    </a:lnTo>
                    <a:lnTo>
                      <a:pt x="285" y="222"/>
                    </a:lnTo>
                    <a:lnTo>
                      <a:pt x="282" y="225"/>
                    </a:lnTo>
                    <a:lnTo>
                      <a:pt x="276" y="228"/>
                    </a:lnTo>
                    <a:lnTo>
                      <a:pt x="271" y="230"/>
                    </a:lnTo>
                    <a:lnTo>
                      <a:pt x="265" y="232"/>
                    </a:lnTo>
                    <a:lnTo>
                      <a:pt x="250" y="238"/>
                    </a:lnTo>
                    <a:lnTo>
                      <a:pt x="237" y="245"/>
                    </a:lnTo>
                    <a:lnTo>
                      <a:pt x="227" y="253"/>
                    </a:lnTo>
                    <a:lnTo>
                      <a:pt x="218" y="261"/>
                    </a:lnTo>
                    <a:lnTo>
                      <a:pt x="209" y="269"/>
                    </a:lnTo>
                    <a:lnTo>
                      <a:pt x="201" y="279"/>
                    </a:lnTo>
                    <a:lnTo>
                      <a:pt x="185" y="300"/>
                    </a:lnTo>
                    <a:lnTo>
                      <a:pt x="184" y="302"/>
                    </a:lnTo>
                    <a:lnTo>
                      <a:pt x="182" y="305"/>
                    </a:lnTo>
                    <a:lnTo>
                      <a:pt x="179" y="311"/>
                    </a:lnTo>
                    <a:lnTo>
                      <a:pt x="175" y="322"/>
                    </a:lnTo>
                    <a:lnTo>
                      <a:pt x="172" y="327"/>
                    </a:lnTo>
                    <a:lnTo>
                      <a:pt x="169" y="329"/>
                    </a:lnTo>
                    <a:lnTo>
                      <a:pt x="167" y="331"/>
                    </a:lnTo>
                    <a:lnTo>
                      <a:pt x="164" y="332"/>
                    </a:lnTo>
                    <a:lnTo>
                      <a:pt x="161" y="333"/>
                    </a:lnTo>
                    <a:lnTo>
                      <a:pt x="159" y="334"/>
                    </a:lnTo>
                    <a:lnTo>
                      <a:pt x="154" y="334"/>
                    </a:lnTo>
                    <a:lnTo>
                      <a:pt x="145" y="334"/>
                    </a:lnTo>
                    <a:lnTo>
                      <a:pt x="138" y="334"/>
                    </a:lnTo>
                    <a:lnTo>
                      <a:pt x="130" y="333"/>
                    </a:lnTo>
                    <a:lnTo>
                      <a:pt x="123" y="331"/>
                    </a:lnTo>
                    <a:lnTo>
                      <a:pt x="110" y="328"/>
                    </a:lnTo>
                    <a:lnTo>
                      <a:pt x="96" y="324"/>
                    </a:lnTo>
                    <a:lnTo>
                      <a:pt x="83" y="320"/>
                    </a:lnTo>
                    <a:lnTo>
                      <a:pt x="70" y="314"/>
                    </a:lnTo>
                    <a:lnTo>
                      <a:pt x="62" y="312"/>
                    </a:lnTo>
                    <a:lnTo>
                      <a:pt x="55" y="311"/>
                    </a:lnTo>
                    <a:lnTo>
                      <a:pt x="47" y="309"/>
                    </a:lnTo>
                    <a:lnTo>
                      <a:pt x="38" y="308"/>
                    </a:lnTo>
                    <a:lnTo>
                      <a:pt x="24" y="324"/>
                    </a:lnTo>
                    <a:lnTo>
                      <a:pt x="44" y="29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5" name="Freeform 522"/>
              <p:cNvSpPr>
                <a:spLocks/>
              </p:cNvSpPr>
              <p:nvPr/>
            </p:nvSpPr>
            <p:spPr bwMode="auto">
              <a:xfrm>
                <a:off x="1958" y="2480"/>
                <a:ext cx="21" cy="120"/>
              </a:xfrm>
              <a:custGeom>
                <a:avLst/>
                <a:gdLst>
                  <a:gd name="T0" fmla="*/ 0 w 62"/>
                  <a:gd name="T1" fmla="*/ 1 h 239"/>
                  <a:gd name="T2" fmla="*/ 0 w 62"/>
                  <a:gd name="T3" fmla="*/ 1 h 239"/>
                  <a:gd name="T4" fmla="*/ 0 w 62"/>
                  <a:gd name="T5" fmla="*/ 1 h 239"/>
                  <a:gd name="T6" fmla="*/ 0 w 62"/>
                  <a:gd name="T7" fmla="*/ 1 h 239"/>
                  <a:gd name="T8" fmla="*/ 0 w 62"/>
                  <a:gd name="T9" fmla="*/ 1 h 239"/>
                  <a:gd name="T10" fmla="*/ 0 w 62"/>
                  <a:gd name="T11" fmla="*/ 1 h 239"/>
                  <a:gd name="T12" fmla="*/ 0 w 62"/>
                  <a:gd name="T13" fmla="*/ 1 h 239"/>
                  <a:gd name="T14" fmla="*/ 0 w 62"/>
                  <a:gd name="T15" fmla="*/ 1 h 239"/>
                  <a:gd name="T16" fmla="*/ 0 w 62"/>
                  <a:gd name="T17" fmla="*/ 1 h 239"/>
                  <a:gd name="T18" fmla="*/ 0 w 62"/>
                  <a:gd name="T19" fmla="*/ 0 h 239"/>
                  <a:gd name="T20" fmla="*/ 0 w 62"/>
                  <a:gd name="T21" fmla="*/ 1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239"/>
                  <a:gd name="T35" fmla="*/ 62 w 62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239">
                    <a:moveTo>
                      <a:pt x="62" y="2"/>
                    </a:moveTo>
                    <a:lnTo>
                      <a:pt x="39" y="64"/>
                    </a:lnTo>
                    <a:lnTo>
                      <a:pt x="24" y="118"/>
                    </a:lnTo>
                    <a:lnTo>
                      <a:pt x="19" y="174"/>
                    </a:lnTo>
                    <a:lnTo>
                      <a:pt x="18" y="239"/>
                    </a:lnTo>
                    <a:lnTo>
                      <a:pt x="0" y="239"/>
                    </a:lnTo>
                    <a:lnTo>
                      <a:pt x="1" y="174"/>
                    </a:lnTo>
                    <a:lnTo>
                      <a:pt x="6" y="117"/>
                    </a:lnTo>
                    <a:lnTo>
                      <a:pt x="21" y="62"/>
                    </a:lnTo>
                    <a:lnTo>
                      <a:pt x="44" y="0"/>
                    </a:lnTo>
                    <a:lnTo>
                      <a:pt x="62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6" name="Freeform 523"/>
              <p:cNvSpPr>
                <a:spLocks/>
              </p:cNvSpPr>
              <p:nvPr/>
            </p:nvSpPr>
            <p:spPr bwMode="auto">
              <a:xfrm>
                <a:off x="1958" y="2600"/>
                <a:ext cx="21" cy="107"/>
              </a:xfrm>
              <a:custGeom>
                <a:avLst/>
                <a:gdLst>
                  <a:gd name="T0" fmla="*/ 0 w 62"/>
                  <a:gd name="T1" fmla="*/ 0 h 213"/>
                  <a:gd name="T2" fmla="*/ 0 w 62"/>
                  <a:gd name="T3" fmla="*/ 1 h 213"/>
                  <a:gd name="T4" fmla="*/ 0 w 62"/>
                  <a:gd name="T5" fmla="*/ 1 h 213"/>
                  <a:gd name="T6" fmla="*/ 0 w 62"/>
                  <a:gd name="T7" fmla="*/ 1 h 213"/>
                  <a:gd name="T8" fmla="*/ 0 w 62"/>
                  <a:gd name="T9" fmla="*/ 1 h 213"/>
                  <a:gd name="T10" fmla="*/ 0 w 62"/>
                  <a:gd name="T11" fmla="*/ 1 h 213"/>
                  <a:gd name="T12" fmla="*/ 0 w 62"/>
                  <a:gd name="T13" fmla="*/ 1 h 213"/>
                  <a:gd name="T14" fmla="*/ 0 w 62"/>
                  <a:gd name="T15" fmla="*/ 1 h 213"/>
                  <a:gd name="T16" fmla="*/ 0 w 62"/>
                  <a:gd name="T17" fmla="*/ 1 h 213"/>
                  <a:gd name="T18" fmla="*/ 0 w 62"/>
                  <a:gd name="T19" fmla="*/ 1 h 213"/>
                  <a:gd name="T20" fmla="*/ 0 w 62"/>
                  <a:gd name="T21" fmla="*/ 1 h 213"/>
                  <a:gd name="T22" fmla="*/ 0 w 62"/>
                  <a:gd name="T23" fmla="*/ 1 h 213"/>
                  <a:gd name="T24" fmla="*/ 0 w 62"/>
                  <a:gd name="T25" fmla="*/ 1 h 213"/>
                  <a:gd name="T26" fmla="*/ 0 w 62"/>
                  <a:gd name="T27" fmla="*/ 0 h 213"/>
                  <a:gd name="T28" fmla="*/ 0 w 62"/>
                  <a:gd name="T29" fmla="*/ 0 h 2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"/>
                  <a:gd name="T46" fmla="*/ 0 h 213"/>
                  <a:gd name="T47" fmla="*/ 62 w 62"/>
                  <a:gd name="T48" fmla="*/ 213 h 2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" h="213">
                    <a:moveTo>
                      <a:pt x="18" y="0"/>
                    </a:moveTo>
                    <a:lnTo>
                      <a:pt x="19" y="30"/>
                    </a:lnTo>
                    <a:lnTo>
                      <a:pt x="22" y="56"/>
                    </a:lnTo>
                    <a:lnTo>
                      <a:pt x="34" y="105"/>
                    </a:lnTo>
                    <a:lnTo>
                      <a:pt x="49" y="155"/>
                    </a:lnTo>
                    <a:lnTo>
                      <a:pt x="56" y="182"/>
                    </a:lnTo>
                    <a:lnTo>
                      <a:pt x="62" y="211"/>
                    </a:lnTo>
                    <a:lnTo>
                      <a:pt x="44" y="213"/>
                    </a:lnTo>
                    <a:lnTo>
                      <a:pt x="39" y="184"/>
                    </a:lnTo>
                    <a:lnTo>
                      <a:pt x="31" y="157"/>
                    </a:lnTo>
                    <a:lnTo>
                      <a:pt x="16" y="107"/>
                    </a:lnTo>
                    <a:lnTo>
                      <a:pt x="4" y="58"/>
                    </a:lnTo>
                    <a:lnTo>
                      <a:pt x="1" y="31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7" name="Freeform 524"/>
              <p:cNvSpPr>
                <a:spLocks/>
              </p:cNvSpPr>
              <p:nvPr/>
            </p:nvSpPr>
            <p:spPr bwMode="auto">
              <a:xfrm>
                <a:off x="1958" y="2600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60000 65536"/>
                  <a:gd name="T4" fmla="*/ 0 60000 65536"/>
                  <a:gd name="T5" fmla="*/ 0 60000 65536"/>
                  <a:gd name="T6" fmla="*/ 0 w 18"/>
                  <a:gd name="T7" fmla="*/ 18 w 18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8" name="Freeform 525"/>
              <p:cNvSpPr>
                <a:spLocks/>
              </p:cNvSpPr>
              <p:nvPr/>
            </p:nvSpPr>
            <p:spPr bwMode="auto">
              <a:xfrm>
                <a:off x="1973" y="2706"/>
                <a:ext cx="11" cy="89"/>
              </a:xfrm>
              <a:custGeom>
                <a:avLst/>
                <a:gdLst>
                  <a:gd name="T0" fmla="*/ 0 w 33"/>
                  <a:gd name="T1" fmla="*/ 0 h 178"/>
                  <a:gd name="T2" fmla="*/ 0 w 33"/>
                  <a:gd name="T3" fmla="*/ 1 h 178"/>
                  <a:gd name="T4" fmla="*/ 0 w 33"/>
                  <a:gd name="T5" fmla="*/ 1 h 178"/>
                  <a:gd name="T6" fmla="*/ 0 w 33"/>
                  <a:gd name="T7" fmla="*/ 1 h 178"/>
                  <a:gd name="T8" fmla="*/ 0 w 33"/>
                  <a:gd name="T9" fmla="*/ 1 h 178"/>
                  <a:gd name="T10" fmla="*/ 0 w 33"/>
                  <a:gd name="T11" fmla="*/ 1 h 178"/>
                  <a:gd name="T12" fmla="*/ 0 w 33"/>
                  <a:gd name="T13" fmla="*/ 1 h 178"/>
                  <a:gd name="T14" fmla="*/ 0 w 33"/>
                  <a:gd name="T15" fmla="*/ 1 h 178"/>
                  <a:gd name="T16" fmla="*/ 0 w 3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178"/>
                  <a:gd name="T29" fmla="*/ 33 w 3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178">
                    <a:moveTo>
                      <a:pt x="18" y="0"/>
                    </a:moveTo>
                    <a:lnTo>
                      <a:pt x="27" y="58"/>
                    </a:lnTo>
                    <a:lnTo>
                      <a:pt x="30" y="113"/>
                    </a:lnTo>
                    <a:lnTo>
                      <a:pt x="33" y="178"/>
                    </a:lnTo>
                    <a:lnTo>
                      <a:pt x="15" y="178"/>
                    </a:lnTo>
                    <a:lnTo>
                      <a:pt x="12" y="113"/>
                    </a:lnTo>
                    <a:lnTo>
                      <a:pt x="9" y="59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9" name="Freeform 526"/>
              <p:cNvSpPr>
                <a:spLocks/>
              </p:cNvSpPr>
              <p:nvPr/>
            </p:nvSpPr>
            <p:spPr bwMode="auto">
              <a:xfrm>
                <a:off x="1973" y="2706"/>
                <a:ext cx="6" cy="1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1 h 2"/>
                  <a:gd name="T4" fmla="*/ 0 w 18"/>
                  <a:gd name="T5" fmla="*/ 1 h 2"/>
                  <a:gd name="T6" fmla="*/ 0 w 1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"/>
                  <a:gd name="T14" fmla="*/ 18 w 1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">
                    <a:moveTo>
                      <a:pt x="18" y="0"/>
                    </a:moveTo>
                    <a:lnTo>
                      <a:pt x="18" y="1"/>
                    </a:lnTo>
                    <a:lnTo>
                      <a:pt x="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0" name="Freeform 527"/>
              <p:cNvSpPr>
                <a:spLocks/>
              </p:cNvSpPr>
              <p:nvPr/>
            </p:nvSpPr>
            <p:spPr bwMode="auto">
              <a:xfrm>
                <a:off x="1978" y="2794"/>
                <a:ext cx="11" cy="57"/>
              </a:xfrm>
              <a:custGeom>
                <a:avLst/>
                <a:gdLst>
                  <a:gd name="T0" fmla="*/ 0 w 34"/>
                  <a:gd name="T1" fmla="*/ 0 h 112"/>
                  <a:gd name="T2" fmla="*/ 0 w 34"/>
                  <a:gd name="T3" fmla="*/ 1 h 112"/>
                  <a:gd name="T4" fmla="*/ 0 w 34"/>
                  <a:gd name="T5" fmla="*/ 1 h 112"/>
                  <a:gd name="T6" fmla="*/ 0 w 34"/>
                  <a:gd name="T7" fmla="*/ 1 h 112"/>
                  <a:gd name="T8" fmla="*/ 0 w 34"/>
                  <a:gd name="T9" fmla="*/ 1 h 112"/>
                  <a:gd name="T10" fmla="*/ 0 w 34"/>
                  <a:gd name="T11" fmla="*/ 1 h 112"/>
                  <a:gd name="T12" fmla="*/ 0 w 34"/>
                  <a:gd name="T13" fmla="*/ 1 h 112"/>
                  <a:gd name="T14" fmla="*/ 0 w 34"/>
                  <a:gd name="T15" fmla="*/ 1 h 112"/>
                  <a:gd name="T16" fmla="*/ 0 w 34"/>
                  <a:gd name="T17" fmla="*/ 0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112"/>
                  <a:gd name="T29" fmla="*/ 34 w 34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112">
                    <a:moveTo>
                      <a:pt x="18" y="0"/>
                    </a:moveTo>
                    <a:lnTo>
                      <a:pt x="30" y="55"/>
                    </a:lnTo>
                    <a:lnTo>
                      <a:pt x="33" y="83"/>
                    </a:lnTo>
                    <a:lnTo>
                      <a:pt x="34" y="112"/>
                    </a:lnTo>
                    <a:lnTo>
                      <a:pt x="17" y="112"/>
                    </a:lnTo>
                    <a:lnTo>
                      <a:pt x="15" y="84"/>
                    </a:lnTo>
                    <a:lnTo>
                      <a:pt x="12" y="57"/>
                    </a:lnTo>
                    <a:lnTo>
                      <a:pt x="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1" name="Freeform 528"/>
              <p:cNvSpPr>
                <a:spLocks/>
              </p:cNvSpPr>
              <p:nvPr/>
            </p:nvSpPr>
            <p:spPr bwMode="auto">
              <a:xfrm>
                <a:off x="1978" y="2794"/>
                <a:ext cx="6" cy="1"/>
              </a:xfrm>
              <a:custGeom>
                <a:avLst/>
                <a:gdLst>
                  <a:gd name="T0" fmla="*/ 0 w 18"/>
                  <a:gd name="T1" fmla="*/ 1 h 2"/>
                  <a:gd name="T2" fmla="*/ 0 w 18"/>
                  <a:gd name="T3" fmla="*/ 1 h 2"/>
                  <a:gd name="T4" fmla="*/ 0 w 18"/>
                  <a:gd name="T5" fmla="*/ 0 h 2"/>
                  <a:gd name="T6" fmla="*/ 0 w 18"/>
                  <a:gd name="T7" fmla="*/ 1 h 2"/>
                  <a:gd name="T8" fmla="*/ 0 w 1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1"/>
                    </a:moveTo>
                    <a:lnTo>
                      <a:pt x="0" y="2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2" name="Freeform 529"/>
              <p:cNvSpPr>
                <a:spLocks/>
              </p:cNvSpPr>
              <p:nvPr/>
            </p:nvSpPr>
            <p:spPr bwMode="auto">
              <a:xfrm>
                <a:off x="1983" y="2851"/>
                <a:ext cx="12" cy="62"/>
              </a:xfrm>
              <a:custGeom>
                <a:avLst/>
                <a:gdLst>
                  <a:gd name="T0" fmla="*/ 0 w 35"/>
                  <a:gd name="T1" fmla="*/ 0 h 125"/>
                  <a:gd name="T2" fmla="*/ 0 w 35"/>
                  <a:gd name="T3" fmla="*/ 0 h 125"/>
                  <a:gd name="T4" fmla="*/ 0 w 35"/>
                  <a:gd name="T5" fmla="*/ 0 h 125"/>
                  <a:gd name="T6" fmla="*/ 0 w 35"/>
                  <a:gd name="T7" fmla="*/ 0 h 125"/>
                  <a:gd name="T8" fmla="*/ 0 w 35"/>
                  <a:gd name="T9" fmla="*/ 0 h 125"/>
                  <a:gd name="T10" fmla="*/ 0 w 35"/>
                  <a:gd name="T11" fmla="*/ 0 h 125"/>
                  <a:gd name="T12" fmla="*/ 0 w 35"/>
                  <a:gd name="T13" fmla="*/ 0 h 125"/>
                  <a:gd name="T14" fmla="*/ 0 w 35"/>
                  <a:gd name="T15" fmla="*/ 0 h 125"/>
                  <a:gd name="T16" fmla="*/ 0 w 35"/>
                  <a:gd name="T17" fmla="*/ 0 h 125"/>
                  <a:gd name="T18" fmla="*/ 0 w 35"/>
                  <a:gd name="T19" fmla="*/ 0 h 125"/>
                  <a:gd name="T20" fmla="*/ 0 w 35"/>
                  <a:gd name="T21" fmla="*/ 0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"/>
                  <a:gd name="T34" fmla="*/ 0 h 125"/>
                  <a:gd name="T35" fmla="*/ 35 w 35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" h="125">
                    <a:moveTo>
                      <a:pt x="17" y="0"/>
                    </a:moveTo>
                    <a:lnTo>
                      <a:pt x="20" y="34"/>
                    </a:lnTo>
                    <a:lnTo>
                      <a:pt x="26" y="61"/>
                    </a:lnTo>
                    <a:lnTo>
                      <a:pt x="32" y="90"/>
                    </a:lnTo>
                    <a:lnTo>
                      <a:pt x="35" y="124"/>
                    </a:lnTo>
                    <a:lnTo>
                      <a:pt x="17" y="125"/>
                    </a:lnTo>
                    <a:lnTo>
                      <a:pt x="14" y="91"/>
                    </a:lnTo>
                    <a:lnTo>
                      <a:pt x="8" y="63"/>
                    </a:lnTo>
                    <a:lnTo>
                      <a:pt x="3" y="35"/>
                    </a:lnTo>
                    <a:lnTo>
                      <a:pt x="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3" name="Freeform 530"/>
              <p:cNvSpPr>
                <a:spLocks/>
              </p:cNvSpPr>
              <p:nvPr/>
            </p:nvSpPr>
            <p:spPr bwMode="auto">
              <a:xfrm>
                <a:off x="1983" y="2851"/>
                <a:ext cx="6" cy="0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0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"/>
                  <a:gd name="T14" fmla="*/ 17 w 17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">
                    <a:moveTo>
                      <a:pt x="0" y="0"/>
                    </a:moveTo>
                    <a:lnTo>
                      <a:pt x="0" y="1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4" name="Freeform 531"/>
              <p:cNvSpPr>
                <a:spLocks/>
              </p:cNvSpPr>
              <p:nvPr/>
            </p:nvSpPr>
            <p:spPr bwMode="auto">
              <a:xfrm>
                <a:off x="1989" y="2912"/>
                <a:ext cx="27" cy="33"/>
              </a:xfrm>
              <a:custGeom>
                <a:avLst/>
                <a:gdLst>
                  <a:gd name="T0" fmla="*/ 0 w 82"/>
                  <a:gd name="T1" fmla="*/ 0 h 66"/>
                  <a:gd name="T2" fmla="*/ 0 w 82"/>
                  <a:gd name="T3" fmla="*/ 1 h 66"/>
                  <a:gd name="T4" fmla="*/ 0 w 82"/>
                  <a:gd name="T5" fmla="*/ 1 h 66"/>
                  <a:gd name="T6" fmla="*/ 0 w 82"/>
                  <a:gd name="T7" fmla="*/ 1 h 66"/>
                  <a:gd name="T8" fmla="*/ 0 w 82"/>
                  <a:gd name="T9" fmla="*/ 1 h 66"/>
                  <a:gd name="T10" fmla="*/ 0 w 82"/>
                  <a:gd name="T11" fmla="*/ 1 h 66"/>
                  <a:gd name="T12" fmla="*/ 0 w 82"/>
                  <a:gd name="T13" fmla="*/ 1 h 66"/>
                  <a:gd name="T14" fmla="*/ 0 w 82"/>
                  <a:gd name="T15" fmla="*/ 1 h 66"/>
                  <a:gd name="T16" fmla="*/ 0 w 82"/>
                  <a:gd name="T17" fmla="*/ 1 h 66"/>
                  <a:gd name="T18" fmla="*/ 0 w 82"/>
                  <a:gd name="T19" fmla="*/ 1 h 66"/>
                  <a:gd name="T20" fmla="*/ 0 w 82"/>
                  <a:gd name="T21" fmla="*/ 1 h 66"/>
                  <a:gd name="T22" fmla="*/ 0 w 82"/>
                  <a:gd name="T23" fmla="*/ 1 h 66"/>
                  <a:gd name="T24" fmla="*/ 0 w 82"/>
                  <a:gd name="T25" fmla="*/ 1 h 66"/>
                  <a:gd name="T26" fmla="*/ 0 w 82"/>
                  <a:gd name="T27" fmla="*/ 1 h 66"/>
                  <a:gd name="T28" fmla="*/ 0 w 82"/>
                  <a:gd name="T29" fmla="*/ 0 h 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2"/>
                  <a:gd name="T46" fmla="*/ 0 h 66"/>
                  <a:gd name="T47" fmla="*/ 82 w 82"/>
                  <a:gd name="T48" fmla="*/ 66 h 6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2" h="66">
                    <a:moveTo>
                      <a:pt x="18" y="0"/>
                    </a:moveTo>
                    <a:lnTo>
                      <a:pt x="20" y="9"/>
                    </a:lnTo>
                    <a:lnTo>
                      <a:pt x="23" y="17"/>
                    </a:lnTo>
                    <a:lnTo>
                      <a:pt x="29" y="25"/>
                    </a:lnTo>
                    <a:lnTo>
                      <a:pt x="36" y="31"/>
                    </a:lnTo>
                    <a:lnTo>
                      <a:pt x="57" y="43"/>
                    </a:lnTo>
                    <a:lnTo>
                      <a:pt x="82" y="55"/>
                    </a:lnTo>
                    <a:lnTo>
                      <a:pt x="72" y="66"/>
                    </a:lnTo>
                    <a:lnTo>
                      <a:pt x="46" y="53"/>
                    </a:lnTo>
                    <a:lnTo>
                      <a:pt x="24" y="40"/>
                    </a:lnTo>
                    <a:lnTo>
                      <a:pt x="14" y="32"/>
                    </a:lnTo>
                    <a:lnTo>
                      <a:pt x="6" y="22"/>
                    </a:lnTo>
                    <a:lnTo>
                      <a:pt x="2" y="11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5" name="Freeform 532"/>
              <p:cNvSpPr>
                <a:spLocks/>
              </p:cNvSpPr>
              <p:nvPr/>
            </p:nvSpPr>
            <p:spPr bwMode="auto">
              <a:xfrm>
                <a:off x="1989" y="2912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1"/>
                    </a:moveTo>
                    <a:lnTo>
                      <a:pt x="1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6" name="Freeform 533"/>
              <p:cNvSpPr>
                <a:spLocks/>
              </p:cNvSpPr>
              <p:nvPr/>
            </p:nvSpPr>
            <p:spPr bwMode="auto">
              <a:xfrm>
                <a:off x="2013" y="2940"/>
                <a:ext cx="38" cy="25"/>
              </a:xfrm>
              <a:custGeom>
                <a:avLst/>
                <a:gdLst>
                  <a:gd name="T0" fmla="*/ 0 w 114"/>
                  <a:gd name="T1" fmla="*/ 0 h 51"/>
                  <a:gd name="T2" fmla="*/ 0 w 114"/>
                  <a:gd name="T3" fmla="*/ 0 h 51"/>
                  <a:gd name="T4" fmla="*/ 0 w 114"/>
                  <a:gd name="T5" fmla="*/ 0 h 51"/>
                  <a:gd name="T6" fmla="*/ 0 w 114"/>
                  <a:gd name="T7" fmla="*/ 0 h 51"/>
                  <a:gd name="T8" fmla="*/ 0 w 114"/>
                  <a:gd name="T9" fmla="*/ 0 h 51"/>
                  <a:gd name="T10" fmla="*/ 0 w 114"/>
                  <a:gd name="T11" fmla="*/ 0 h 51"/>
                  <a:gd name="T12" fmla="*/ 0 w 114"/>
                  <a:gd name="T13" fmla="*/ 0 h 51"/>
                  <a:gd name="T14" fmla="*/ 0 w 114"/>
                  <a:gd name="T15" fmla="*/ 0 h 51"/>
                  <a:gd name="T16" fmla="*/ 0 w 114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51"/>
                  <a:gd name="T29" fmla="*/ 114 w 1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51">
                    <a:moveTo>
                      <a:pt x="10" y="0"/>
                    </a:moveTo>
                    <a:lnTo>
                      <a:pt x="60" y="25"/>
                    </a:lnTo>
                    <a:lnTo>
                      <a:pt x="84" y="34"/>
                    </a:lnTo>
                    <a:lnTo>
                      <a:pt x="114" y="39"/>
                    </a:lnTo>
                    <a:lnTo>
                      <a:pt x="111" y="51"/>
                    </a:lnTo>
                    <a:lnTo>
                      <a:pt x="77" y="46"/>
                    </a:lnTo>
                    <a:lnTo>
                      <a:pt x="50" y="36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7" name="Freeform 534"/>
              <p:cNvSpPr>
                <a:spLocks/>
              </p:cNvSpPr>
              <p:nvPr/>
            </p:nvSpPr>
            <p:spPr bwMode="auto">
              <a:xfrm>
                <a:off x="2013" y="2940"/>
                <a:ext cx="3" cy="5"/>
              </a:xfrm>
              <a:custGeom>
                <a:avLst/>
                <a:gdLst>
                  <a:gd name="T0" fmla="*/ 0 w 10"/>
                  <a:gd name="T1" fmla="*/ 0 h 11"/>
                  <a:gd name="T2" fmla="*/ 0 w 10"/>
                  <a:gd name="T3" fmla="*/ 0 h 11"/>
                  <a:gd name="T4" fmla="*/ 0 w 10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1"/>
                  <a:gd name="T11" fmla="*/ 10 w 10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1">
                    <a:moveTo>
                      <a:pt x="10" y="0"/>
                    </a:move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8" name="Rectangle 535"/>
              <p:cNvSpPr>
                <a:spLocks noChangeArrowheads="1"/>
              </p:cNvSpPr>
              <p:nvPr/>
            </p:nvSpPr>
            <p:spPr bwMode="auto">
              <a:xfrm>
                <a:off x="2047" y="2935"/>
                <a:ext cx="6" cy="27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49" name="Freeform 536"/>
              <p:cNvSpPr>
                <a:spLocks/>
              </p:cNvSpPr>
              <p:nvPr/>
            </p:nvSpPr>
            <p:spPr bwMode="auto">
              <a:xfrm>
                <a:off x="2047" y="2959"/>
                <a:ext cx="6" cy="8"/>
              </a:xfrm>
              <a:custGeom>
                <a:avLst/>
                <a:gdLst>
                  <a:gd name="T0" fmla="*/ 0 w 18"/>
                  <a:gd name="T1" fmla="*/ 1 h 14"/>
                  <a:gd name="T2" fmla="*/ 0 w 18"/>
                  <a:gd name="T3" fmla="*/ 1 h 14"/>
                  <a:gd name="T4" fmla="*/ 0 w 18"/>
                  <a:gd name="T5" fmla="*/ 1 h 14"/>
                  <a:gd name="T6" fmla="*/ 0 w 18"/>
                  <a:gd name="T7" fmla="*/ 1 h 14"/>
                  <a:gd name="T8" fmla="*/ 0 w 18"/>
                  <a:gd name="T9" fmla="*/ 0 h 14"/>
                  <a:gd name="T10" fmla="*/ 0 w 18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4"/>
                  <a:gd name="T20" fmla="*/ 18 w 18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4">
                    <a:moveTo>
                      <a:pt x="8" y="12"/>
                    </a:moveTo>
                    <a:lnTo>
                      <a:pt x="18" y="14"/>
                    </a:lnTo>
                    <a:lnTo>
                      <a:pt x="18" y="6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0" name="Freeform 537"/>
              <p:cNvSpPr>
                <a:spLocks/>
              </p:cNvSpPr>
              <p:nvPr/>
            </p:nvSpPr>
            <p:spPr bwMode="auto">
              <a:xfrm>
                <a:off x="2047" y="2877"/>
                <a:ext cx="25" cy="59"/>
              </a:xfrm>
              <a:custGeom>
                <a:avLst/>
                <a:gdLst>
                  <a:gd name="T0" fmla="*/ 0 w 73"/>
                  <a:gd name="T1" fmla="*/ 1 h 116"/>
                  <a:gd name="T2" fmla="*/ 0 w 73"/>
                  <a:gd name="T3" fmla="*/ 1 h 116"/>
                  <a:gd name="T4" fmla="*/ 0 w 73"/>
                  <a:gd name="T5" fmla="*/ 1 h 116"/>
                  <a:gd name="T6" fmla="*/ 0 w 73"/>
                  <a:gd name="T7" fmla="*/ 1 h 116"/>
                  <a:gd name="T8" fmla="*/ 0 w 73"/>
                  <a:gd name="T9" fmla="*/ 1 h 116"/>
                  <a:gd name="T10" fmla="*/ 0 w 73"/>
                  <a:gd name="T11" fmla="*/ 1 h 116"/>
                  <a:gd name="T12" fmla="*/ 0 w 73"/>
                  <a:gd name="T13" fmla="*/ 0 h 116"/>
                  <a:gd name="T14" fmla="*/ 0 w 73"/>
                  <a:gd name="T15" fmla="*/ 1 h 116"/>
                  <a:gd name="T16" fmla="*/ 0 w 73"/>
                  <a:gd name="T17" fmla="*/ 1 h 116"/>
                  <a:gd name="T18" fmla="*/ 0 w 73"/>
                  <a:gd name="T19" fmla="*/ 1 h 116"/>
                  <a:gd name="T20" fmla="*/ 0 w 73"/>
                  <a:gd name="T21" fmla="*/ 1 h 116"/>
                  <a:gd name="T22" fmla="*/ 0 w 73"/>
                  <a:gd name="T23" fmla="*/ 1 h 116"/>
                  <a:gd name="T24" fmla="*/ 0 w 73"/>
                  <a:gd name="T25" fmla="*/ 1 h 116"/>
                  <a:gd name="T26" fmla="*/ 0 w 73"/>
                  <a:gd name="T27" fmla="*/ 1 h 116"/>
                  <a:gd name="T28" fmla="*/ 0 w 73"/>
                  <a:gd name="T29" fmla="*/ 1 h 1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116"/>
                  <a:gd name="T47" fmla="*/ 73 w 73"/>
                  <a:gd name="T48" fmla="*/ 116 h 1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116">
                    <a:moveTo>
                      <a:pt x="0" y="114"/>
                    </a:moveTo>
                    <a:lnTo>
                      <a:pt x="3" y="98"/>
                    </a:lnTo>
                    <a:lnTo>
                      <a:pt x="11" y="81"/>
                    </a:lnTo>
                    <a:lnTo>
                      <a:pt x="30" y="55"/>
                    </a:lnTo>
                    <a:lnTo>
                      <a:pt x="49" y="29"/>
                    </a:lnTo>
                    <a:lnTo>
                      <a:pt x="54" y="16"/>
                    </a:lnTo>
                    <a:lnTo>
                      <a:pt x="57" y="0"/>
                    </a:lnTo>
                    <a:lnTo>
                      <a:pt x="73" y="2"/>
                    </a:lnTo>
                    <a:lnTo>
                      <a:pt x="70" y="19"/>
                    </a:lnTo>
                    <a:lnTo>
                      <a:pt x="64" y="35"/>
                    </a:lnTo>
                    <a:lnTo>
                      <a:pt x="45" y="63"/>
                    </a:lnTo>
                    <a:lnTo>
                      <a:pt x="26" y="87"/>
                    </a:lnTo>
                    <a:lnTo>
                      <a:pt x="20" y="101"/>
                    </a:lnTo>
                    <a:lnTo>
                      <a:pt x="17" y="116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1" name="Freeform 538"/>
              <p:cNvSpPr>
                <a:spLocks/>
              </p:cNvSpPr>
              <p:nvPr/>
            </p:nvSpPr>
            <p:spPr bwMode="auto">
              <a:xfrm>
                <a:off x="2047" y="2935"/>
                <a:ext cx="6" cy="1"/>
              </a:xfrm>
              <a:custGeom>
                <a:avLst/>
                <a:gdLst>
                  <a:gd name="T0" fmla="*/ 0 w 18"/>
                  <a:gd name="T1" fmla="*/ 1 h 2"/>
                  <a:gd name="T2" fmla="*/ 0 w 18"/>
                  <a:gd name="T3" fmla="*/ 0 h 2"/>
                  <a:gd name="T4" fmla="*/ 0 w 18"/>
                  <a:gd name="T5" fmla="*/ 1 h 2"/>
                  <a:gd name="T6" fmla="*/ 0 w 18"/>
                  <a:gd name="T7" fmla="*/ 1 h 2"/>
                  <a:gd name="T8" fmla="*/ 0 w 1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1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2" name="Freeform 539"/>
              <p:cNvSpPr>
                <a:spLocks/>
              </p:cNvSpPr>
              <p:nvPr/>
            </p:nvSpPr>
            <p:spPr bwMode="auto">
              <a:xfrm>
                <a:off x="2062" y="2861"/>
                <a:ext cx="10" cy="17"/>
              </a:xfrm>
              <a:custGeom>
                <a:avLst/>
                <a:gdLst>
                  <a:gd name="T0" fmla="*/ 0 w 28"/>
                  <a:gd name="T1" fmla="*/ 1 h 34"/>
                  <a:gd name="T2" fmla="*/ 0 w 28"/>
                  <a:gd name="T3" fmla="*/ 1 h 34"/>
                  <a:gd name="T4" fmla="*/ 0 w 28"/>
                  <a:gd name="T5" fmla="*/ 1 h 34"/>
                  <a:gd name="T6" fmla="*/ 0 w 28"/>
                  <a:gd name="T7" fmla="*/ 1 h 34"/>
                  <a:gd name="T8" fmla="*/ 0 w 28"/>
                  <a:gd name="T9" fmla="*/ 1 h 34"/>
                  <a:gd name="T10" fmla="*/ 0 w 28"/>
                  <a:gd name="T11" fmla="*/ 0 h 34"/>
                  <a:gd name="T12" fmla="*/ 0 w 28"/>
                  <a:gd name="T13" fmla="*/ 1 h 34"/>
                  <a:gd name="T14" fmla="*/ 0 w 28"/>
                  <a:gd name="T15" fmla="*/ 1 h 34"/>
                  <a:gd name="T16" fmla="*/ 0 w 28"/>
                  <a:gd name="T17" fmla="*/ 1 h 34"/>
                  <a:gd name="T18" fmla="*/ 0 w 28"/>
                  <a:gd name="T19" fmla="*/ 1 h 34"/>
                  <a:gd name="T20" fmla="*/ 0 w 28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34"/>
                  <a:gd name="T35" fmla="*/ 28 w 2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34">
                    <a:moveTo>
                      <a:pt x="12" y="34"/>
                    </a:moveTo>
                    <a:lnTo>
                      <a:pt x="10" y="27"/>
                    </a:lnTo>
                    <a:lnTo>
                      <a:pt x="6" y="20"/>
                    </a:lnTo>
                    <a:lnTo>
                      <a:pt x="3" y="12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9" y="9"/>
                    </a:lnTo>
                    <a:lnTo>
                      <a:pt x="22" y="15"/>
                    </a:lnTo>
                    <a:lnTo>
                      <a:pt x="26" y="23"/>
                    </a:lnTo>
                    <a:lnTo>
                      <a:pt x="28" y="32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" name="Freeform 540"/>
              <p:cNvSpPr>
                <a:spLocks/>
              </p:cNvSpPr>
              <p:nvPr/>
            </p:nvSpPr>
            <p:spPr bwMode="auto">
              <a:xfrm>
                <a:off x="2066" y="2877"/>
                <a:ext cx="6" cy="1"/>
              </a:xfrm>
              <a:custGeom>
                <a:avLst/>
                <a:gdLst>
                  <a:gd name="T0" fmla="*/ 0 w 16"/>
                  <a:gd name="T1" fmla="*/ 1 h 2"/>
                  <a:gd name="T2" fmla="*/ 0 w 16"/>
                  <a:gd name="T3" fmla="*/ 1 h 2"/>
                  <a:gd name="T4" fmla="*/ 0 w 16"/>
                  <a:gd name="T5" fmla="*/ 0 h 2"/>
                  <a:gd name="T6" fmla="*/ 0 w 16"/>
                  <a:gd name="T7" fmla="*/ 1 h 2"/>
                  <a:gd name="T8" fmla="*/ 0 w 16"/>
                  <a:gd name="T9" fmla="*/ 0 h 2"/>
                  <a:gd name="T10" fmla="*/ 0 w 16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"/>
                  <a:gd name="T20" fmla="*/ 16 w 1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">
                    <a:moveTo>
                      <a:pt x="16" y="2"/>
                    </a:moveTo>
                    <a:lnTo>
                      <a:pt x="16" y="1"/>
                    </a:lnTo>
                    <a:lnTo>
                      <a:pt x="16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4" name="Freeform 541"/>
              <p:cNvSpPr>
                <a:spLocks/>
              </p:cNvSpPr>
              <p:nvPr/>
            </p:nvSpPr>
            <p:spPr bwMode="auto">
              <a:xfrm>
                <a:off x="2062" y="2840"/>
                <a:ext cx="34" cy="23"/>
              </a:xfrm>
              <a:custGeom>
                <a:avLst/>
                <a:gdLst>
                  <a:gd name="T0" fmla="*/ 0 w 102"/>
                  <a:gd name="T1" fmla="*/ 0 h 47"/>
                  <a:gd name="T2" fmla="*/ 0 w 102"/>
                  <a:gd name="T3" fmla="*/ 0 h 47"/>
                  <a:gd name="T4" fmla="*/ 0 w 102"/>
                  <a:gd name="T5" fmla="*/ 0 h 47"/>
                  <a:gd name="T6" fmla="*/ 0 w 102"/>
                  <a:gd name="T7" fmla="*/ 0 h 47"/>
                  <a:gd name="T8" fmla="*/ 0 w 102"/>
                  <a:gd name="T9" fmla="*/ 0 h 47"/>
                  <a:gd name="T10" fmla="*/ 0 w 102"/>
                  <a:gd name="T11" fmla="*/ 0 h 47"/>
                  <a:gd name="T12" fmla="*/ 0 w 102"/>
                  <a:gd name="T13" fmla="*/ 0 h 47"/>
                  <a:gd name="T14" fmla="*/ 0 w 102"/>
                  <a:gd name="T15" fmla="*/ 0 h 47"/>
                  <a:gd name="T16" fmla="*/ 0 w 102"/>
                  <a:gd name="T17" fmla="*/ 0 h 47"/>
                  <a:gd name="T18" fmla="*/ 0 w 102"/>
                  <a:gd name="T19" fmla="*/ 0 h 47"/>
                  <a:gd name="T20" fmla="*/ 0 w 102"/>
                  <a:gd name="T21" fmla="*/ 0 h 47"/>
                  <a:gd name="T22" fmla="*/ 0 w 102"/>
                  <a:gd name="T23" fmla="*/ 0 h 47"/>
                  <a:gd name="T24" fmla="*/ 0 w 102"/>
                  <a:gd name="T25" fmla="*/ 0 h 47"/>
                  <a:gd name="T26" fmla="*/ 0 w 102"/>
                  <a:gd name="T27" fmla="*/ 0 h 47"/>
                  <a:gd name="T28" fmla="*/ 0 w 102"/>
                  <a:gd name="T29" fmla="*/ 0 h 47"/>
                  <a:gd name="T30" fmla="*/ 0 w 102"/>
                  <a:gd name="T31" fmla="*/ 0 h 47"/>
                  <a:gd name="T32" fmla="*/ 0 w 102"/>
                  <a:gd name="T33" fmla="*/ 0 h 47"/>
                  <a:gd name="T34" fmla="*/ 0 w 102"/>
                  <a:gd name="T35" fmla="*/ 0 h 47"/>
                  <a:gd name="T36" fmla="*/ 0 w 102"/>
                  <a:gd name="T37" fmla="*/ 0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2"/>
                  <a:gd name="T58" fmla="*/ 0 h 47"/>
                  <a:gd name="T59" fmla="*/ 102 w 102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2" h="47">
                    <a:moveTo>
                      <a:pt x="0" y="44"/>
                    </a:moveTo>
                    <a:lnTo>
                      <a:pt x="3" y="34"/>
                    </a:lnTo>
                    <a:lnTo>
                      <a:pt x="7" y="28"/>
                    </a:lnTo>
                    <a:lnTo>
                      <a:pt x="13" y="25"/>
                    </a:lnTo>
                    <a:lnTo>
                      <a:pt x="25" y="20"/>
                    </a:lnTo>
                    <a:lnTo>
                      <a:pt x="38" y="16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2" y="0"/>
                    </a:lnTo>
                    <a:lnTo>
                      <a:pt x="102" y="11"/>
                    </a:lnTo>
                    <a:lnTo>
                      <a:pt x="87" y="17"/>
                    </a:lnTo>
                    <a:lnTo>
                      <a:pt x="72" y="21"/>
                    </a:lnTo>
                    <a:lnTo>
                      <a:pt x="44" y="27"/>
                    </a:lnTo>
                    <a:lnTo>
                      <a:pt x="32" y="31"/>
                    </a:lnTo>
                    <a:lnTo>
                      <a:pt x="25" y="34"/>
                    </a:lnTo>
                    <a:lnTo>
                      <a:pt x="21" y="37"/>
                    </a:lnTo>
                    <a:lnTo>
                      <a:pt x="19" y="39"/>
                    </a:lnTo>
                    <a:lnTo>
                      <a:pt x="16" y="4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5" name="Freeform 542"/>
              <p:cNvSpPr>
                <a:spLocks/>
              </p:cNvSpPr>
              <p:nvPr/>
            </p:nvSpPr>
            <p:spPr bwMode="auto">
              <a:xfrm>
                <a:off x="2062" y="2861"/>
                <a:ext cx="6" cy="2"/>
              </a:xfrm>
              <a:custGeom>
                <a:avLst/>
                <a:gdLst>
                  <a:gd name="T0" fmla="*/ 0 w 16"/>
                  <a:gd name="T1" fmla="*/ 1 h 3"/>
                  <a:gd name="T2" fmla="*/ 0 w 16"/>
                  <a:gd name="T3" fmla="*/ 1 h 3"/>
                  <a:gd name="T4" fmla="*/ 0 w 16"/>
                  <a:gd name="T5" fmla="*/ 0 h 3"/>
                  <a:gd name="T6" fmla="*/ 0 w 16"/>
                  <a:gd name="T7" fmla="*/ 1 h 3"/>
                  <a:gd name="T8" fmla="*/ 0 w 16"/>
                  <a:gd name="T9" fmla="*/ 0 h 3"/>
                  <a:gd name="T10" fmla="*/ 0 w 16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6" name="Freeform 543"/>
              <p:cNvSpPr>
                <a:spLocks/>
              </p:cNvSpPr>
              <p:nvPr/>
            </p:nvSpPr>
            <p:spPr bwMode="auto">
              <a:xfrm>
                <a:off x="2093" y="2811"/>
                <a:ext cx="29" cy="34"/>
              </a:xfrm>
              <a:custGeom>
                <a:avLst/>
                <a:gdLst>
                  <a:gd name="T0" fmla="*/ 0 w 87"/>
                  <a:gd name="T1" fmla="*/ 1 h 67"/>
                  <a:gd name="T2" fmla="*/ 0 w 87"/>
                  <a:gd name="T3" fmla="*/ 1 h 67"/>
                  <a:gd name="T4" fmla="*/ 0 w 87"/>
                  <a:gd name="T5" fmla="*/ 1 h 67"/>
                  <a:gd name="T6" fmla="*/ 0 w 87"/>
                  <a:gd name="T7" fmla="*/ 1 h 67"/>
                  <a:gd name="T8" fmla="*/ 0 w 87"/>
                  <a:gd name="T9" fmla="*/ 1 h 67"/>
                  <a:gd name="T10" fmla="*/ 0 w 87"/>
                  <a:gd name="T11" fmla="*/ 1 h 67"/>
                  <a:gd name="T12" fmla="*/ 0 w 87"/>
                  <a:gd name="T13" fmla="*/ 1 h 67"/>
                  <a:gd name="T14" fmla="*/ 0 w 87"/>
                  <a:gd name="T15" fmla="*/ 0 h 67"/>
                  <a:gd name="T16" fmla="*/ 0 w 87"/>
                  <a:gd name="T17" fmla="*/ 1 h 67"/>
                  <a:gd name="T18" fmla="*/ 0 w 87"/>
                  <a:gd name="T19" fmla="*/ 1 h 67"/>
                  <a:gd name="T20" fmla="*/ 0 w 87"/>
                  <a:gd name="T21" fmla="*/ 1 h 67"/>
                  <a:gd name="T22" fmla="*/ 0 w 87"/>
                  <a:gd name="T23" fmla="*/ 1 h 67"/>
                  <a:gd name="T24" fmla="*/ 0 w 87"/>
                  <a:gd name="T25" fmla="*/ 1 h 67"/>
                  <a:gd name="T26" fmla="*/ 0 w 87"/>
                  <a:gd name="T27" fmla="*/ 1 h 67"/>
                  <a:gd name="T28" fmla="*/ 0 w 87"/>
                  <a:gd name="T29" fmla="*/ 1 h 67"/>
                  <a:gd name="T30" fmla="*/ 0 w 87"/>
                  <a:gd name="T31" fmla="*/ 1 h 67"/>
                  <a:gd name="T32" fmla="*/ 0 w 87"/>
                  <a:gd name="T33" fmla="*/ 1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67"/>
                  <a:gd name="T53" fmla="*/ 87 w 87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67">
                    <a:moveTo>
                      <a:pt x="0" y="57"/>
                    </a:moveTo>
                    <a:lnTo>
                      <a:pt x="9" y="49"/>
                    </a:lnTo>
                    <a:lnTo>
                      <a:pt x="19" y="42"/>
                    </a:lnTo>
                    <a:lnTo>
                      <a:pt x="34" y="23"/>
                    </a:lnTo>
                    <a:lnTo>
                      <a:pt x="43" y="14"/>
                    </a:lnTo>
                    <a:lnTo>
                      <a:pt x="53" y="7"/>
                    </a:lnTo>
                    <a:lnTo>
                      <a:pt x="68" y="3"/>
                    </a:lnTo>
                    <a:lnTo>
                      <a:pt x="86" y="0"/>
                    </a:lnTo>
                    <a:lnTo>
                      <a:pt x="87" y="12"/>
                    </a:lnTo>
                    <a:lnTo>
                      <a:pt x="74" y="14"/>
                    </a:lnTo>
                    <a:lnTo>
                      <a:pt x="63" y="17"/>
                    </a:lnTo>
                    <a:lnTo>
                      <a:pt x="56" y="22"/>
                    </a:lnTo>
                    <a:lnTo>
                      <a:pt x="49" y="31"/>
                    </a:lnTo>
                    <a:lnTo>
                      <a:pt x="34" y="49"/>
                    </a:lnTo>
                    <a:lnTo>
                      <a:pt x="22" y="57"/>
                    </a:lnTo>
                    <a:lnTo>
                      <a:pt x="12" y="6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7" name="Freeform 544"/>
              <p:cNvSpPr>
                <a:spLocks/>
              </p:cNvSpPr>
              <p:nvPr/>
            </p:nvSpPr>
            <p:spPr bwMode="auto">
              <a:xfrm>
                <a:off x="2093" y="2840"/>
                <a:ext cx="4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1"/>
                  <a:gd name="T17" fmla="*/ 12 w 1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1">
                    <a:moveTo>
                      <a:pt x="10" y="11"/>
                    </a:moveTo>
                    <a:lnTo>
                      <a:pt x="12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8" name="Freeform 545"/>
              <p:cNvSpPr>
                <a:spLocks/>
              </p:cNvSpPr>
              <p:nvPr/>
            </p:nvSpPr>
            <p:spPr bwMode="auto">
              <a:xfrm>
                <a:off x="2121" y="2811"/>
                <a:ext cx="40" cy="11"/>
              </a:xfrm>
              <a:custGeom>
                <a:avLst/>
                <a:gdLst>
                  <a:gd name="T0" fmla="*/ 0 w 119"/>
                  <a:gd name="T1" fmla="*/ 0 h 20"/>
                  <a:gd name="T2" fmla="*/ 0 w 119"/>
                  <a:gd name="T3" fmla="*/ 1 h 20"/>
                  <a:gd name="T4" fmla="*/ 0 w 119"/>
                  <a:gd name="T5" fmla="*/ 1 h 20"/>
                  <a:gd name="T6" fmla="*/ 0 w 119"/>
                  <a:gd name="T7" fmla="*/ 1 h 20"/>
                  <a:gd name="T8" fmla="*/ 0 w 119"/>
                  <a:gd name="T9" fmla="*/ 1 h 20"/>
                  <a:gd name="T10" fmla="*/ 0 w 119"/>
                  <a:gd name="T11" fmla="*/ 1 h 20"/>
                  <a:gd name="T12" fmla="*/ 0 w 119"/>
                  <a:gd name="T13" fmla="*/ 1 h 20"/>
                  <a:gd name="T14" fmla="*/ 0 w 119"/>
                  <a:gd name="T15" fmla="*/ 1 h 20"/>
                  <a:gd name="T16" fmla="*/ 0 w 119"/>
                  <a:gd name="T17" fmla="*/ 1 h 20"/>
                  <a:gd name="T18" fmla="*/ 0 w 119"/>
                  <a:gd name="T19" fmla="*/ 1 h 20"/>
                  <a:gd name="T20" fmla="*/ 0 w 119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20"/>
                  <a:gd name="T35" fmla="*/ 119 w 119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20">
                    <a:moveTo>
                      <a:pt x="2" y="0"/>
                    </a:moveTo>
                    <a:lnTo>
                      <a:pt x="33" y="1"/>
                    </a:lnTo>
                    <a:lnTo>
                      <a:pt x="61" y="4"/>
                    </a:lnTo>
                    <a:lnTo>
                      <a:pt x="88" y="6"/>
                    </a:lnTo>
                    <a:lnTo>
                      <a:pt x="119" y="8"/>
                    </a:lnTo>
                    <a:lnTo>
                      <a:pt x="117" y="20"/>
                    </a:lnTo>
                    <a:lnTo>
                      <a:pt x="86" y="18"/>
                    </a:lnTo>
                    <a:lnTo>
                      <a:pt x="58" y="16"/>
                    </a:lnTo>
                    <a:lnTo>
                      <a:pt x="31" y="13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9" name="Freeform 546"/>
              <p:cNvSpPr>
                <a:spLocks/>
              </p:cNvSpPr>
              <p:nvPr/>
            </p:nvSpPr>
            <p:spPr bwMode="auto">
              <a:xfrm>
                <a:off x="2121" y="2811"/>
                <a:ext cx="1" cy="7"/>
              </a:xfrm>
              <a:custGeom>
                <a:avLst/>
                <a:gdLst>
                  <a:gd name="T0" fmla="*/ 0 w 3"/>
                  <a:gd name="T1" fmla="*/ 0 h 12"/>
                  <a:gd name="T2" fmla="*/ 0 w 3"/>
                  <a:gd name="T3" fmla="*/ 1 h 12"/>
                  <a:gd name="T4" fmla="*/ 0 w 3"/>
                  <a:gd name="T5" fmla="*/ 1 h 12"/>
                  <a:gd name="T6" fmla="*/ 0 w 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2"/>
                  <a:gd name="T14" fmla="*/ 3 w 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2">
                    <a:moveTo>
                      <a:pt x="2" y="0"/>
                    </a:moveTo>
                    <a:lnTo>
                      <a:pt x="0" y="12"/>
                    </a:lnTo>
                    <a:lnTo>
                      <a:pt x="3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0" name="Freeform 547"/>
              <p:cNvSpPr>
                <a:spLocks/>
              </p:cNvSpPr>
              <p:nvPr/>
            </p:nvSpPr>
            <p:spPr bwMode="auto">
              <a:xfrm>
                <a:off x="2161" y="2775"/>
                <a:ext cx="29" cy="47"/>
              </a:xfrm>
              <a:custGeom>
                <a:avLst/>
                <a:gdLst>
                  <a:gd name="T0" fmla="*/ 0 w 89"/>
                  <a:gd name="T1" fmla="*/ 1 h 93"/>
                  <a:gd name="T2" fmla="*/ 0 w 89"/>
                  <a:gd name="T3" fmla="*/ 1 h 93"/>
                  <a:gd name="T4" fmla="*/ 0 w 89"/>
                  <a:gd name="T5" fmla="*/ 1 h 93"/>
                  <a:gd name="T6" fmla="*/ 0 w 89"/>
                  <a:gd name="T7" fmla="*/ 1 h 93"/>
                  <a:gd name="T8" fmla="*/ 0 w 89"/>
                  <a:gd name="T9" fmla="*/ 1 h 93"/>
                  <a:gd name="T10" fmla="*/ 0 w 89"/>
                  <a:gd name="T11" fmla="*/ 1 h 93"/>
                  <a:gd name="T12" fmla="*/ 0 w 89"/>
                  <a:gd name="T13" fmla="*/ 1 h 93"/>
                  <a:gd name="T14" fmla="*/ 0 w 89"/>
                  <a:gd name="T15" fmla="*/ 1 h 93"/>
                  <a:gd name="T16" fmla="*/ 0 w 89"/>
                  <a:gd name="T17" fmla="*/ 1 h 93"/>
                  <a:gd name="T18" fmla="*/ 0 w 89"/>
                  <a:gd name="T19" fmla="*/ 1 h 93"/>
                  <a:gd name="T20" fmla="*/ 0 w 89"/>
                  <a:gd name="T21" fmla="*/ 1 h 93"/>
                  <a:gd name="T22" fmla="*/ 0 w 89"/>
                  <a:gd name="T23" fmla="*/ 1 h 93"/>
                  <a:gd name="T24" fmla="*/ 0 w 89"/>
                  <a:gd name="T25" fmla="*/ 0 h 93"/>
                  <a:gd name="T26" fmla="*/ 0 w 89"/>
                  <a:gd name="T27" fmla="*/ 1 h 93"/>
                  <a:gd name="T28" fmla="*/ 0 w 89"/>
                  <a:gd name="T29" fmla="*/ 1 h 93"/>
                  <a:gd name="T30" fmla="*/ 0 w 89"/>
                  <a:gd name="T31" fmla="*/ 1 h 93"/>
                  <a:gd name="T32" fmla="*/ 0 w 89"/>
                  <a:gd name="T33" fmla="*/ 1 h 93"/>
                  <a:gd name="T34" fmla="*/ 0 w 89"/>
                  <a:gd name="T35" fmla="*/ 1 h 93"/>
                  <a:gd name="T36" fmla="*/ 0 w 89"/>
                  <a:gd name="T37" fmla="*/ 1 h 93"/>
                  <a:gd name="T38" fmla="*/ 0 w 89"/>
                  <a:gd name="T39" fmla="*/ 1 h 93"/>
                  <a:gd name="T40" fmla="*/ 0 w 89"/>
                  <a:gd name="T41" fmla="*/ 1 h 93"/>
                  <a:gd name="T42" fmla="*/ 0 w 89"/>
                  <a:gd name="T43" fmla="*/ 1 h 93"/>
                  <a:gd name="T44" fmla="*/ 0 w 89"/>
                  <a:gd name="T45" fmla="*/ 1 h 93"/>
                  <a:gd name="T46" fmla="*/ 0 w 89"/>
                  <a:gd name="T47" fmla="*/ 1 h 93"/>
                  <a:gd name="T48" fmla="*/ 0 w 89"/>
                  <a:gd name="T49" fmla="*/ 1 h 93"/>
                  <a:gd name="T50" fmla="*/ 0 w 89"/>
                  <a:gd name="T51" fmla="*/ 1 h 93"/>
                  <a:gd name="T52" fmla="*/ 0 w 89"/>
                  <a:gd name="T53" fmla="*/ 1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9"/>
                  <a:gd name="T82" fmla="*/ 0 h 93"/>
                  <a:gd name="T83" fmla="*/ 89 w 89"/>
                  <a:gd name="T84" fmla="*/ 93 h 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9" h="93">
                    <a:moveTo>
                      <a:pt x="0" y="81"/>
                    </a:moveTo>
                    <a:lnTo>
                      <a:pt x="7" y="80"/>
                    </a:lnTo>
                    <a:lnTo>
                      <a:pt x="12" y="78"/>
                    </a:lnTo>
                    <a:lnTo>
                      <a:pt x="18" y="75"/>
                    </a:lnTo>
                    <a:lnTo>
                      <a:pt x="22" y="71"/>
                    </a:lnTo>
                    <a:lnTo>
                      <a:pt x="28" y="59"/>
                    </a:lnTo>
                    <a:lnTo>
                      <a:pt x="34" y="44"/>
                    </a:lnTo>
                    <a:lnTo>
                      <a:pt x="40" y="29"/>
                    </a:lnTo>
                    <a:lnTo>
                      <a:pt x="50" y="15"/>
                    </a:lnTo>
                    <a:lnTo>
                      <a:pt x="56" y="9"/>
                    </a:lnTo>
                    <a:lnTo>
                      <a:pt x="64" y="4"/>
                    </a:lnTo>
                    <a:lnTo>
                      <a:pt x="75" y="1"/>
                    </a:lnTo>
                    <a:lnTo>
                      <a:pt x="87" y="0"/>
                    </a:lnTo>
                    <a:lnTo>
                      <a:pt x="89" y="12"/>
                    </a:lnTo>
                    <a:lnTo>
                      <a:pt x="78" y="13"/>
                    </a:lnTo>
                    <a:lnTo>
                      <a:pt x="74" y="14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56" y="35"/>
                    </a:lnTo>
                    <a:lnTo>
                      <a:pt x="50" y="48"/>
                    </a:lnTo>
                    <a:lnTo>
                      <a:pt x="44" y="65"/>
                    </a:lnTo>
                    <a:lnTo>
                      <a:pt x="37" y="77"/>
                    </a:lnTo>
                    <a:lnTo>
                      <a:pt x="29" y="84"/>
                    </a:lnTo>
                    <a:lnTo>
                      <a:pt x="22" y="88"/>
                    </a:lnTo>
                    <a:lnTo>
                      <a:pt x="10" y="92"/>
                    </a:lnTo>
                    <a:lnTo>
                      <a:pt x="1" y="9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1" name="Freeform 548"/>
              <p:cNvSpPr>
                <a:spLocks/>
              </p:cNvSpPr>
              <p:nvPr/>
            </p:nvSpPr>
            <p:spPr bwMode="auto">
              <a:xfrm>
                <a:off x="2160" y="2815"/>
                <a:ext cx="1" cy="7"/>
              </a:xfrm>
              <a:custGeom>
                <a:avLst/>
                <a:gdLst>
                  <a:gd name="T0" fmla="*/ 0 w 3"/>
                  <a:gd name="T1" fmla="*/ 1 h 12"/>
                  <a:gd name="T2" fmla="*/ 0 w 3"/>
                  <a:gd name="T3" fmla="*/ 1 h 12"/>
                  <a:gd name="T4" fmla="*/ 0 w 3"/>
                  <a:gd name="T5" fmla="*/ 1 h 12"/>
                  <a:gd name="T6" fmla="*/ 0 w 3"/>
                  <a:gd name="T7" fmla="*/ 0 h 12"/>
                  <a:gd name="T8" fmla="*/ 0 w 3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2"/>
                  <a:gd name="T17" fmla="*/ 3 w 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2">
                    <a:moveTo>
                      <a:pt x="0" y="12"/>
                    </a:moveTo>
                    <a:lnTo>
                      <a:pt x="2" y="12"/>
                    </a:lnTo>
                    <a:lnTo>
                      <a:pt x="3" y="12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2" name="Freeform 549"/>
              <p:cNvSpPr>
                <a:spLocks/>
              </p:cNvSpPr>
              <p:nvPr/>
            </p:nvSpPr>
            <p:spPr bwMode="auto">
              <a:xfrm>
                <a:off x="2189" y="2775"/>
                <a:ext cx="25" cy="26"/>
              </a:xfrm>
              <a:custGeom>
                <a:avLst/>
                <a:gdLst>
                  <a:gd name="T0" fmla="*/ 0 w 74"/>
                  <a:gd name="T1" fmla="*/ 0 h 51"/>
                  <a:gd name="T2" fmla="*/ 0 w 74"/>
                  <a:gd name="T3" fmla="*/ 1 h 51"/>
                  <a:gd name="T4" fmla="*/ 0 w 74"/>
                  <a:gd name="T5" fmla="*/ 1 h 51"/>
                  <a:gd name="T6" fmla="*/ 0 w 74"/>
                  <a:gd name="T7" fmla="*/ 1 h 51"/>
                  <a:gd name="T8" fmla="*/ 0 w 74"/>
                  <a:gd name="T9" fmla="*/ 1 h 51"/>
                  <a:gd name="T10" fmla="*/ 0 w 74"/>
                  <a:gd name="T11" fmla="*/ 1 h 51"/>
                  <a:gd name="T12" fmla="*/ 0 w 74"/>
                  <a:gd name="T13" fmla="*/ 1 h 51"/>
                  <a:gd name="T14" fmla="*/ 0 w 74"/>
                  <a:gd name="T15" fmla="*/ 1 h 51"/>
                  <a:gd name="T16" fmla="*/ 0 w 74"/>
                  <a:gd name="T17" fmla="*/ 1 h 51"/>
                  <a:gd name="T18" fmla="*/ 0 w 74"/>
                  <a:gd name="T19" fmla="*/ 1 h 51"/>
                  <a:gd name="T20" fmla="*/ 0 w 74"/>
                  <a:gd name="T21" fmla="*/ 1 h 51"/>
                  <a:gd name="T22" fmla="*/ 0 w 74"/>
                  <a:gd name="T23" fmla="*/ 1 h 51"/>
                  <a:gd name="T24" fmla="*/ 0 w 74"/>
                  <a:gd name="T25" fmla="*/ 1 h 51"/>
                  <a:gd name="T26" fmla="*/ 0 w 74"/>
                  <a:gd name="T27" fmla="*/ 1 h 51"/>
                  <a:gd name="T28" fmla="*/ 0 w 74"/>
                  <a:gd name="T29" fmla="*/ 1 h 51"/>
                  <a:gd name="T30" fmla="*/ 0 w 74"/>
                  <a:gd name="T31" fmla="*/ 1 h 51"/>
                  <a:gd name="T32" fmla="*/ 0 w 74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51"/>
                  <a:gd name="T53" fmla="*/ 74 w 74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51">
                    <a:moveTo>
                      <a:pt x="3" y="0"/>
                    </a:moveTo>
                    <a:lnTo>
                      <a:pt x="16" y="2"/>
                    </a:lnTo>
                    <a:lnTo>
                      <a:pt x="28" y="8"/>
                    </a:lnTo>
                    <a:lnTo>
                      <a:pt x="44" y="22"/>
                    </a:lnTo>
                    <a:lnTo>
                      <a:pt x="50" y="28"/>
                    </a:lnTo>
                    <a:lnTo>
                      <a:pt x="58" y="35"/>
                    </a:lnTo>
                    <a:lnTo>
                      <a:pt x="65" y="39"/>
                    </a:lnTo>
                    <a:lnTo>
                      <a:pt x="74" y="39"/>
                    </a:lnTo>
                    <a:lnTo>
                      <a:pt x="71" y="51"/>
                    </a:lnTo>
                    <a:lnTo>
                      <a:pt x="58" y="50"/>
                    </a:lnTo>
                    <a:lnTo>
                      <a:pt x="46" y="44"/>
                    </a:lnTo>
                    <a:lnTo>
                      <a:pt x="37" y="37"/>
                    </a:lnTo>
                    <a:lnTo>
                      <a:pt x="29" y="29"/>
                    </a:lnTo>
                    <a:lnTo>
                      <a:pt x="15" y="16"/>
                    </a:lnTo>
                    <a:lnTo>
                      <a:pt x="9" y="13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3" name="Freeform 550"/>
              <p:cNvSpPr>
                <a:spLocks/>
              </p:cNvSpPr>
              <p:nvPr/>
            </p:nvSpPr>
            <p:spPr bwMode="auto">
              <a:xfrm>
                <a:off x="2189" y="2775"/>
                <a:ext cx="1" cy="6"/>
              </a:xfrm>
              <a:custGeom>
                <a:avLst/>
                <a:gdLst>
                  <a:gd name="T0" fmla="*/ 0 w 3"/>
                  <a:gd name="T1" fmla="*/ 0 h 12"/>
                  <a:gd name="T2" fmla="*/ 0 w 3"/>
                  <a:gd name="T3" fmla="*/ 0 h 12"/>
                  <a:gd name="T4" fmla="*/ 0 w 3"/>
                  <a:gd name="T5" fmla="*/ 1 h 12"/>
                  <a:gd name="T6" fmla="*/ 0 w 3"/>
                  <a:gd name="T7" fmla="*/ 1 h 12"/>
                  <a:gd name="T8" fmla="*/ 0 w 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2"/>
                  <a:gd name="T17" fmla="*/ 3 w 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2">
                    <a:moveTo>
                      <a:pt x="1" y="0"/>
                    </a:moveTo>
                    <a:lnTo>
                      <a:pt x="3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4" name="Freeform 551"/>
              <p:cNvSpPr>
                <a:spLocks/>
              </p:cNvSpPr>
              <p:nvPr/>
            </p:nvSpPr>
            <p:spPr bwMode="auto">
              <a:xfrm>
                <a:off x="2212" y="2782"/>
                <a:ext cx="15" cy="19"/>
              </a:xfrm>
              <a:custGeom>
                <a:avLst/>
                <a:gdLst>
                  <a:gd name="T0" fmla="*/ 0 w 44"/>
                  <a:gd name="T1" fmla="*/ 1 h 37"/>
                  <a:gd name="T2" fmla="*/ 0 w 44"/>
                  <a:gd name="T3" fmla="*/ 1 h 37"/>
                  <a:gd name="T4" fmla="*/ 0 w 44"/>
                  <a:gd name="T5" fmla="*/ 1 h 37"/>
                  <a:gd name="T6" fmla="*/ 0 w 44"/>
                  <a:gd name="T7" fmla="*/ 1 h 37"/>
                  <a:gd name="T8" fmla="*/ 0 w 44"/>
                  <a:gd name="T9" fmla="*/ 0 h 37"/>
                  <a:gd name="T10" fmla="*/ 0 w 44"/>
                  <a:gd name="T11" fmla="*/ 1 h 37"/>
                  <a:gd name="T12" fmla="*/ 0 w 44"/>
                  <a:gd name="T13" fmla="*/ 1 h 37"/>
                  <a:gd name="T14" fmla="*/ 0 w 44"/>
                  <a:gd name="T15" fmla="*/ 1 h 37"/>
                  <a:gd name="T16" fmla="*/ 0 w 44"/>
                  <a:gd name="T17" fmla="*/ 1 h 37"/>
                  <a:gd name="T18" fmla="*/ 0 w 44"/>
                  <a:gd name="T19" fmla="*/ 1 h 37"/>
                  <a:gd name="T20" fmla="*/ 0 w 44"/>
                  <a:gd name="T21" fmla="*/ 1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37"/>
                  <a:gd name="T35" fmla="*/ 44 w 44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37">
                    <a:moveTo>
                      <a:pt x="0" y="26"/>
                    </a:moveTo>
                    <a:lnTo>
                      <a:pt x="10" y="24"/>
                    </a:lnTo>
                    <a:lnTo>
                      <a:pt x="16" y="18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4" y="8"/>
                    </a:lnTo>
                    <a:lnTo>
                      <a:pt x="37" y="16"/>
                    </a:lnTo>
                    <a:lnTo>
                      <a:pt x="31" y="25"/>
                    </a:lnTo>
                    <a:lnTo>
                      <a:pt x="22" y="33"/>
                    </a:lnTo>
                    <a:lnTo>
                      <a:pt x="7" y="3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5" name="Freeform 552"/>
              <p:cNvSpPr>
                <a:spLocks/>
              </p:cNvSpPr>
              <p:nvPr/>
            </p:nvSpPr>
            <p:spPr bwMode="auto">
              <a:xfrm>
                <a:off x="2212" y="2794"/>
                <a:ext cx="2" cy="7"/>
              </a:xfrm>
              <a:custGeom>
                <a:avLst/>
                <a:gdLst>
                  <a:gd name="T0" fmla="*/ 0 w 7"/>
                  <a:gd name="T1" fmla="*/ 1 h 12"/>
                  <a:gd name="T2" fmla="*/ 0 w 7"/>
                  <a:gd name="T3" fmla="*/ 1 h 12"/>
                  <a:gd name="T4" fmla="*/ 0 w 7"/>
                  <a:gd name="T5" fmla="*/ 1 h 12"/>
                  <a:gd name="T6" fmla="*/ 0 w 7"/>
                  <a:gd name="T7" fmla="*/ 1 h 12"/>
                  <a:gd name="T8" fmla="*/ 0 w 7"/>
                  <a:gd name="T9" fmla="*/ 0 h 12"/>
                  <a:gd name="T10" fmla="*/ 0 w 7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2"/>
                  <a:gd name="T20" fmla="*/ 7 w 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2">
                    <a:moveTo>
                      <a:pt x="3" y="12"/>
                    </a:moveTo>
                    <a:lnTo>
                      <a:pt x="6" y="12"/>
                    </a:lnTo>
                    <a:lnTo>
                      <a:pt x="7" y="1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6" name="Freeform 553"/>
              <p:cNvSpPr>
                <a:spLocks/>
              </p:cNvSpPr>
              <p:nvPr/>
            </p:nvSpPr>
            <p:spPr bwMode="auto">
              <a:xfrm>
                <a:off x="2223" y="2763"/>
                <a:ext cx="29" cy="24"/>
              </a:xfrm>
              <a:custGeom>
                <a:avLst/>
                <a:gdLst>
                  <a:gd name="T0" fmla="*/ 0 w 88"/>
                  <a:gd name="T1" fmla="*/ 1 h 47"/>
                  <a:gd name="T2" fmla="*/ 0 w 88"/>
                  <a:gd name="T3" fmla="*/ 1 h 47"/>
                  <a:gd name="T4" fmla="*/ 0 w 88"/>
                  <a:gd name="T5" fmla="*/ 1 h 47"/>
                  <a:gd name="T6" fmla="*/ 0 w 88"/>
                  <a:gd name="T7" fmla="*/ 0 h 47"/>
                  <a:gd name="T8" fmla="*/ 0 w 88"/>
                  <a:gd name="T9" fmla="*/ 1 h 47"/>
                  <a:gd name="T10" fmla="*/ 0 w 88"/>
                  <a:gd name="T11" fmla="*/ 1 h 47"/>
                  <a:gd name="T12" fmla="*/ 0 w 88"/>
                  <a:gd name="T13" fmla="*/ 1 h 47"/>
                  <a:gd name="T14" fmla="*/ 0 w 88"/>
                  <a:gd name="T15" fmla="*/ 1 h 47"/>
                  <a:gd name="T16" fmla="*/ 0 w 88"/>
                  <a:gd name="T17" fmla="*/ 1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"/>
                  <a:gd name="T28" fmla="*/ 0 h 47"/>
                  <a:gd name="T29" fmla="*/ 88 w 88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" h="47">
                    <a:moveTo>
                      <a:pt x="0" y="37"/>
                    </a:moveTo>
                    <a:lnTo>
                      <a:pt x="38" y="17"/>
                    </a:lnTo>
                    <a:lnTo>
                      <a:pt x="59" y="9"/>
                    </a:lnTo>
                    <a:lnTo>
                      <a:pt x="81" y="0"/>
                    </a:lnTo>
                    <a:lnTo>
                      <a:pt x="88" y="11"/>
                    </a:lnTo>
                    <a:lnTo>
                      <a:pt x="68" y="19"/>
                    </a:lnTo>
                    <a:lnTo>
                      <a:pt x="48" y="28"/>
                    </a:lnTo>
                    <a:lnTo>
                      <a:pt x="10" y="4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7" name="Freeform 554"/>
              <p:cNvSpPr>
                <a:spLocks/>
              </p:cNvSpPr>
              <p:nvPr/>
            </p:nvSpPr>
            <p:spPr bwMode="auto">
              <a:xfrm>
                <a:off x="2222" y="2781"/>
                <a:ext cx="5" cy="6"/>
              </a:xfrm>
              <a:custGeom>
                <a:avLst/>
                <a:gdLst>
                  <a:gd name="T0" fmla="*/ 0 w 13"/>
                  <a:gd name="T1" fmla="*/ 1 h 10"/>
                  <a:gd name="T2" fmla="*/ 0 w 13"/>
                  <a:gd name="T3" fmla="*/ 0 h 10"/>
                  <a:gd name="T4" fmla="*/ 0 w 13"/>
                  <a:gd name="T5" fmla="*/ 1 h 10"/>
                  <a:gd name="T6" fmla="*/ 0 w 13"/>
                  <a:gd name="T7" fmla="*/ 1 h 10"/>
                  <a:gd name="T8" fmla="*/ 0 w 13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0"/>
                  <a:gd name="T17" fmla="*/ 13 w 1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0">
                    <a:moveTo>
                      <a:pt x="0" y="1"/>
                    </a:moveTo>
                    <a:lnTo>
                      <a:pt x="2" y="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8" name="Freeform 555"/>
              <p:cNvSpPr>
                <a:spLocks/>
              </p:cNvSpPr>
              <p:nvPr/>
            </p:nvSpPr>
            <p:spPr bwMode="auto">
              <a:xfrm>
                <a:off x="2250" y="2751"/>
                <a:ext cx="37" cy="18"/>
              </a:xfrm>
              <a:custGeom>
                <a:avLst/>
                <a:gdLst>
                  <a:gd name="T0" fmla="*/ 0 w 111"/>
                  <a:gd name="T1" fmla="*/ 1 h 35"/>
                  <a:gd name="T2" fmla="*/ 0 w 111"/>
                  <a:gd name="T3" fmla="*/ 1 h 35"/>
                  <a:gd name="T4" fmla="*/ 0 w 111"/>
                  <a:gd name="T5" fmla="*/ 1 h 35"/>
                  <a:gd name="T6" fmla="*/ 0 w 111"/>
                  <a:gd name="T7" fmla="*/ 1 h 35"/>
                  <a:gd name="T8" fmla="*/ 0 w 111"/>
                  <a:gd name="T9" fmla="*/ 1 h 35"/>
                  <a:gd name="T10" fmla="*/ 0 w 111"/>
                  <a:gd name="T11" fmla="*/ 0 h 35"/>
                  <a:gd name="T12" fmla="*/ 0 w 111"/>
                  <a:gd name="T13" fmla="*/ 1 h 35"/>
                  <a:gd name="T14" fmla="*/ 0 w 111"/>
                  <a:gd name="T15" fmla="*/ 1 h 35"/>
                  <a:gd name="T16" fmla="*/ 0 w 111"/>
                  <a:gd name="T17" fmla="*/ 1 h 35"/>
                  <a:gd name="T18" fmla="*/ 0 w 111"/>
                  <a:gd name="T19" fmla="*/ 1 h 35"/>
                  <a:gd name="T20" fmla="*/ 0 w 111"/>
                  <a:gd name="T21" fmla="*/ 1 h 35"/>
                  <a:gd name="T22" fmla="*/ 0 w 111"/>
                  <a:gd name="T23" fmla="*/ 1 h 35"/>
                  <a:gd name="T24" fmla="*/ 0 w 111"/>
                  <a:gd name="T25" fmla="*/ 1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1"/>
                  <a:gd name="T40" fmla="*/ 0 h 35"/>
                  <a:gd name="T41" fmla="*/ 111 w 111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1" h="35">
                    <a:moveTo>
                      <a:pt x="0" y="24"/>
                    </a:moveTo>
                    <a:lnTo>
                      <a:pt x="30" y="17"/>
                    </a:lnTo>
                    <a:lnTo>
                      <a:pt x="56" y="14"/>
                    </a:lnTo>
                    <a:lnTo>
                      <a:pt x="80" y="10"/>
                    </a:lnTo>
                    <a:lnTo>
                      <a:pt x="89" y="6"/>
                    </a:lnTo>
                    <a:lnTo>
                      <a:pt x="101" y="0"/>
                    </a:lnTo>
                    <a:lnTo>
                      <a:pt x="111" y="10"/>
                    </a:lnTo>
                    <a:lnTo>
                      <a:pt x="99" y="17"/>
                    </a:lnTo>
                    <a:lnTo>
                      <a:pt x="86" y="22"/>
                    </a:lnTo>
                    <a:lnTo>
                      <a:pt x="59" y="26"/>
                    </a:lnTo>
                    <a:lnTo>
                      <a:pt x="33" y="29"/>
                    </a:lnTo>
                    <a:lnTo>
                      <a:pt x="7" y="3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9" name="Freeform 556"/>
              <p:cNvSpPr>
                <a:spLocks/>
              </p:cNvSpPr>
              <p:nvPr/>
            </p:nvSpPr>
            <p:spPr bwMode="auto">
              <a:xfrm>
                <a:off x="2250" y="2763"/>
                <a:ext cx="2" cy="6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1 h 11"/>
                  <a:gd name="T4" fmla="*/ 0 w 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0" y="0"/>
                    </a:moveTo>
                    <a:lnTo>
                      <a:pt x="7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0" name="Freeform 557"/>
              <p:cNvSpPr>
                <a:spLocks/>
              </p:cNvSpPr>
              <p:nvPr/>
            </p:nvSpPr>
            <p:spPr bwMode="auto">
              <a:xfrm>
                <a:off x="2283" y="2722"/>
                <a:ext cx="20" cy="34"/>
              </a:xfrm>
              <a:custGeom>
                <a:avLst/>
                <a:gdLst>
                  <a:gd name="T0" fmla="*/ 0 w 60"/>
                  <a:gd name="T1" fmla="*/ 1 h 68"/>
                  <a:gd name="T2" fmla="*/ 0 w 60"/>
                  <a:gd name="T3" fmla="*/ 1 h 68"/>
                  <a:gd name="T4" fmla="*/ 0 w 60"/>
                  <a:gd name="T5" fmla="*/ 1 h 68"/>
                  <a:gd name="T6" fmla="*/ 0 w 60"/>
                  <a:gd name="T7" fmla="*/ 1 h 68"/>
                  <a:gd name="T8" fmla="*/ 0 w 60"/>
                  <a:gd name="T9" fmla="*/ 1 h 68"/>
                  <a:gd name="T10" fmla="*/ 0 w 60"/>
                  <a:gd name="T11" fmla="*/ 1 h 68"/>
                  <a:gd name="T12" fmla="*/ 0 w 60"/>
                  <a:gd name="T13" fmla="*/ 0 h 68"/>
                  <a:gd name="T14" fmla="*/ 0 w 60"/>
                  <a:gd name="T15" fmla="*/ 1 h 68"/>
                  <a:gd name="T16" fmla="*/ 0 w 60"/>
                  <a:gd name="T17" fmla="*/ 1 h 68"/>
                  <a:gd name="T18" fmla="*/ 0 w 60"/>
                  <a:gd name="T19" fmla="*/ 1 h 68"/>
                  <a:gd name="T20" fmla="*/ 0 w 60"/>
                  <a:gd name="T21" fmla="*/ 1 h 68"/>
                  <a:gd name="T22" fmla="*/ 0 w 60"/>
                  <a:gd name="T23" fmla="*/ 1 h 68"/>
                  <a:gd name="T24" fmla="*/ 0 w 60"/>
                  <a:gd name="T25" fmla="*/ 1 h 68"/>
                  <a:gd name="T26" fmla="*/ 0 w 60"/>
                  <a:gd name="T27" fmla="*/ 1 h 68"/>
                  <a:gd name="T28" fmla="*/ 0 w 60"/>
                  <a:gd name="T29" fmla="*/ 1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68"/>
                  <a:gd name="T47" fmla="*/ 60 w 60"/>
                  <a:gd name="T48" fmla="*/ 68 h 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68">
                    <a:moveTo>
                      <a:pt x="0" y="60"/>
                    </a:moveTo>
                    <a:lnTo>
                      <a:pt x="9" y="54"/>
                    </a:lnTo>
                    <a:lnTo>
                      <a:pt x="14" y="48"/>
                    </a:lnTo>
                    <a:lnTo>
                      <a:pt x="21" y="32"/>
                    </a:lnTo>
                    <a:lnTo>
                      <a:pt x="30" y="17"/>
                    </a:lnTo>
                    <a:lnTo>
                      <a:pt x="37" y="8"/>
                    </a:lnTo>
                    <a:lnTo>
                      <a:pt x="46" y="0"/>
                    </a:lnTo>
                    <a:lnTo>
                      <a:pt x="60" y="9"/>
                    </a:lnTo>
                    <a:lnTo>
                      <a:pt x="51" y="16"/>
                    </a:lnTo>
                    <a:lnTo>
                      <a:pt x="46" y="22"/>
                    </a:lnTo>
                    <a:lnTo>
                      <a:pt x="37" y="37"/>
                    </a:lnTo>
                    <a:lnTo>
                      <a:pt x="30" y="53"/>
                    </a:lnTo>
                    <a:lnTo>
                      <a:pt x="23" y="62"/>
                    </a:lnTo>
                    <a:lnTo>
                      <a:pt x="14" y="6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1" name="Freeform 558"/>
              <p:cNvSpPr>
                <a:spLocks/>
              </p:cNvSpPr>
              <p:nvPr/>
            </p:nvSpPr>
            <p:spPr bwMode="auto">
              <a:xfrm>
                <a:off x="2283" y="2751"/>
                <a:ext cx="5" cy="5"/>
              </a:xfrm>
              <a:custGeom>
                <a:avLst/>
                <a:gdLst>
                  <a:gd name="T0" fmla="*/ 0 w 14"/>
                  <a:gd name="T1" fmla="*/ 1 h 10"/>
                  <a:gd name="T2" fmla="*/ 0 w 14"/>
                  <a:gd name="T3" fmla="*/ 1 h 10"/>
                  <a:gd name="T4" fmla="*/ 0 w 14"/>
                  <a:gd name="T5" fmla="*/ 1 h 10"/>
                  <a:gd name="T6" fmla="*/ 0 w 14"/>
                  <a:gd name="T7" fmla="*/ 0 h 10"/>
                  <a:gd name="T8" fmla="*/ 0 w 14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0"/>
                  <a:gd name="T17" fmla="*/ 14 w 1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0">
                    <a:moveTo>
                      <a:pt x="12" y="10"/>
                    </a:moveTo>
                    <a:lnTo>
                      <a:pt x="14" y="9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2" name="Freeform 559"/>
              <p:cNvSpPr>
                <a:spLocks/>
              </p:cNvSpPr>
              <p:nvPr/>
            </p:nvSpPr>
            <p:spPr bwMode="auto">
              <a:xfrm>
                <a:off x="2299" y="2695"/>
                <a:ext cx="62" cy="31"/>
              </a:xfrm>
              <a:custGeom>
                <a:avLst/>
                <a:gdLst>
                  <a:gd name="T0" fmla="*/ 0 w 185"/>
                  <a:gd name="T1" fmla="*/ 1 h 62"/>
                  <a:gd name="T2" fmla="*/ 0 w 185"/>
                  <a:gd name="T3" fmla="*/ 1 h 62"/>
                  <a:gd name="T4" fmla="*/ 0 w 185"/>
                  <a:gd name="T5" fmla="*/ 1 h 62"/>
                  <a:gd name="T6" fmla="*/ 0 w 185"/>
                  <a:gd name="T7" fmla="*/ 1 h 62"/>
                  <a:gd name="T8" fmla="*/ 0 w 185"/>
                  <a:gd name="T9" fmla="*/ 1 h 62"/>
                  <a:gd name="T10" fmla="*/ 0 w 185"/>
                  <a:gd name="T11" fmla="*/ 0 h 62"/>
                  <a:gd name="T12" fmla="*/ 0 w 185"/>
                  <a:gd name="T13" fmla="*/ 1 h 62"/>
                  <a:gd name="T14" fmla="*/ 0 w 185"/>
                  <a:gd name="T15" fmla="*/ 1 h 62"/>
                  <a:gd name="T16" fmla="*/ 0 w 185"/>
                  <a:gd name="T17" fmla="*/ 1 h 62"/>
                  <a:gd name="T18" fmla="*/ 0 w 185"/>
                  <a:gd name="T19" fmla="*/ 1 h 62"/>
                  <a:gd name="T20" fmla="*/ 0 w 185"/>
                  <a:gd name="T21" fmla="*/ 1 h 62"/>
                  <a:gd name="T22" fmla="*/ 0 w 185"/>
                  <a:gd name="T23" fmla="*/ 1 h 62"/>
                  <a:gd name="T24" fmla="*/ 0 w 185"/>
                  <a:gd name="T25" fmla="*/ 1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5"/>
                  <a:gd name="T40" fmla="*/ 0 h 62"/>
                  <a:gd name="T41" fmla="*/ 185 w 185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5" h="62">
                    <a:moveTo>
                      <a:pt x="0" y="52"/>
                    </a:moveTo>
                    <a:lnTo>
                      <a:pt x="18" y="41"/>
                    </a:lnTo>
                    <a:lnTo>
                      <a:pt x="34" y="32"/>
                    </a:lnTo>
                    <a:lnTo>
                      <a:pt x="50" y="26"/>
                    </a:lnTo>
                    <a:lnTo>
                      <a:pt x="71" y="19"/>
                    </a:lnTo>
                    <a:lnTo>
                      <a:pt x="182" y="0"/>
                    </a:lnTo>
                    <a:lnTo>
                      <a:pt x="185" y="12"/>
                    </a:lnTo>
                    <a:lnTo>
                      <a:pt x="74" y="32"/>
                    </a:lnTo>
                    <a:lnTo>
                      <a:pt x="58" y="37"/>
                    </a:lnTo>
                    <a:lnTo>
                      <a:pt x="44" y="42"/>
                    </a:lnTo>
                    <a:lnTo>
                      <a:pt x="29" y="50"/>
                    </a:lnTo>
                    <a:lnTo>
                      <a:pt x="12" y="6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3" name="Freeform 560"/>
              <p:cNvSpPr>
                <a:spLocks/>
              </p:cNvSpPr>
              <p:nvPr/>
            </p:nvSpPr>
            <p:spPr bwMode="auto">
              <a:xfrm>
                <a:off x="2298" y="2722"/>
                <a:ext cx="5" cy="4"/>
              </a:xfrm>
              <a:custGeom>
                <a:avLst/>
                <a:gdLst>
                  <a:gd name="T0" fmla="*/ 0 w 14"/>
                  <a:gd name="T1" fmla="*/ 0 h 10"/>
                  <a:gd name="T2" fmla="*/ 0 w 14"/>
                  <a:gd name="T3" fmla="*/ 0 h 10"/>
                  <a:gd name="T4" fmla="*/ 0 w 14"/>
                  <a:gd name="T5" fmla="*/ 0 h 10"/>
                  <a:gd name="T6" fmla="*/ 0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0"/>
                  <a:gd name="T17" fmla="*/ 14 w 1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0">
                    <a:moveTo>
                      <a:pt x="0" y="0"/>
                    </a:moveTo>
                    <a:lnTo>
                      <a:pt x="2" y="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4" name="Freeform 561"/>
              <p:cNvSpPr>
                <a:spLocks/>
              </p:cNvSpPr>
              <p:nvPr/>
            </p:nvSpPr>
            <p:spPr bwMode="auto">
              <a:xfrm>
                <a:off x="2359" y="2654"/>
                <a:ext cx="26" cy="48"/>
              </a:xfrm>
              <a:custGeom>
                <a:avLst/>
                <a:gdLst>
                  <a:gd name="T0" fmla="*/ 0 w 79"/>
                  <a:gd name="T1" fmla="*/ 1 h 95"/>
                  <a:gd name="T2" fmla="*/ 0 w 79"/>
                  <a:gd name="T3" fmla="*/ 1 h 95"/>
                  <a:gd name="T4" fmla="*/ 0 w 79"/>
                  <a:gd name="T5" fmla="*/ 1 h 95"/>
                  <a:gd name="T6" fmla="*/ 0 w 79"/>
                  <a:gd name="T7" fmla="*/ 1 h 95"/>
                  <a:gd name="T8" fmla="*/ 0 w 79"/>
                  <a:gd name="T9" fmla="*/ 1 h 95"/>
                  <a:gd name="T10" fmla="*/ 0 w 79"/>
                  <a:gd name="T11" fmla="*/ 1 h 95"/>
                  <a:gd name="T12" fmla="*/ 0 w 79"/>
                  <a:gd name="T13" fmla="*/ 0 h 95"/>
                  <a:gd name="T14" fmla="*/ 0 w 79"/>
                  <a:gd name="T15" fmla="*/ 1 h 95"/>
                  <a:gd name="T16" fmla="*/ 0 w 79"/>
                  <a:gd name="T17" fmla="*/ 1 h 95"/>
                  <a:gd name="T18" fmla="*/ 0 w 79"/>
                  <a:gd name="T19" fmla="*/ 1 h 95"/>
                  <a:gd name="T20" fmla="*/ 0 w 79"/>
                  <a:gd name="T21" fmla="*/ 1 h 95"/>
                  <a:gd name="T22" fmla="*/ 0 w 79"/>
                  <a:gd name="T23" fmla="*/ 1 h 95"/>
                  <a:gd name="T24" fmla="*/ 0 w 79"/>
                  <a:gd name="T25" fmla="*/ 1 h 95"/>
                  <a:gd name="T26" fmla="*/ 0 w 79"/>
                  <a:gd name="T27" fmla="*/ 1 h 95"/>
                  <a:gd name="T28" fmla="*/ 0 w 79"/>
                  <a:gd name="T29" fmla="*/ 1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95"/>
                  <a:gd name="T47" fmla="*/ 79 w 79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95">
                    <a:moveTo>
                      <a:pt x="0" y="84"/>
                    </a:moveTo>
                    <a:lnTo>
                      <a:pt x="9" y="82"/>
                    </a:lnTo>
                    <a:lnTo>
                      <a:pt x="16" y="76"/>
                    </a:lnTo>
                    <a:lnTo>
                      <a:pt x="28" y="55"/>
                    </a:lnTo>
                    <a:lnTo>
                      <a:pt x="42" y="28"/>
                    </a:lnTo>
                    <a:lnTo>
                      <a:pt x="54" y="14"/>
                    </a:lnTo>
                    <a:lnTo>
                      <a:pt x="65" y="0"/>
                    </a:lnTo>
                    <a:lnTo>
                      <a:pt x="79" y="9"/>
                    </a:lnTo>
                    <a:lnTo>
                      <a:pt x="68" y="21"/>
                    </a:lnTo>
                    <a:lnTo>
                      <a:pt x="58" y="33"/>
                    </a:lnTo>
                    <a:lnTo>
                      <a:pt x="45" y="60"/>
                    </a:lnTo>
                    <a:lnTo>
                      <a:pt x="31" y="82"/>
                    </a:lnTo>
                    <a:lnTo>
                      <a:pt x="21" y="91"/>
                    </a:lnTo>
                    <a:lnTo>
                      <a:pt x="8" y="95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5" name="Freeform 562"/>
              <p:cNvSpPr>
                <a:spLocks/>
              </p:cNvSpPr>
              <p:nvPr/>
            </p:nvSpPr>
            <p:spPr bwMode="auto">
              <a:xfrm>
                <a:off x="2359" y="2695"/>
                <a:ext cx="2" cy="7"/>
              </a:xfrm>
              <a:custGeom>
                <a:avLst/>
                <a:gdLst>
                  <a:gd name="T0" fmla="*/ 0 w 8"/>
                  <a:gd name="T1" fmla="*/ 1 h 12"/>
                  <a:gd name="T2" fmla="*/ 0 w 8"/>
                  <a:gd name="T3" fmla="*/ 1 h 12"/>
                  <a:gd name="T4" fmla="*/ 0 w 8"/>
                  <a:gd name="T5" fmla="*/ 1 h 12"/>
                  <a:gd name="T6" fmla="*/ 0 w 8"/>
                  <a:gd name="T7" fmla="*/ 0 h 12"/>
                  <a:gd name="T8" fmla="*/ 0 w 8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6" y="12"/>
                    </a:moveTo>
                    <a:lnTo>
                      <a:pt x="8" y="1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6" name="Freeform 563"/>
              <p:cNvSpPr>
                <a:spLocks/>
              </p:cNvSpPr>
              <p:nvPr/>
            </p:nvSpPr>
            <p:spPr bwMode="auto">
              <a:xfrm>
                <a:off x="2375" y="2627"/>
                <a:ext cx="12" cy="31"/>
              </a:xfrm>
              <a:custGeom>
                <a:avLst/>
                <a:gdLst>
                  <a:gd name="T0" fmla="*/ 0 w 37"/>
                  <a:gd name="T1" fmla="*/ 0 h 63"/>
                  <a:gd name="T2" fmla="*/ 0 w 37"/>
                  <a:gd name="T3" fmla="*/ 0 h 63"/>
                  <a:gd name="T4" fmla="*/ 0 w 37"/>
                  <a:gd name="T5" fmla="*/ 0 h 63"/>
                  <a:gd name="T6" fmla="*/ 0 w 37"/>
                  <a:gd name="T7" fmla="*/ 0 h 63"/>
                  <a:gd name="T8" fmla="*/ 0 w 37"/>
                  <a:gd name="T9" fmla="*/ 0 h 63"/>
                  <a:gd name="T10" fmla="*/ 0 w 37"/>
                  <a:gd name="T11" fmla="*/ 0 h 63"/>
                  <a:gd name="T12" fmla="*/ 0 w 37"/>
                  <a:gd name="T13" fmla="*/ 0 h 63"/>
                  <a:gd name="T14" fmla="*/ 0 w 37"/>
                  <a:gd name="T15" fmla="*/ 0 h 63"/>
                  <a:gd name="T16" fmla="*/ 0 w 37"/>
                  <a:gd name="T17" fmla="*/ 0 h 63"/>
                  <a:gd name="T18" fmla="*/ 0 w 37"/>
                  <a:gd name="T19" fmla="*/ 0 h 63"/>
                  <a:gd name="T20" fmla="*/ 0 w 37"/>
                  <a:gd name="T21" fmla="*/ 0 h 63"/>
                  <a:gd name="T22" fmla="*/ 0 w 37"/>
                  <a:gd name="T23" fmla="*/ 0 h 63"/>
                  <a:gd name="T24" fmla="*/ 0 w 37"/>
                  <a:gd name="T25" fmla="*/ 0 h 63"/>
                  <a:gd name="T26" fmla="*/ 0 w 37"/>
                  <a:gd name="T27" fmla="*/ 0 h 63"/>
                  <a:gd name="T28" fmla="*/ 0 w 37"/>
                  <a:gd name="T29" fmla="*/ 0 h 63"/>
                  <a:gd name="T30" fmla="*/ 0 w 37"/>
                  <a:gd name="T31" fmla="*/ 0 h 63"/>
                  <a:gd name="T32" fmla="*/ 0 w 37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63"/>
                  <a:gd name="T53" fmla="*/ 37 w 37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63">
                    <a:moveTo>
                      <a:pt x="16" y="55"/>
                    </a:moveTo>
                    <a:lnTo>
                      <a:pt x="19" y="49"/>
                    </a:lnTo>
                    <a:lnTo>
                      <a:pt x="21" y="45"/>
                    </a:lnTo>
                    <a:lnTo>
                      <a:pt x="19" y="40"/>
                    </a:lnTo>
                    <a:lnTo>
                      <a:pt x="16" y="35"/>
                    </a:lnTo>
                    <a:lnTo>
                      <a:pt x="6" y="19"/>
                    </a:lnTo>
                    <a:lnTo>
                      <a:pt x="2" y="11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8" y="8"/>
                    </a:lnTo>
                    <a:lnTo>
                      <a:pt x="22" y="14"/>
                    </a:lnTo>
                    <a:lnTo>
                      <a:pt x="31" y="30"/>
                    </a:lnTo>
                    <a:lnTo>
                      <a:pt x="36" y="36"/>
                    </a:lnTo>
                    <a:lnTo>
                      <a:pt x="37" y="45"/>
                    </a:lnTo>
                    <a:lnTo>
                      <a:pt x="36" y="54"/>
                    </a:lnTo>
                    <a:lnTo>
                      <a:pt x="31" y="63"/>
                    </a:lnTo>
                    <a:lnTo>
                      <a:pt x="16" y="5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7" name="Freeform 564"/>
              <p:cNvSpPr>
                <a:spLocks/>
              </p:cNvSpPr>
              <p:nvPr/>
            </p:nvSpPr>
            <p:spPr bwMode="auto">
              <a:xfrm>
                <a:off x="2380" y="2654"/>
                <a:ext cx="5" cy="4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14" y="9"/>
                    </a:moveTo>
                    <a:lnTo>
                      <a:pt x="15" y="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8" name="Freeform 565"/>
              <p:cNvSpPr>
                <a:spLocks/>
              </p:cNvSpPr>
              <p:nvPr/>
            </p:nvSpPr>
            <p:spPr bwMode="auto">
              <a:xfrm>
                <a:off x="2375" y="2602"/>
                <a:ext cx="30" cy="26"/>
              </a:xfrm>
              <a:custGeom>
                <a:avLst/>
                <a:gdLst>
                  <a:gd name="T0" fmla="*/ 0 w 91"/>
                  <a:gd name="T1" fmla="*/ 0 h 54"/>
                  <a:gd name="T2" fmla="*/ 0 w 91"/>
                  <a:gd name="T3" fmla="*/ 0 h 54"/>
                  <a:gd name="T4" fmla="*/ 0 w 91"/>
                  <a:gd name="T5" fmla="*/ 0 h 54"/>
                  <a:gd name="T6" fmla="*/ 0 w 91"/>
                  <a:gd name="T7" fmla="*/ 0 h 54"/>
                  <a:gd name="T8" fmla="*/ 0 w 91"/>
                  <a:gd name="T9" fmla="*/ 0 h 54"/>
                  <a:gd name="T10" fmla="*/ 0 w 91"/>
                  <a:gd name="T11" fmla="*/ 0 h 54"/>
                  <a:gd name="T12" fmla="*/ 0 w 91"/>
                  <a:gd name="T13" fmla="*/ 0 h 54"/>
                  <a:gd name="T14" fmla="*/ 0 w 91"/>
                  <a:gd name="T15" fmla="*/ 0 h 54"/>
                  <a:gd name="T16" fmla="*/ 0 w 91"/>
                  <a:gd name="T17" fmla="*/ 0 h 54"/>
                  <a:gd name="T18" fmla="*/ 0 w 91"/>
                  <a:gd name="T19" fmla="*/ 0 h 54"/>
                  <a:gd name="T20" fmla="*/ 0 w 91"/>
                  <a:gd name="T21" fmla="*/ 0 h 54"/>
                  <a:gd name="T22" fmla="*/ 0 w 91"/>
                  <a:gd name="T23" fmla="*/ 0 h 54"/>
                  <a:gd name="T24" fmla="*/ 0 w 91"/>
                  <a:gd name="T25" fmla="*/ 0 h 54"/>
                  <a:gd name="T26" fmla="*/ 0 w 91"/>
                  <a:gd name="T27" fmla="*/ 0 h 54"/>
                  <a:gd name="T28" fmla="*/ 0 w 91"/>
                  <a:gd name="T29" fmla="*/ 0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1"/>
                  <a:gd name="T46" fmla="*/ 0 h 54"/>
                  <a:gd name="T47" fmla="*/ 91 w 91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1" h="54">
                    <a:moveTo>
                      <a:pt x="0" y="51"/>
                    </a:moveTo>
                    <a:lnTo>
                      <a:pt x="3" y="40"/>
                    </a:lnTo>
                    <a:lnTo>
                      <a:pt x="12" y="31"/>
                    </a:lnTo>
                    <a:lnTo>
                      <a:pt x="33" y="21"/>
                    </a:lnTo>
                    <a:lnTo>
                      <a:pt x="59" y="12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91" y="9"/>
                    </a:lnTo>
                    <a:lnTo>
                      <a:pt x="82" y="16"/>
                    </a:lnTo>
                    <a:lnTo>
                      <a:pt x="68" y="22"/>
                    </a:lnTo>
                    <a:lnTo>
                      <a:pt x="43" y="31"/>
                    </a:lnTo>
                    <a:lnTo>
                      <a:pt x="24" y="40"/>
                    </a:lnTo>
                    <a:lnTo>
                      <a:pt x="19" y="46"/>
                    </a:lnTo>
                    <a:lnTo>
                      <a:pt x="16" y="5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9" name="Freeform 566"/>
              <p:cNvSpPr>
                <a:spLocks/>
              </p:cNvSpPr>
              <p:nvPr/>
            </p:nvSpPr>
            <p:spPr bwMode="auto">
              <a:xfrm>
                <a:off x="2375" y="2627"/>
                <a:ext cx="5" cy="1"/>
              </a:xfrm>
              <a:custGeom>
                <a:avLst/>
                <a:gdLst>
                  <a:gd name="T0" fmla="*/ 0 w 16"/>
                  <a:gd name="T1" fmla="*/ 0 h 3"/>
                  <a:gd name="T2" fmla="*/ 0 w 16"/>
                  <a:gd name="T3" fmla="*/ 0 h 3"/>
                  <a:gd name="T4" fmla="*/ 0 w 16"/>
                  <a:gd name="T5" fmla="*/ 0 h 3"/>
                  <a:gd name="T6" fmla="*/ 0 w 16"/>
                  <a:gd name="T7" fmla="*/ 0 h 3"/>
                  <a:gd name="T8" fmla="*/ 0 w 16"/>
                  <a:gd name="T9" fmla="*/ 0 h 3"/>
                  <a:gd name="T10" fmla="*/ 0 w 1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0" name="Freeform 567"/>
              <p:cNvSpPr>
                <a:spLocks/>
              </p:cNvSpPr>
              <p:nvPr/>
            </p:nvSpPr>
            <p:spPr bwMode="auto">
              <a:xfrm>
                <a:off x="2401" y="2560"/>
                <a:ext cx="32" cy="46"/>
              </a:xfrm>
              <a:custGeom>
                <a:avLst/>
                <a:gdLst>
                  <a:gd name="T0" fmla="*/ 0 w 97"/>
                  <a:gd name="T1" fmla="*/ 1 h 91"/>
                  <a:gd name="T2" fmla="*/ 0 w 97"/>
                  <a:gd name="T3" fmla="*/ 1 h 91"/>
                  <a:gd name="T4" fmla="*/ 0 w 97"/>
                  <a:gd name="T5" fmla="*/ 1 h 91"/>
                  <a:gd name="T6" fmla="*/ 0 w 97"/>
                  <a:gd name="T7" fmla="*/ 1 h 91"/>
                  <a:gd name="T8" fmla="*/ 0 w 97"/>
                  <a:gd name="T9" fmla="*/ 1 h 91"/>
                  <a:gd name="T10" fmla="*/ 0 w 97"/>
                  <a:gd name="T11" fmla="*/ 1 h 91"/>
                  <a:gd name="T12" fmla="*/ 0 w 97"/>
                  <a:gd name="T13" fmla="*/ 1 h 91"/>
                  <a:gd name="T14" fmla="*/ 0 w 97"/>
                  <a:gd name="T15" fmla="*/ 1 h 91"/>
                  <a:gd name="T16" fmla="*/ 0 w 97"/>
                  <a:gd name="T17" fmla="*/ 0 h 91"/>
                  <a:gd name="T18" fmla="*/ 0 w 97"/>
                  <a:gd name="T19" fmla="*/ 1 h 91"/>
                  <a:gd name="T20" fmla="*/ 0 w 97"/>
                  <a:gd name="T21" fmla="*/ 1 h 91"/>
                  <a:gd name="T22" fmla="*/ 0 w 97"/>
                  <a:gd name="T23" fmla="*/ 1 h 91"/>
                  <a:gd name="T24" fmla="*/ 0 w 97"/>
                  <a:gd name="T25" fmla="*/ 1 h 91"/>
                  <a:gd name="T26" fmla="*/ 0 w 97"/>
                  <a:gd name="T27" fmla="*/ 1 h 91"/>
                  <a:gd name="T28" fmla="*/ 0 w 97"/>
                  <a:gd name="T29" fmla="*/ 1 h 91"/>
                  <a:gd name="T30" fmla="*/ 0 w 97"/>
                  <a:gd name="T31" fmla="*/ 1 h 91"/>
                  <a:gd name="T32" fmla="*/ 0 w 97"/>
                  <a:gd name="T33" fmla="*/ 1 h 91"/>
                  <a:gd name="T34" fmla="*/ 0 w 97"/>
                  <a:gd name="T35" fmla="*/ 1 h 91"/>
                  <a:gd name="T36" fmla="*/ 0 w 97"/>
                  <a:gd name="T37" fmla="*/ 1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91"/>
                  <a:gd name="T59" fmla="*/ 97 w 97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91">
                    <a:moveTo>
                      <a:pt x="0" y="84"/>
                    </a:moveTo>
                    <a:lnTo>
                      <a:pt x="12" y="71"/>
                    </a:lnTo>
                    <a:lnTo>
                      <a:pt x="19" y="58"/>
                    </a:lnTo>
                    <a:lnTo>
                      <a:pt x="34" y="33"/>
                    </a:lnTo>
                    <a:lnTo>
                      <a:pt x="45" y="18"/>
                    </a:lnTo>
                    <a:lnTo>
                      <a:pt x="57" y="10"/>
                    </a:lnTo>
                    <a:lnTo>
                      <a:pt x="64" y="5"/>
                    </a:lnTo>
                    <a:lnTo>
                      <a:pt x="76" y="2"/>
                    </a:lnTo>
                    <a:lnTo>
                      <a:pt x="95" y="0"/>
                    </a:lnTo>
                    <a:lnTo>
                      <a:pt x="97" y="12"/>
                    </a:lnTo>
                    <a:lnTo>
                      <a:pt x="79" y="14"/>
                    </a:lnTo>
                    <a:lnTo>
                      <a:pt x="73" y="15"/>
                    </a:lnTo>
                    <a:lnTo>
                      <a:pt x="68" y="19"/>
                    </a:lnTo>
                    <a:lnTo>
                      <a:pt x="58" y="26"/>
                    </a:lnTo>
                    <a:lnTo>
                      <a:pt x="51" y="38"/>
                    </a:lnTo>
                    <a:lnTo>
                      <a:pt x="36" y="64"/>
                    </a:lnTo>
                    <a:lnTo>
                      <a:pt x="27" y="78"/>
                    </a:lnTo>
                    <a:lnTo>
                      <a:pt x="15" y="91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1" name="Freeform 568"/>
              <p:cNvSpPr>
                <a:spLocks/>
              </p:cNvSpPr>
              <p:nvPr/>
            </p:nvSpPr>
            <p:spPr bwMode="auto">
              <a:xfrm>
                <a:off x="2401" y="2602"/>
                <a:ext cx="5" cy="4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14" y="9"/>
                    </a:moveTo>
                    <a:lnTo>
                      <a:pt x="15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2" name="Freeform 569"/>
              <p:cNvSpPr>
                <a:spLocks/>
              </p:cNvSpPr>
              <p:nvPr/>
            </p:nvSpPr>
            <p:spPr bwMode="auto">
              <a:xfrm>
                <a:off x="2432" y="2560"/>
                <a:ext cx="26" cy="27"/>
              </a:xfrm>
              <a:custGeom>
                <a:avLst/>
                <a:gdLst>
                  <a:gd name="T0" fmla="*/ 0 w 78"/>
                  <a:gd name="T1" fmla="*/ 0 h 54"/>
                  <a:gd name="T2" fmla="*/ 0 w 78"/>
                  <a:gd name="T3" fmla="*/ 1 h 54"/>
                  <a:gd name="T4" fmla="*/ 0 w 78"/>
                  <a:gd name="T5" fmla="*/ 1 h 54"/>
                  <a:gd name="T6" fmla="*/ 0 w 78"/>
                  <a:gd name="T7" fmla="*/ 1 h 54"/>
                  <a:gd name="T8" fmla="*/ 0 w 78"/>
                  <a:gd name="T9" fmla="*/ 1 h 54"/>
                  <a:gd name="T10" fmla="*/ 0 w 78"/>
                  <a:gd name="T11" fmla="*/ 1 h 54"/>
                  <a:gd name="T12" fmla="*/ 0 w 78"/>
                  <a:gd name="T13" fmla="*/ 1 h 54"/>
                  <a:gd name="T14" fmla="*/ 0 w 78"/>
                  <a:gd name="T15" fmla="*/ 1 h 54"/>
                  <a:gd name="T16" fmla="*/ 0 w 78"/>
                  <a:gd name="T17" fmla="*/ 1 h 54"/>
                  <a:gd name="T18" fmla="*/ 0 w 78"/>
                  <a:gd name="T19" fmla="*/ 1 h 54"/>
                  <a:gd name="T20" fmla="*/ 0 w 78"/>
                  <a:gd name="T21" fmla="*/ 1 h 54"/>
                  <a:gd name="T22" fmla="*/ 0 w 78"/>
                  <a:gd name="T23" fmla="*/ 1 h 54"/>
                  <a:gd name="T24" fmla="*/ 0 w 78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"/>
                  <a:gd name="T40" fmla="*/ 0 h 54"/>
                  <a:gd name="T41" fmla="*/ 78 w 78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" h="54">
                    <a:moveTo>
                      <a:pt x="3" y="0"/>
                    </a:moveTo>
                    <a:lnTo>
                      <a:pt x="16" y="1"/>
                    </a:lnTo>
                    <a:lnTo>
                      <a:pt x="31" y="6"/>
                    </a:lnTo>
                    <a:lnTo>
                      <a:pt x="47" y="17"/>
                    </a:lnTo>
                    <a:lnTo>
                      <a:pt x="62" y="32"/>
                    </a:lnTo>
                    <a:lnTo>
                      <a:pt x="78" y="46"/>
                    </a:lnTo>
                    <a:lnTo>
                      <a:pt x="65" y="54"/>
                    </a:lnTo>
                    <a:lnTo>
                      <a:pt x="48" y="40"/>
                    </a:lnTo>
                    <a:lnTo>
                      <a:pt x="34" y="25"/>
                    </a:lnTo>
                    <a:lnTo>
                      <a:pt x="19" y="15"/>
                    </a:lnTo>
                    <a:lnTo>
                      <a:pt x="13" y="13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3" name="Freeform 570"/>
              <p:cNvSpPr>
                <a:spLocks/>
              </p:cNvSpPr>
              <p:nvPr/>
            </p:nvSpPr>
            <p:spPr bwMode="auto">
              <a:xfrm>
                <a:off x="2432" y="2560"/>
                <a:ext cx="1" cy="6"/>
              </a:xfrm>
              <a:custGeom>
                <a:avLst/>
                <a:gdLst>
                  <a:gd name="T0" fmla="*/ 0 w 3"/>
                  <a:gd name="T1" fmla="*/ 0 h 12"/>
                  <a:gd name="T2" fmla="*/ 0 w 3"/>
                  <a:gd name="T3" fmla="*/ 0 h 12"/>
                  <a:gd name="T4" fmla="*/ 0 w 3"/>
                  <a:gd name="T5" fmla="*/ 1 h 12"/>
                  <a:gd name="T6" fmla="*/ 0 w 3"/>
                  <a:gd name="T7" fmla="*/ 1 h 12"/>
                  <a:gd name="T8" fmla="*/ 0 w 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2"/>
                  <a:gd name="T17" fmla="*/ 3 w 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2">
                    <a:moveTo>
                      <a:pt x="1" y="0"/>
                    </a:moveTo>
                    <a:lnTo>
                      <a:pt x="3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4" name="Freeform 571"/>
              <p:cNvSpPr>
                <a:spLocks/>
              </p:cNvSpPr>
              <p:nvPr/>
            </p:nvSpPr>
            <p:spPr bwMode="auto">
              <a:xfrm>
                <a:off x="2454" y="2583"/>
                <a:ext cx="47" cy="26"/>
              </a:xfrm>
              <a:custGeom>
                <a:avLst/>
                <a:gdLst>
                  <a:gd name="T0" fmla="*/ 0 w 140"/>
                  <a:gd name="T1" fmla="*/ 0 h 53"/>
                  <a:gd name="T2" fmla="*/ 0 w 140"/>
                  <a:gd name="T3" fmla="*/ 0 h 53"/>
                  <a:gd name="T4" fmla="*/ 0 w 140"/>
                  <a:gd name="T5" fmla="*/ 0 h 53"/>
                  <a:gd name="T6" fmla="*/ 0 w 140"/>
                  <a:gd name="T7" fmla="*/ 0 h 53"/>
                  <a:gd name="T8" fmla="*/ 0 w 140"/>
                  <a:gd name="T9" fmla="*/ 0 h 53"/>
                  <a:gd name="T10" fmla="*/ 0 w 140"/>
                  <a:gd name="T11" fmla="*/ 0 h 53"/>
                  <a:gd name="T12" fmla="*/ 0 w 140"/>
                  <a:gd name="T13" fmla="*/ 0 h 53"/>
                  <a:gd name="T14" fmla="*/ 0 w 140"/>
                  <a:gd name="T15" fmla="*/ 0 h 53"/>
                  <a:gd name="T16" fmla="*/ 0 w 140"/>
                  <a:gd name="T17" fmla="*/ 0 h 53"/>
                  <a:gd name="T18" fmla="*/ 0 w 140"/>
                  <a:gd name="T19" fmla="*/ 0 h 53"/>
                  <a:gd name="T20" fmla="*/ 0 w 140"/>
                  <a:gd name="T21" fmla="*/ 0 h 53"/>
                  <a:gd name="T22" fmla="*/ 0 w 140"/>
                  <a:gd name="T23" fmla="*/ 0 h 53"/>
                  <a:gd name="T24" fmla="*/ 0 w 140"/>
                  <a:gd name="T25" fmla="*/ 0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0"/>
                  <a:gd name="T40" fmla="*/ 0 h 53"/>
                  <a:gd name="T41" fmla="*/ 140 w 140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0" h="53">
                    <a:moveTo>
                      <a:pt x="12" y="0"/>
                    </a:moveTo>
                    <a:lnTo>
                      <a:pt x="42" y="17"/>
                    </a:lnTo>
                    <a:lnTo>
                      <a:pt x="73" y="30"/>
                    </a:lnTo>
                    <a:lnTo>
                      <a:pt x="88" y="34"/>
                    </a:lnTo>
                    <a:lnTo>
                      <a:pt x="103" y="37"/>
                    </a:lnTo>
                    <a:lnTo>
                      <a:pt x="140" y="40"/>
                    </a:lnTo>
                    <a:lnTo>
                      <a:pt x="138" y="53"/>
                    </a:lnTo>
                    <a:lnTo>
                      <a:pt x="100" y="50"/>
                    </a:lnTo>
                    <a:lnTo>
                      <a:pt x="80" y="45"/>
                    </a:lnTo>
                    <a:lnTo>
                      <a:pt x="63" y="40"/>
                    </a:lnTo>
                    <a:lnTo>
                      <a:pt x="31" y="27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5" name="Freeform 572"/>
              <p:cNvSpPr>
                <a:spLocks/>
              </p:cNvSpPr>
              <p:nvPr/>
            </p:nvSpPr>
            <p:spPr bwMode="auto">
              <a:xfrm>
                <a:off x="2454" y="2583"/>
                <a:ext cx="4" cy="5"/>
              </a:xfrm>
              <a:custGeom>
                <a:avLst/>
                <a:gdLst>
                  <a:gd name="T0" fmla="*/ 0 w 13"/>
                  <a:gd name="T1" fmla="*/ 1 h 9"/>
                  <a:gd name="T2" fmla="*/ 0 w 13"/>
                  <a:gd name="T3" fmla="*/ 1 h 9"/>
                  <a:gd name="T4" fmla="*/ 0 w 13"/>
                  <a:gd name="T5" fmla="*/ 0 h 9"/>
                  <a:gd name="T6" fmla="*/ 0 w 13"/>
                  <a:gd name="T7" fmla="*/ 1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9"/>
                  <a:gd name="T14" fmla="*/ 13 w 1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9">
                    <a:moveTo>
                      <a:pt x="0" y="8"/>
                    </a:moveTo>
                    <a:lnTo>
                      <a:pt x="1" y="9"/>
                    </a:lnTo>
                    <a:lnTo>
                      <a:pt x="1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6" name="Freeform 573"/>
              <p:cNvSpPr>
                <a:spLocks/>
              </p:cNvSpPr>
              <p:nvPr/>
            </p:nvSpPr>
            <p:spPr bwMode="auto">
              <a:xfrm>
                <a:off x="2501" y="2590"/>
                <a:ext cx="36" cy="19"/>
              </a:xfrm>
              <a:custGeom>
                <a:avLst/>
                <a:gdLst>
                  <a:gd name="T0" fmla="*/ 0 w 108"/>
                  <a:gd name="T1" fmla="*/ 0 h 40"/>
                  <a:gd name="T2" fmla="*/ 0 w 108"/>
                  <a:gd name="T3" fmla="*/ 0 h 40"/>
                  <a:gd name="T4" fmla="*/ 0 w 108"/>
                  <a:gd name="T5" fmla="*/ 0 h 40"/>
                  <a:gd name="T6" fmla="*/ 0 w 108"/>
                  <a:gd name="T7" fmla="*/ 0 h 40"/>
                  <a:gd name="T8" fmla="*/ 0 w 108"/>
                  <a:gd name="T9" fmla="*/ 0 h 40"/>
                  <a:gd name="T10" fmla="*/ 0 w 108"/>
                  <a:gd name="T11" fmla="*/ 0 h 40"/>
                  <a:gd name="T12" fmla="*/ 0 w 108"/>
                  <a:gd name="T13" fmla="*/ 0 h 40"/>
                  <a:gd name="T14" fmla="*/ 0 w 108"/>
                  <a:gd name="T15" fmla="*/ 0 h 40"/>
                  <a:gd name="T16" fmla="*/ 0 w 108"/>
                  <a:gd name="T17" fmla="*/ 0 h 40"/>
                  <a:gd name="T18" fmla="*/ 0 w 108"/>
                  <a:gd name="T19" fmla="*/ 0 h 40"/>
                  <a:gd name="T20" fmla="*/ 0 w 108"/>
                  <a:gd name="T21" fmla="*/ 0 h 40"/>
                  <a:gd name="T22" fmla="*/ 0 w 108"/>
                  <a:gd name="T23" fmla="*/ 0 h 40"/>
                  <a:gd name="T24" fmla="*/ 0 w 108"/>
                  <a:gd name="T25" fmla="*/ 0 h 40"/>
                  <a:gd name="T26" fmla="*/ 0 w 108"/>
                  <a:gd name="T27" fmla="*/ 0 h 40"/>
                  <a:gd name="T28" fmla="*/ 0 w 108"/>
                  <a:gd name="T29" fmla="*/ 0 h 40"/>
                  <a:gd name="T30" fmla="*/ 0 w 108"/>
                  <a:gd name="T31" fmla="*/ 0 h 40"/>
                  <a:gd name="T32" fmla="*/ 0 w 10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8"/>
                  <a:gd name="T52" fmla="*/ 0 h 40"/>
                  <a:gd name="T53" fmla="*/ 108 w 10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8" h="40">
                    <a:moveTo>
                      <a:pt x="0" y="27"/>
                    </a:moveTo>
                    <a:lnTo>
                      <a:pt x="14" y="26"/>
                    </a:lnTo>
                    <a:lnTo>
                      <a:pt x="25" y="24"/>
                    </a:lnTo>
                    <a:lnTo>
                      <a:pt x="37" y="20"/>
                    </a:lnTo>
                    <a:lnTo>
                      <a:pt x="49" y="15"/>
                    </a:lnTo>
                    <a:lnTo>
                      <a:pt x="74" y="6"/>
                    </a:lnTo>
                    <a:lnTo>
                      <a:pt x="90" y="2"/>
                    </a:lnTo>
                    <a:lnTo>
                      <a:pt x="106" y="0"/>
                    </a:lnTo>
                    <a:lnTo>
                      <a:pt x="108" y="13"/>
                    </a:lnTo>
                    <a:lnTo>
                      <a:pt x="93" y="14"/>
                    </a:lnTo>
                    <a:lnTo>
                      <a:pt x="81" y="17"/>
                    </a:lnTo>
                    <a:lnTo>
                      <a:pt x="57" y="25"/>
                    </a:lnTo>
                    <a:lnTo>
                      <a:pt x="44" y="31"/>
                    </a:lnTo>
                    <a:lnTo>
                      <a:pt x="32" y="36"/>
                    </a:lnTo>
                    <a:lnTo>
                      <a:pt x="17" y="39"/>
                    </a:lnTo>
                    <a:lnTo>
                      <a:pt x="1" y="4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7" name="Freeform 574"/>
              <p:cNvSpPr>
                <a:spLocks/>
              </p:cNvSpPr>
              <p:nvPr/>
            </p:nvSpPr>
            <p:spPr bwMode="auto">
              <a:xfrm>
                <a:off x="2500" y="2603"/>
                <a:ext cx="1" cy="6"/>
              </a:xfrm>
              <a:custGeom>
                <a:avLst/>
                <a:gdLst>
                  <a:gd name="T0" fmla="*/ 0 w 3"/>
                  <a:gd name="T1" fmla="*/ 0 h 13"/>
                  <a:gd name="T2" fmla="*/ 0 w 3"/>
                  <a:gd name="T3" fmla="*/ 0 h 13"/>
                  <a:gd name="T4" fmla="*/ 0 w 3"/>
                  <a:gd name="T5" fmla="*/ 0 h 13"/>
                  <a:gd name="T6" fmla="*/ 0 w 3"/>
                  <a:gd name="T7" fmla="*/ 0 h 13"/>
                  <a:gd name="T8" fmla="*/ 0 w 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3"/>
                  <a:gd name="T17" fmla="*/ 3 w 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3">
                    <a:moveTo>
                      <a:pt x="0" y="13"/>
                    </a:moveTo>
                    <a:lnTo>
                      <a:pt x="2" y="13"/>
                    </a:lnTo>
                    <a:lnTo>
                      <a:pt x="3" y="13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8" name="Freeform 575"/>
              <p:cNvSpPr>
                <a:spLocks/>
              </p:cNvSpPr>
              <p:nvPr/>
            </p:nvSpPr>
            <p:spPr bwMode="auto">
              <a:xfrm>
                <a:off x="2536" y="2590"/>
                <a:ext cx="17" cy="17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36"/>
                  <a:gd name="T41" fmla="*/ 52 w 52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36">
                    <a:moveTo>
                      <a:pt x="3" y="0"/>
                    </a:moveTo>
                    <a:lnTo>
                      <a:pt x="21" y="4"/>
                    </a:lnTo>
                    <a:lnTo>
                      <a:pt x="37" y="11"/>
                    </a:lnTo>
                    <a:lnTo>
                      <a:pt x="43" y="16"/>
                    </a:lnTo>
                    <a:lnTo>
                      <a:pt x="47" y="22"/>
                    </a:lnTo>
                    <a:lnTo>
                      <a:pt x="52" y="33"/>
                    </a:lnTo>
                    <a:lnTo>
                      <a:pt x="34" y="36"/>
                    </a:lnTo>
                    <a:lnTo>
                      <a:pt x="31" y="27"/>
                    </a:lnTo>
                    <a:lnTo>
                      <a:pt x="28" y="23"/>
                    </a:lnTo>
                    <a:lnTo>
                      <a:pt x="25" y="20"/>
                    </a:lnTo>
                    <a:lnTo>
                      <a:pt x="13" y="1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9" name="Freeform 576"/>
              <p:cNvSpPr>
                <a:spLocks/>
              </p:cNvSpPr>
              <p:nvPr/>
            </p:nvSpPr>
            <p:spPr bwMode="auto">
              <a:xfrm>
                <a:off x="2536" y="2590"/>
                <a:ext cx="1" cy="6"/>
              </a:xfrm>
              <a:custGeom>
                <a:avLst/>
                <a:gdLst>
                  <a:gd name="T0" fmla="*/ 0 w 3"/>
                  <a:gd name="T1" fmla="*/ 0 h 13"/>
                  <a:gd name="T2" fmla="*/ 0 w 3"/>
                  <a:gd name="T3" fmla="*/ 0 h 13"/>
                  <a:gd name="T4" fmla="*/ 0 w 3"/>
                  <a:gd name="T5" fmla="*/ 0 h 13"/>
                  <a:gd name="T6" fmla="*/ 0 w 3"/>
                  <a:gd name="T7" fmla="*/ 0 h 13"/>
                  <a:gd name="T8" fmla="*/ 0 w 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3"/>
                  <a:gd name="T17" fmla="*/ 3 w 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3">
                    <a:moveTo>
                      <a:pt x="1" y="0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0" name="Freeform 577"/>
              <p:cNvSpPr>
                <a:spLocks/>
              </p:cNvSpPr>
              <p:nvPr/>
            </p:nvSpPr>
            <p:spPr bwMode="auto">
              <a:xfrm>
                <a:off x="2538" y="2606"/>
                <a:ext cx="15" cy="19"/>
              </a:xfrm>
              <a:custGeom>
                <a:avLst/>
                <a:gdLst>
                  <a:gd name="T0" fmla="*/ 0 w 45"/>
                  <a:gd name="T1" fmla="*/ 1 h 38"/>
                  <a:gd name="T2" fmla="*/ 0 w 45"/>
                  <a:gd name="T3" fmla="*/ 1 h 38"/>
                  <a:gd name="T4" fmla="*/ 0 w 45"/>
                  <a:gd name="T5" fmla="*/ 1 h 38"/>
                  <a:gd name="T6" fmla="*/ 0 w 45"/>
                  <a:gd name="T7" fmla="*/ 1 h 38"/>
                  <a:gd name="T8" fmla="*/ 0 w 45"/>
                  <a:gd name="T9" fmla="*/ 1 h 38"/>
                  <a:gd name="T10" fmla="*/ 0 w 45"/>
                  <a:gd name="T11" fmla="*/ 1 h 38"/>
                  <a:gd name="T12" fmla="*/ 0 w 45"/>
                  <a:gd name="T13" fmla="*/ 1 h 38"/>
                  <a:gd name="T14" fmla="*/ 0 w 45"/>
                  <a:gd name="T15" fmla="*/ 1 h 38"/>
                  <a:gd name="T16" fmla="*/ 0 w 45"/>
                  <a:gd name="T17" fmla="*/ 1 h 38"/>
                  <a:gd name="T18" fmla="*/ 0 w 45"/>
                  <a:gd name="T19" fmla="*/ 1 h 38"/>
                  <a:gd name="T20" fmla="*/ 0 w 45"/>
                  <a:gd name="T21" fmla="*/ 1 h 38"/>
                  <a:gd name="T22" fmla="*/ 0 w 45"/>
                  <a:gd name="T23" fmla="*/ 1 h 38"/>
                  <a:gd name="T24" fmla="*/ 0 w 45"/>
                  <a:gd name="T25" fmla="*/ 1 h 38"/>
                  <a:gd name="T26" fmla="*/ 0 w 45"/>
                  <a:gd name="T27" fmla="*/ 0 h 38"/>
                  <a:gd name="T28" fmla="*/ 0 w 45"/>
                  <a:gd name="T29" fmla="*/ 1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38"/>
                  <a:gd name="T47" fmla="*/ 45 w 45"/>
                  <a:gd name="T48" fmla="*/ 38 h 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38">
                    <a:moveTo>
                      <a:pt x="45" y="2"/>
                    </a:moveTo>
                    <a:lnTo>
                      <a:pt x="43" y="8"/>
                    </a:lnTo>
                    <a:lnTo>
                      <a:pt x="39" y="16"/>
                    </a:lnTo>
                    <a:lnTo>
                      <a:pt x="28" y="23"/>
                    </a:lnTo>
                    <a:lnTo>
                      <a:pt x="21" y="31"/>
                    </a:lnTo>
                    <a:lnTo>
                      <a:pt x="20" y="33"/>
                    </a:lnTo>
                    <a:lnTo>
                      <a:pt x="18" y="38"/>
                    </a:lnTo>
                    <a:lnTo>
                      <a:pt x="0" y="37"/>
                    </a:lnTo>
                    <a:lnTo>
                      <a:pt x="2" y="31"/>
                    </a:lnTo>
                    <a:lnTo>
                      <a:pt x="6" y="24"/>
                    </a:lnTo>
                    <a:lnTo>
                      <a:pt x="15" y="15"/>
                    </a:lnTo>
                    <a:lnTo>
                      <a:pt x="24" y="9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1" name="Freeform 578"/>
              <p:cNvSpPr>
                <a:spLocks/>
              </p:cNvSpPr>
              <p:nvPr/>
            </p:nvSpPr>
            <p:spPr bwMode="auto">
              <a:xfrm>
                <a:off x="2547" y="2606"/>
                <a:ext cx="6" cy="1"/>
              </a:xfrm>
              <a:custGeom>
                <a:avLst/>
                <a:gdLst>
                  <a:gd name="T0" fmla="*/ 0 w 18"/>
                  <a:gd name="T1" fmla="*/ 0 h 3"/>
                  <a:gd name="T2" fmla="*/ 0 w 18"/>
                  <a:gd name="T3" fmla="*/ 0 h 3"/>
                  <a:gd name="T4" fmla="*/ 0 w 18"/>
                  <a:gd name="T5" fmla="*/ 0 h 3"/>
                  <a:gd name="T6" fmla="*/ 0 w 18"/>
                  <a:gd name="T7" fmla="*/ 0 h 3"/>
                  <a:gd name="T8" fmla="*/ 0 w 1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"/>
                  <a:gd name="T17" fmla="*/ 18 w 1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">
                    <a:moveTo>
                      <a:pt x="18" y="0"/>
                    </a:moveTo>
                    <a:lnTo>
                      <a:pt x="18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2" name="Freeform 579"/>
              <p:cNvSpPr>
                <a:spLocks/>
              </p:cNvSpPr>
              <p:nvPr/>
            </p:nvSpPr>
            <p:spPr bwMode="auto">
              <a:xfrm>
                <a:off x="2538" y="2625"/>
                <a:ext cx="19" cy="29"/>
              </a:xfrm>
              <a:custGeom>
                <a:avLst/>
                <a:gdLst>
                  <a:gd name="T0" fmla="*/ 0 w 58"/>
                  <a:gd name="T1" fmla="*/ 0 h 57"/>
                  <a:gd name="T2" fmla="*/ 0 w 58"/>
                  <a:gd name="T3" fmla="*/ 1 h 57"/>
                  <a:gd name="T4" fmla="*/ 0 w 58"/>
                  <a:gd name="T5" fmla="*/ 1 h 57"/>
                  <a:gd name="T6" fmla="*/ 0 w 58"/>
                  <a:gd name="T7" fmla="*/ 1 h 57"/>
                  <a:gd name="T8" fmla="*/ 0 w 58"/>
                  <a:gd name="T9" fmla="*/ 1 h 57"/>
                  <a:gd name="T10" fmla="*/ 0 w 58"/>
                  <a:gd name="T11" fmla="*/ 1 h 57"/>
                  <a:gd name="T12" fmla="*/ 0 w 58"/>
                  <a:gd name="T13" fmla="*/ 1 h 57"/>
                  <a:gd name="T14" fmla="*/ 0 w 58"/>
                  <a:gd name="T15" fmla="*/ 1 h 57"/>
                  <a:gd name="T16" fmla="*/ 0 w 58"/>
                  <a:gd name="T17" fmla="*/ 1 h 57"/>
                  <a:gd name="T18" fmla="*/ 0 w 58"/>
                  <a:gd name="T19" fmla="*/ 1 h 57"/>
                  <a:gd name="T20" fmla="*/ 0 w 58"/>
                  <a:gd name="T21" fmla="*/ 1 h 57"/>
                  <a:gd name="T22" fmla="*/ 0 w 58"/>
                  <a:gd name="T23" fmla="*/ 1 h 57"/>
                  <a:gd name="T24" fmla="*/ 0 w 58"/>
                  <a:gd name="T25" fmla="*/ 1 h 57"/>
                  <a:gd name="T26" fmla="*/ 0 w 58"/>
                  <a:gd name="T27" fmla="*/ 1 h 57"/>
                  <a:gd name="T28" fmla="*/ 0 w 58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8"/>
                  <a:gd name="T46" fmla="*/ 0 h 57"/>
                  <a:gd name="T47" fmla="*/ 58 w 58"/>
                  <a:gd name="T48" fmla="*/ 57 h 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8" h="57">
                    <a:moveTo>
                      <a:pt x="18" y="0"/>
                    </a:moveTo>
                    <a:lnTo>
                      <a:pt x="20" y="7"/>
                    </a:lnTo>
                    <a:lnTo>
                      <a:pt x="23" y="12"/>
                    </a:lnTo>
                    <a:lnTo>
                      <a:pt x="34" y="24"/>
                    </a:lnTo>
                    <a:lnTo>
                      <a:pt x="48" y="37"/>
                    </a:lnTo>
                    <a:lnTo>
                      <a:pt x="54" y="44"/>
                    </a:lnTo>
                    <a:lnTo>
                      <a:pt x="58" y="52"/>
                    </a:lnTo>
                    <a:lnTo>
                      <a:pt x="42" y="57"/>
                    </a:lnTo>
                    <a:lnTo>
                      <a:pt x="37" y="49"/>
                    </a:lnTo>
                    <a:lnTo>
                      <a:pt x="33" y="44"/>
                    </a:lnTo>
                    <a:lnTo>
                      <a:pt x="20" y="32"/>
                    </a:lnTo>
                    <a:lnTo>
                      <a:pt x="8" y="19"/>
                    </a:lnTo>
                    <a:lnTo>
                      <a:pt x="2" y="9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3" name="Freeform 580"/>
              <p:cNvSpPr>
                <a:spLocks/>
              </p:cNvSpPr>
              <p:nvPr/>
            </p:nvSpPr>
            <p:spPr bwMode="auto">
              <a:xfrm>
                <a:off x="2538" y="2624"/>
                <a:ext cx="6" cy="1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1 h 2"/>
                  <a:gd name="T4" fmla="*/ 0 w 18"/>
                  <a:gd name="T5" fmla="*/ 1 h 2"/>
                  <a:gd name="T6" fmla="*/ 0 w 18"/>
                  <a:gd name="T7" fmla="*/ 1 h 2"/>
                  <a:gd name="T8" fmla="*/ 0 w 1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4" name="Freeform 581"/>
              <p:cNvSpPr>
                <a:spLocks/>
              </p:cNvSpPr>
              <p:nvPr/>
            </p:nvSpPr>
            <p:spPr bwMode="auto">
              <a:xfrm>
                <a:off x="2552" y="2651"/>
                <a:ext cx="28" cy="35"/>
              </a:xfrm>
              <a:custGeom>
                <a:avLst/>
                <a:gdLst>
                  <a:gd name="T0" fmla="*/ 0 w 84"/>
                  <a:gd name="T1" fmla="*/ 0 h 69"/>
                  <a:gd name="T2" fmla="*/ 0 w 84"/>
                  <a:gd name="T3" fmla="*/ 1 h 69"/>
                  <a:gd name="T4" fmla="*/ 0 w 84"/>
                  <a:gd name="T5" fmla="*/ 1 h 69"/>
                  <a:gd name="T6" fmla="*/ 0 w 84"/>
                  <a:gd name="T7" fmla="*/ 1 h 69"/>
                  <a:gd name="T8" fmla="*/ 0 w 84"/>
                  <a:gd name="T9" fmla="*/ 1 h 69"/>
                  <a:gd name="T10" fmla="*/ 0 w 84"/>
                  <a:gd name="T11" fmla="*/ 1 h 69"/>
                  <a:gd name="T12" fmla="*/ 0 w 84"/>
                  <a:gd name="T13" fmla="*/ 1 h 69"/>
                  <a:gd name="T14" fmla="*/ 0 w 84"/>
                  <a:gd name="T15" fmla="*/ 1 h 69"/>
                  <a:gd name="T16" fmla="*/ 0 w 84"/>
                  <a:gd name="T17" fmla="*/ 1 h 69"/>
                  <a:gd name="T18" fmla="*/ 0 w 84"/>
                  <a:gd name="T19" fmla="*/ 1 h 69"/>
                  <a:gd name="T20" fmla="*/ 0 w 84"/>
                  <a:gd name="T21" fmla="*/ 1 h 69"/>
                  <a:gd name="T22" fmla="*/ 0 w 84"/>
                  <a:gd name="T23" fmla="*/ 1 h 69"/>
                  <a:gd name="T24" fmla="*/ 0 w 84"/>
                  <a:gd name="T25" fmla="*/ 1 h 69"/>
                  <a:gd name="T26" fmla="*/ 0 w 84"/>
                  <a:gd name="T27" fmla="*/ 1 h 69"/>
                  <a:gd name="T28" fmla="*/ 0 w 84"/>
                  <a:gd name="T29" fmla="*/ 0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69"/>
                  <a:gd name="T47" fmla="*/ 84 w 84"/>
                  <a:gd name="T48" fmla="*/ 69 h 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69">
                    <a:moveTo>
                      <a:pt x="16" y="0"/>
                    </a:moveTo>
                    <a:lnTo>
                      <a:pt x="26" y="22"/>
                    </a:lnTo>
                    <a:lnTo>
                      <a:pt x="41" y="40"/>
                    </a:lnTo>
                    <a:lnTo>
                      <a:pt x="49" y="48"/>
                    </a:lnTo>
                    <a:lnTo>
                      <a:pt x="59" y="53"/>
                    </a:lnTo>
                    <a:lnTo>
                      <a:pt x="68" y="56"/>
                    </a:lnTo>
                    <a:lnTo>
                      <a:pt x="84" y="57"/>
                    </a:lnTo>
                    <a:lnTo>
                      <a:pt x="81" y="69"/>
                    </a:lnTo>
                    <a:lnTo>
                      <a:pt x="65" y="68"/>
                    </a:lnTo>
                    <a:lnTo>
                      <a:pt x="49" y="63"/>
                    </a:lnTo>
                    <a:lnTo>
                      <a:pt x="37" y="57"/>
                    </a:lnTo>
                    <a:lnTo>
                      <a:pt x="26" y="48"/>
                    </a:lnTo>
                    <a:lnTo>
                      <a:pt x="10" y="27"/>
                    </a:lnTo>
                    <a:lnTo>
                      <a:pt x="0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5" name="Freeform 582"/>
              <p:cNvSpPr>
                <a:spLocks/>
              </p:cNvSpPr>
              <p:nvPr/>
            </p:nvSpPr>
            <p:spPr bwMode="auto">
              <a:xfrm>
                <a:off x="2552" y="2651"/>
                <a:ext cx="5" cy="3"/>
              </a:xfrm>
              <a:custGeom>
                <a:avLst/>
                <a:gdLst>
                  <a:gd name="T0" fmla="*/ 0 w 16"/>
                  <a:gd name="T1" fmla="*/ 0 h 5"/>
                  <a:gd name="T2" fmla="*/ 0 w 16"/>
                  <a:gd name="T3" fmla="*/ 1 h 5"/>
                  <a:gd name="T4" fmla="*/ 0 w 1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16" y="0"/>
                    </a:moveTo>
                    <a:lnTo>
                      <a:pt x="0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6" name="Rectangle 583"/>
              <p:cNvSpPr>
                <a:spLocks noChangeArrowheads="1"/>
              </p:cNvSpPr>
              <p:nvPr/>
            </p:nvSpPr>
            <p:spPr bwMode="auto">
              <a:xfrm>
                <a:off x="2580" y="2679"/>
                <a:ext cx="7" cy="7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97" name="Freeform 584"/>
              <p:cNvSpPr>
                <a:spLocks/>
              </p:cNvSpPr>
              <p:nvPr/>
            </p:nvSpPr>
            <p:spPr bwMode="auto">
              <a:xfrm>
                <a:off x="2579" y="2679"/>
                <a:ext cx="1" cy="7"/>
              </a:xfrm>
              <a:custGeom>
                <a:avLst/>
                <a:gdLst>
                  <a:gd name="T0" fmla="*/ 0 w 3"/>
                  <a:gd name="T1" fmla="*/ 1 h 12"/>
                  <a:gd name="T2" fmla="*/ 0 w 3"/>
                  <a:gd name="T3" fmla="*/ 1 h 12"/>
                  <a:gd name="T4" fmla="*/ 0 w 3"/>
                  <a:gd name="T5" fmla="*/ 0 h 12"/>
                  <a:gd name="T6" fmla="*/ 0 w 3"/>
                  <a:gd name="T7" fmla="*/ 0 h 12"/>
                  <a:gd name="T8" fmla="*/ 0 w 3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2"/>
                  <a:gd name="T17" fmla="*/ 3 w 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2">
                    <a:moveTo>
                      <a:pt x="0" y="12"/>
                    </a:moveTo>
                    <a:lnTo>
                      <a:pt x="2" y="1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8" name="Freeform 585"/>
              <p:cNvSpPr>
                <a:spLocks/>
              </p:cNvSpPr>
              <p:nvPr/>
            </p:nvSpPr>
            <p:spPr bwMode="auto">
              <a:xfrm>
                <a:off x="2583" y="2636"/>
                <a:ext cx="12" cy="47"/>
              </a:xfrm>
              <a:custGeom>
                <a:avLst/>
                <a:gdLst>
                  <a:gd name="T0" fmla="*/ 0 w 36"/>
                  <a:gd name="T1" fmla="*/ 1 h 94"/>
                  <a:gd name="T2" fmla="*/ 0 w 36"/>
                  <a:gd name="T3" fmla="*/ 1 h 94"/>
                  <a:gd name="T4" fmla="*/ 0 w 36"/>
                  <a:gd name="T5" fmla="*/ 1 h 94"/>
                  <a:gd name="T6" fmla="*/ 0 w 36"/>
                  <a:gd name="T7" fmla="*/ 1 h 94"/>
                  <a:gd name="T8" fmla="*/ 0 w 36"/>
                  <a:gd name="T9" fmla="*/ 1 h 94"/>
                  <a:gd name="T10" fmla="*/ 0 w 36"/>
                  <a:gd name="T11" fmla="*/ 0 h 94"/>
                  <a:gd name="T12" fmla="*/ 0 w 36"/>
                  <a:gd name="T13" fmla="*/ 1 h 94"/>
                  <a:gd name="T14" fmla="*/ 0 w 36"/>
                  <a:gd name="T15" fmla="*/ 1 h 94"/>
                  <a:gd name="T16" fmla="*/ 0 w 36"/>
                  <a:gd name="T17" fmla="*/ 1 h 94"/>
                  <a:gd name="T18" fmla="*/ 0 w 36"/>
                  <a:gd name="T19" fmla="*/ 1 h 94"/>
                  <a:gd name="T20" fmla="*/ 0 w 36"/>
                  <a:gd name="T21" fmla="*/ 1 h 94"/>
                  <a:gd name="T22" fmla="*/ 0 w 36"/>
                  <a:gd name="T23" fmla="*/ 1 h 94"/>
                  <a:gd name="T24" fmla="*/ 0 w 36"/>
                  <a:gd name="T25" fmla="*/ 1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94"/>
                  <a:gd name="T41" fmla="*/ 36 w 36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94">
                    <a:moveTo>
                      <a:pt x="3" y="94"/>
                    </a:moveTo>
                    <a:lnTo>
                      <a:pt x="2" y="69"/>
                    </a:lnTo>
                    <a:lnTo>
                      <a:pt x="0" y="45"/>
                    </a:lnTo>
                    <a:lnTo>
                      <a:pt x="5" y="23"/>
                    </a:lnTo>
                    <a:lnTo>
                      <a:pt x="12" y="12"/>
                    </a:lnTo>
                    <a:lnTo>
                      <a:pt x="22" y="0"/>
                    </a:lnTo>
                    <a:lnTo>
                      <a:pt x="36" y="8"/>
                    </a:lnTo>
                    <a:lnTo>
                      <a:pt x="27" y="19"/>
                    </a:lnTo>
                    <a:lnTo>
                      <a:pt x="21" y="27"/>
                    </a:lnTo>
                    <a:lnTo>
                      <a:pt x="16" y="47"/>
                    </a:lnTo>
                    <a:lnTo>
                      <a:pt x="18" y="69"/>
                    </a:lnTo>
                    <a:lnTo>
                      <a:pt x="19" y="94"/>
                    </a:lnTo>
                    <a:lnTo>
                      <a:pt x="3" y="9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9" name="Freeform 586"/>
              <p:cNvSpPr>
                <a:spLocks/>
              </p:cNvSpPr>
              <p:nvPr/>
            </p:nvSpPr>
            <p:spPr bwMode="auto">
              <a:xfrm>
                <a:off x="2584" y="2679"/>
                <a:ext cx="5" cy="7"/>
              </a:xfrm>
              <a:custGeom>
                <a:avLst/>
                <a:gdLst>
                  <a:gd name="T0" fmla="*/ 0 w 16"/>
                  <a:gd name="T1" fmla="*/ 1 h 12"/>
                  <a:gd name="T2" fmla="*/ 0 w 16"/>
                  <a:gd name="T3" fmla="*/ 1 h 12"/>
                  <a:gd name="T4" fmla="*/ 0 w 16"/>
                  <a:gd name="T5" fmla="*/ 1 h 12"/>
                  <a:gd name="T6" fmla="*/ 0 w 16"/>
                  <a:gd name="T7" fmla="*/ 1 h 12"/>
                  <a:gd name="T8" fmla="*/ 0 w 16"/>
                  <a:gd name="T9" fmla="*/ 0 h 12"/>
                  <a:gd name="T10" fmla="*/ 0 w 16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2"/>
                  <a:gd name="T20" fmla="*/ 16 w 1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2">
                    <a:moveTo>
                      <a:pt x="9" y="12"/>
                    </a:moveTo>
                    <a:lnTo>
                      <a:pt x="16" y="12"/>
                    </a:lnTo>
                    <a:lnTo>
                      <a:pt x="16" y="6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0" name="Freeform 587"/>
              <p:cNvSpPr>
                <a:spLocks/>
              </p:cNvSpPr>
              <p:nvPr/>
            </p:nvSpPr>
            <p:spPr bwMode="auto">
              <a:xfrm>
                <a:off x="2591" y="2616"/>
                <a:ext cx="40" cy="24"/>
              </a:xfrm>
              <a:custGeom>
                <a:avLst/>
                <a:gdLst>
                  <a:gd name="T0" fmla="*/ 0 w 120"/>
                  <a:gd name="T1" fmla="*/ 0 h 50"/>
                  <a:gd name="T2" fmla="*/ 0 w 120"/>
                  <a:gd name="T3" fmla="*/ 0 h 50"/>
                  <a:gd name="T4" fmla="*/ 0 w 120"/>
                  <a:gd name="T5" fmla="*/ 0 h 50"/>
                  <a:gd name="T6" fmla="*/ 0 w 120"/>
                  <a:gd name="T7" fmla="*/ 0 h 50"/>
                  <a:gd name="T8" fmla="*/ 0 w 120"/>
                  <a:gd name="T9" fmla="*/ 0 h 50"/>
                  <a:gd name="T10" fmla="*/ 0 w 120"/>
                  <a:gd name="T11" fmla="*/ 0 h 50"/>
                  <a:gd name="T12" fmla="*/ 0 w 120"/>
                  <a:gd name="T13" fmla="*/ 0 h 50"/>
                  <a:gd name="T14" fmla="*/ 0 w 120"/>
                  <a:gd name="T15" fmla="*/ 0 h 50"/>
                  <a:gd name="T16" fmla="*/ 0 w 120"/>
                  <a:gd name="T17" fmla="*/ 0 h 50"/>
                  <a:gd name="T18" fmla="*/ 0 w 120"/>
                  <a:gd name="T19" fmla="*/ 0 h 50"/>
                  <a:gd name="T20" fmla="*/ 0 w 120"/>
                  <a:gd name="T21" fmla="*/ 0 h 50"/>
                  <a:gd name="T22" fmla="*/ 0 w 120"/>
                  <a:gd name="T23" fmla="*/ 0 h 50"/>
                  <a:gd name="T24" fmla="*/ 0 w 120"/>
                  <a:gd name="T25" fmla="*/ 0 h 50"/>
                  <a:gd name="T26" fmla="*/ 0 w 120"/>
                  <a:gd name="T27" fmla="*/ 0 h 50"/>
                  <a:gd name="T28" fmla="*/ 0 w 120"/>
                  <a:gd name="T29" fmla="*/ 0 h 50"/>
                  <a:gd name="T30" fmla="*/ 0 w 120"/>
                  <a:gd name="T31" fmla="*/ 0 h 50"/>
                  <a:gd name="T32" fmla="*/ 0 w 120"/>
                  <a:gd name="T33" fmla="*/ 0 h 50"/>
                  <a:gd name="T34" fmla="*/ 0 w 120"/>
                  <a:gd name="T35" fmla="*/ 0 h 50"/>
                  <a:gd name="T36" fmla="*/ 0 w 120"/>
                  <a:gd name="T37" fmla="*/ 0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0"/>
                  <a:gd name="T58" fmla="*/ 0 h 50"/>
                  <a:gd name="T59" fmla="*/ 120 w 120"/>
                  <a:gd name="T60" fmla="*/ 50 h 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0" h="50">
                    <a:moveTo>
                      <a:pt x="0" y="40"/>
                    </a:moveTo>
                    <a:lnTo>
                      <a:pt x="15" y="32"/>
                    </a:lnTo>
                    <a:lnTo>
                      <a:pt x="34" y="27"/>
                    </a:lnTo>
                    <a:lnTo>
                      <a:pt x="70" y="21"/>
                    </a:lnTo>
                    <a:lnTo>
                      <a:pt x="83" y="19"/>
                    </a:lnTo>
                    <a:lnTo>
                      <a:pt x="95" y="14"/>
                    </a:lnTo>
                    <a:lnTo>
                      <a:pt x="98" y="12"/>
                    </a:lnTo>
                    <a:lnTo>
                      <a:pt x="101" y="10"/>
                    </a:lnTo>
                    <a:lnTo>
                      <a:pt x="104" y="0"/>
                    </a:lnTo>
                    <a:lnTo>
                      <a:pt x="120" y="4"/>
                    </a:lnTo>
                    <a:lnTo>
                      <a:pt x="117" y="15"/>
                    </a:lnTo>
                    <a:lnTo>
                      <a:pt x="111" y="21"/>
                    </a:lnTo>
                    <a:lnTo>
                      <a:pt x="105" y="25"/>
                    </a:lnTo>
                    <a:lnTo>
                      <a:pt x="90" y="30"/>
                    </a:lnTo>
                    <a:lnTo>
                      <a:pt x="73" y="33"/>
                    </a:lnTo>
                    <a:lnTo>
                      <a:pt x="37" y="39"/>
                    </a:lnTo>
                    <a:lnTo>
                      <a:pt x="25" y="42"/>
                    </a:lnTo>
                    <a:lnTo>
                      <a:pt x="12" y="5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1" name="Freeform 588"/>
              <p:cNvSpPr>
                <a:spLocks/>
              </p:cNvSpPr>
              <p:nvPr/>
            </p:nvSpPr>
            <p:spPr bwMode="auto">
              <a:xfrm>
                <a:off x="2590" y="2636"/>
                <a:ext cx="5" cy="4"/>
              </a:xfrm>
              <a:custGeom>
                <a:avLst/>
                <a:gdLst>
                  <a:gd name="T0" fmla="*/ 0 w 14"/>
                  <a:gd name="T1" fmla="*/ 0 h 10"/>
                  <a:gd name="T2" fmla="*/ 0 w 14"/>
                  <a:gd name="T3" fmla="*/ 0 h 10"/>
                  <a:gd name="T4" fmla="*/ 0 w 14"/>
                  <a:gd name="T5" fmla="*/ 0 h 10"/>
                  <a:gd name="T6" fmla="*/ 0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0"/>
                  <a:gd name="T17" fmla="*/ 14 w 1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0">
                    <a:moveTo>
                      <a:pt x="0" y="0"/>
                    </a:moveTo>
                    <a:lnTo>
                      <a:pt x="2" y="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2" name="Freeform 589"/>
              <p:cNvSpPr>
                <a:spLocks/>
              </p:cNvSpPr>
              <p:nvPr/>
            </p:nvSpPr>
            <p:spPr bwMode="auto">
              <a:xfrm>
                <a:off x="2595" y="2548"/>
                <a:ext cx="36" cy="69"/>
              </a:xfrm>
              <a:custGeom>
                <a:avLst/>
                <a:gdLst>
                  <a:gd name="T0" fmla="*/ 0 w 108"/>
                  <a:gd name="T1" fmla="*/ 1 h 138"/>
                  <a:gd name="T2" fmla="*/ 0 w 108"/>
                  <a:gd name="T3" fmla="*/ 1 h 138"/>
                  <a:gd name="T4" fmla="*/ 0 w 108"/>
                  <a:gd name="T5" fmla="*/ 1 h 138"/>
                  <a:gd name="T6" fmla="*/ 0 w 108"/>
                  <a:gd name="T7" fmla="*/ 1 h 138"/>
                  <a:gd name="T8" fmla="*/ 0 w 108"/>
                  <a:gd name="T9" fmla="*/ 1 h 138"/>
                  <a:gd name="T10" fmla="*/ 0 w 108"/>
                  <a:gd name="T11" fmla="*/ 1 h 138"/>
                  <a:gd name="T12" fmla="*/ 0 w 108"/>
                  <a:gd name="T13" fmla="*/ 1 h 138"/>
                  <a:gd name="T14" fmla="*/ 0 w 108"/>
                  <a:gd name="T15" fmla="*/ 1 h 138"/>
                  <a:gd name="T16" fmla="*/ 0 w 108"/>
                  <a:gd name="T17" fmla="*/ 1 h 138"/>
                  <a:gd name="T18" fmla="*/ 0 w 108"/>
                  <a:gd name="T19" fmla="*/ 1 h 138"/>
                  <a:gd name="T20" fmla="*/ 0 w 108"/>
                  <a:gd name="T21" fmla="*/ 0 h 138"/>
                  <a:gd name="T22" fmla="*/ 0 w 108"/>
                  <a:gd name="T23" fmla="*/ 1 h 138"/>
                  <a:gd name="T24" fmla="*/ 0 w 108"/>
                  <a:gd name="T25" fmla="*/ 1 h 138"/>
                  <a:gd name="T26" fmla="*/ 0 w 108"/>
                  <a:gd name="T27" fmla="*/ 1 h 138"/>
                  <a:gd name="T28" fmla="*/ 0 w 108"/>
                  <a:gd name="T29" fmla="*/ 1 h 138"/>
                  <a:gd name="T30" fmla="*/ 0 w 108"/>
                  <a:gd name="T31" fmla="*/ 1 h 138"/>
                  <a:gd name="T32" fmla="*/ 0 w 108"/>
                  <a:gd name="T33" fmla="*/ 1 h 138"/>
                  <a:gd name="T34" fmla="*/ 0 w 108"/>
                  <a:gd name="T35" fmla="*/ 1 h 138"/>
                  <a:gd name="T36" fmla="*/ 0 w 108"/>
                  <a:gd name="T37" fmla="*/ 1 h 138"/>
                  <a:gd name="T38" fmla="*/ 0 w 108"/>
                  <a:gd name="T39" fmla="*/ 1 h 138"/>
                  <a:gd name="T40" fmla="*/ 0 w 108"/>
                  <a:gd name="T41" fmla="*/ 1 h 138"/>
                  <a:gd name="T42" fmla="*/ 0 w 108"/>
                  <a:gd name="T43" fmla="*/ 1 h 138"/>
                  <a:gd name="T44" fmla="*/ 0 w 108"/>
                  <a:gd name="T45" fmla="*/ 1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8"/>
                  <a:gd name="T70" fmla="*/ 0 h 138"/>
                  <a:gd name="T71" fmla="*/ 108 w 108"/>
                  <a:gd name="T72" fmla="*/ 138 h 13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8" h="138">
                    <a:moveTo>
                      <a:pt x="92" y="138"/>
                    </a:moveTo>
                    <a:lnTo>
                      <a:pt x="86" y="120"/>
                    </a:lnTo>
                    <a:lnTo>
                      <a:pt x="75" y="104"/>
                    </a:lnTo>
                    <a:lnTo>
                      <a:pt x="58" y="88"/>
                    </a:lnTo>
                    <a:lnTo>
                      <a:pt x="40" y="72"/>
                    </a:lnTo>
                    <a:lnTo>
                      <a:pt x="22" y="58"/>
                    </a:lnTo>
                    <a:lnTo>
                      <a:pt x="9" y="41"/>
                    </a:lnTo>
                    <a:lnTo>
                      <a:pt x="3" y="32"/>
                    </a:lnTo>
                    <a:lnTo>
                      <a:pt x="0" y="21"/>
                    </a:lnTo>
                    <a:lnTo>
                      <a:pt x="1" y="10"/>
                    </a:lnTo>
                    <a:lnTo>
                      <a:pt x="4" y="0"/>
                    </a:lnTo>
                    <a:lnTo>
                      <a:pt x="21" y="4"/>
                    </a:lnTo>
                    <a:lnTo>
                      <a:pt x="18" y="13"/>
                    </a:lnTo>
                    <a:lnTo>
                      <a:pt x="16" y="21"/>
                    </a:lnTo>
                    <a:lnTo>
                      <a:pt x="19" y="29"/>
                    </a:lnTo>
                    <a:lnTo>
                      <a:pt x="23" y="35"/>
                    </a:lnTo>
                    <a:lnTo>
                      <a:pt x="35" y="50"/>
                    </a:lnTo>
                    <a:lnTo>
                      <a:pt x="53" y="64"/>
                    </a:lnTo>
                    <a:lnTo>
                      <a:pt x="71" y="79"/>
                    </a:lnTo>
                    <a:lnTo>
                      <a:pt x="90" y="97"/>
                    </a:lnTo>
                    <a:lnTo>
                      <a:pt x="102" y="115"/>
                    </a:lnTo>
                    <a:lnTo>
                      <a:pt x="108" y="136"/>
                    </a:lnTo>
                    <a:lnTo>
                      <a:pt x="92" y="13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3" name="Freeform 590"/>
              <p:cNvSpPr>
                <a:spLocks/>
              </p:cNvSpPr>
              <p:nvPr/>
            </p:nvSpPr>
            <p:spPr bwMode="auto">
              <a:xfrm>
                <a:off x="2626" y="2616"/>
                <a:ext cx="5" cy="2"/>
              </a:xfrm>
              <a:custGeom>
                <a:avLst/>
                <a:gdLst>
                  <a:gd name="T0" fmla="*/ 0 w 16"/>
                  <a:gd name="T1" fmla="*/ 1 h 4"/>
                  <a:gd name="T2" fmla="*/ 0 w 16"/>
                  <a:gd name="T3" fmla="*/ 1 h 4"/>
                  <a:gd name="T4" fmla="*/ 0 w 16"/>
                  <a:gd name="T5" fmla="*/ 1 h 4"/>
                  <a:gd name="T6" fmla="*/ 0 w 16"/>
                  <a:gd name="T7" fmla="*/ 1 h 4"/>
                  <a:gd name="T8" fmla="*/ 0 w 16"/>
                  <a:gd name="T9" fmla="*/ 0 h 4"/>
                  <a:gd name="T10" fmla="*/ 0 w 16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4"/>
                  <a:gd name="T20" fmla="*/ 16 w 1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4">
                    <a:moveTo>
                      <a:pt x="16" y="4"/>
                    </a:moveTo>
                    <a:lnTo>
                      <a:pt x="16" y="3"/>
                    </a:lnTo>
                    <a:lnTo>
                      <a:pt x="16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4" name="Freeform 591"/>
              <p:cNvSpPr>
                <a:spLocks/>
              </p:cNvSpPr>
              <p:nvPr/>
            </p:nvSpPr>
            <p:spPr bwMode="auto">
              <a:xfrm>
                <a:off x="2596" y="2447"/>
                <a:ext cx="20" cy="103"/>
              </a:xfrm>
              <a:custGeom>
                <a:avLst/>
                <a:gdLst>
                  <a:gd name="T0" fmla="*/ 0 w 59"/>
                  <a:gd name="T1" fmla="*/ 1 h 206"/>
                  <a:gd name="T2" fmla="*/ 0 w 59"/>
                  <a:gd name="T3" fmla="*/ 1 h 206"/>
                  <a:gd name="T4" fmla="*/ 0 w 59"/>
                  <a:gd name="T5" fmla="*/ 1 h 206"/>
                  <a:gd name="T6" fmla="*/ 0 w 59"/>
                  <a:gd name="T7" fmla="*/ 1 h 206"/>
                  <a:gd name="T8" fmla="*/ 0 w 59"/>
                  <a:gd name="T9" fmla="*/ 1 h 206"/>
                  <a:gd name="T10" fmla="*/ 0 w 59"/>
                  <a:gd name="T11" fmla="*/ 0 h 206"/>
                  <a:gd name="T12" fmla="*/ 0 w 59"/>
                  <a:gd name="T13" fmla="*/ 0 h 206"/>
                  <a:gd name="T14" fmla="*/ 0 w 59"/>
                  <a:gd name="T15" fmla="*/ 1 h 206"/>
                  <a:gd name="T16" fmla="*/ 0 w 59"/>
                  <a:gd name="T17" fmla="*/ 1 h 206"/>
                  <a:gd name="T18" fmla="*/ 0 w 59"/>
                  <a:gd name="T19" fmla="*/ 1 h 206"/>
                  <a:gd name="T20" fmla="*/ 0 w 59"/>
                  <a:gd name="T21" fmla="*/ 1 h 206"/>
                  <a:gd name="T22" fmla="*/ 0 w 59"/>
                  <a:gd name="T23" fmla="*/ 1 h 206"/>
                  <a:gd name="T24" fmla="*/ 0 w 59"/>
                  <a:gd name="T25" fmla="*/ 1 h 2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206"/>
                  <a:gd name="T41" fmla="*/ 59 w 59"/>
                  <a:gd name="T42" fmla="*/ 206 h 2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206">
                    <a:moveTo>
                      <a:pt x="0" y="202"/>
                    </a:moveTo>
                    <a:lnTo>
                      <a:pt x="24" y="146"/>
                    </a:lnTo>
                    <a:lnTo>
                      <a:pt x="31" y="123"/>
                    </a:lnTo>
                    <a:lnTo>
                      <a:pt x="37" y="100"/>
                    </a:lnTo>
                    <a:lnTo>
                      <a:pt x="42" y="54"/>
                    </a:lnTo>
                    <a:lnTo>
                      <a:pt x="42" y="0"/>
                    </a:lnTo>
                    <a:lnTo>
                      <a:pt x="59" y="0"/>
                    </a:lnTo>
                    <a:lnTo>
                      <a:pt x="58" y="54"/>
                    </a:lnTo>
                    <a:lnTo>
                      <a:pt x="54" y="102"/>
                    </a:lnTo>
                    <a:lnTo>
                      <a:pt x="48" y="126"/>
                    </a:lnTo>
                    <a:lnTo>
                      <a:pt x="40" y="150"/>
                    </a:lnTo>
                    <a:lnTo>
                      <a:pt x="17" y="206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5" name="Freeform 592"/>
              <p:cNvSpPr>
                <a:spLocks/>
              </p:cNvSpPr>
              <p:nvPr/>
            </p:nvSpPr>
            <p:spPr bwMode="auto">
              <a:xfrm>
                <a:off x="2596" y="2548"/>
                <a:ext cx="6" cy="2"/>
              </a:xfrm>
              <a:custGeom>
                <a:avLst/>
                <a:gdLst>
                  <a:gd name="T0" fmla="*/ 0 w 17"/>
                  <a:gd name="T1" fmla="*/ 0 h 4"/>
                  <a:gd name="T2" fmla="*/ 0 w 17"/>
                  <a:gd name="T3" fmla="*/ 1 h 4"/>
                  <a:gd name="T4" fmla="*/ 0 w 1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4"/>
                  <a:gd name="T11" fmla="*/ 17 w 1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4">
                    <a:moveTo>
                      <a:pt x="0" y="0"/>
                    </a:move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6" name="Freeform 593"/>
              <p:cNvSpPr>
                <a:spLocks/>
              </p:cNvSpPr>
              <p:nvPr/>
            </p:nvSpPr>
            <p:spPr bwMode="auto">
              <a:xfrm>
                <a:off x="2607" y="2424"/>
                <a:ext cx="9" cy="23"/>
              </a:xfrm>
              <a:custGeom>
                <a:avLst/>
                <a:gdLst>
                  <a:gd name="T0" fmla="*/ 0 w 28"/>
                  <a:gd name="T1" fmla="*/ 1 h 45"/>
                  <a:gd name="T2" fmla="*/ 0 w 28"/>
                  <a:gd name="T3" fmla="*/ 1 h 45"/>
                  <a:gd name="T4" fmla="*/ 0 w 28"/>
                  <a:gd name="T5" fmla="*/ 1 h 45"/>
                  <a:gd name="T6" fmla="*/ 0 w 28"/>
                  <a:gd name="T7" fmla="*/ 1 h 45"/>
                  <a:gd name="T8" fmla="*/ 0 w 28"/>
                  <a:gd name="T9" fmla="*/ 0 h 45"/>
                  <a:gd name="T10" fmla="*/ 0 w 28"/>
                  <a:gd name="T11" fmla="*/ 1 h 45"/>
                  <a:gd name="T12" fmla="*/ 0 w 28"/>
                  <a:gd name="T13" fmla="*/ 1 h 45"/>
                  <a:gd name="T14" fmla="*/ 0 w 28"/>
                  <a:gd name="T15" fmla="*/ 1 h 45"/>
                  <a:gd name="T16" fmla="*/ 0 w 28"/>
                  <a:gd name="T17" fmla="*/ 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45"/>
                  <a:gd name="T29" fmla="*/ 28 w 28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45">
                    <a:moveTo>
                      <a:pt x="11" y="45"/>
                    </a:moveTo>
                    <a:lnTo>
                      <a:pt x="11" y="21"/>
                    </a:lnTo>
                    <a:lnTo>
                      <a:pt x="9" y="14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24" y="8"/>
                    </a:lnTo>
                    <a:lnTo>
                      <a:pt x="27" y="21"/>
                    </a:lnTo>
                    <a:lnTo>
                      <a:pt x="28" y="45"/>
                    </a:lnTo>
                    <a:lnTo>
                      <a:pt x="11" y="4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7" name="Freeform 594"/>
              <p:cNvSpPr>
                <a:spLocks/>
              </p:cNvSpPr>
              <p:nvPr/>
            </p:nvSpPr>
            <p:spPr bwMode="auto">
              <a:xfrm>
                <a:off x="2610" y="2447"/>
                <a:ext cx="6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8" name="Freeform 595"/>
              <p:cNvSpPr>
                <a:spLocks/>
              </p:cNvSpPr>
              <p:nvPr/>
            </p:nvSpPr>
            <p:spPr bwMode="auto">
              <a:xfrm>
                <a:off x="2572" y="2412"/>
                <a:ext cx="39" cy="16"/>
              </a:xfrm>
              <a:custGeom>
                <a:avLst/>
                <a:gdLst>
                  <a:gd name="T0" fmla="*/ 0 w 119"/>
                  <a:gd name="T1" fmla="*/ 0 h 33"/>
                  <a:gd name="T2" fmla="*/ 0 w 119"/>
                  <a:gd name="T3" fmla="*/ 0 h 33"/>
                  <a:gd name="T4" fmla="*/ 0 w 119"/>
                  <a:gd name="T5" fmla="*/ 0 h 33"/>
                  <a:gd name="T6" fmla="*/ 0 w 119"/>
                  <a:gd name="T7" fmla="*/ 0 h 33"/>
                  <a:gd name="T8" fmla="*/ 0 w 119"/>
                  <a:gd name="T9" fmla="*/ 0 h 33"/>
                  <a:gd name="T10" fmla="*/ 0 w 119"/>
                  <a:gd name="T11" fmla="*/ 0 h 33"/>
                  <a:gd name="T12" fmla="*/ 0 w 119"/>
                  <a:gd name="T13" fmla="*/ 0 h 33"/>
                  <a:gd name="T14" fmla="*/ 0 w 119"/>
                  <a:gd name="T15" fmla="*/ 0 h 33"/>
                  <a:gd name="T16" fmla="*/ 0 w 119"/>
                  <a:gd name="T17" fmla="*/ 0 h 33"/>
                  <a:gd name="T18" fmla="*/ 0 w 119"/>
                  <a:gd name="T19" fmla="*/ 0 h 33"/>
                  <a:gd name="T20" fmla="*/ 0 w 119"/>
                  <a:gd name="T21" fmla="*/ 0 h 33"/>
                  <a:gd name="T22" fmla="*/ 0 w 119"/>
                  <a:gd name="T23" fmla="*/ 0 h 33"/>
                  <a:gd name="T24" fmla="*/ 0 w 119"/>
                  <a:gd name="T25" fmla="*/ 0 h 33"/>
                  <a:gd name="T26" fmla="*/ 0 w 119"/>
                  <a:gd name="T27" fmla="*/ 0 h 33"/>
                  <a:gd name="T28" fmla="*/ 0 w 119"/>
                  <a:gd name="T29" fmla="*/ 0 h 33"/>
                  <a:gd name="T30" fmla="*/ 0 w 119"/>
                  <a:gd name="T31" fmla="*/ 0 h 33"/>
                  <a:gd name="T32" fmla="*/ 0 w 119"/>
                  <a:gd name="T33" fmla="*/ 0 h 33"/>
                  <a:gd name="T34" fmla="*/ 0 w 119"/>
                  <a:gd name="T35" fmla="*/ 0 h 33"/>
                  <a:gd name="T36" fmla="*/ 0 w 119"/>
                  <a:gd name="T37" fmla="*/ 0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9"/>
                  <a:gd name="T58" fmla="*/ 0 h 33"/>
                  <a:gd name="T59" fmla="*/ 119 w 119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9" h="33">
                    <a:moveTo>
                      <a:pt x="107" y="33"/>
                    </a:moveTo>
                    <a:lnTo>
                      <a:pt x="83" y="19"/>
                    </a:lnTo>
                    <a:lnTo>
                      <a:pt x="64" y="13"/>
                    </a:lnTo>
                    <a:lnTo>
                      <a:pt x="46" y="11"/>
                    </a:lnTo>
                    <a:lnTo>
                      <a:pt x="31" y="12"/>
                    </a:lnTo>
                    <a:lnTo>
                      <a:pt x="21" y="15"/>
                    </a:lnTo>
                    <a:lnTo>
                      <a:pt x="18" y="16"/>
                    </a:lnTo>
                    <a:lnTo>
                      <a:pt x="16" y="17"/>
                    </a:lnTo>
                    <a:lnTo>
                      <a:pt x="24" y="19"/>
                    </a:lnTo>
                    <a:lnTo>
                      <a:pt x="13" y="30"/>
                    </a:lnTo>
                    <a:lnTo>
                      <a:pt x="2" y="25"/>
                    </a:lnTo>
                    <a:lnTo>
                      <a:pt x="0" y="14"/>
                    </a:lnTo>
                    <a:lnTo>
                      <a:pt x="9" y="6"/>
                    </a:lnTo>
                    <a:lnTo>
                      <a:pt x="25" y="1"/>
                    </a:lnTo>
                    <a:lnTo>
                      <a:pt x="46" y="0"/>
                    </a:lnTo>
                    <a:lnTo>
                      <a:pt x="68" y="2"/>
                    </a:lnTo>
                    <a:lnTo>
                      <a:pt x="93" y="9"/>
                    </a:lnTo>
                    <a:lnTo>
                      <a:pt x="119" y="24"/>
                    </a:lnTo>
                    <a:lnTo>
                      <a:pt x="107" y="3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9" name="Freeform 596"/>
              <p:cNvSpPr>
                <a:spLocks/>
              </p:cNvSpPr>
              <p:nvPr/>
            </p:nvSpPr>
            <p:spPr bwMode="auto">
              <a:xfrm>
                <a:off x="2607" y="2424"/>
                <a:ext cx="5" cy="4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15" y="1"/>
                    </a:moveTo>
                    <a:lnTo>
                      <a:pt x="14" y="0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0" name="Freeform 597"/>
              <p:cNvSpPr>
                <a:spLocks/>
              </p:cNvSpPr>
              <p:nvPr/>
            </p:nvSpPr>
            <p:spPr bwMode="auto">
              <a:xfrm>
                <a:off x="2535" y="2408"/>
                <a:ext cx="44" cy="19"/>
              </a:xfrm>
              <a:custGeom>
                <a:avLst/>
                <a:gdLst>
                  <a:gd name="T0" fmla="*/ 0 w 132"/>
                  <a:gd name="T1" fmla="*/ 1 h 38"/>
                  <a:gd name="T2" fmla="*/ 0 w 132"/>
                  <a:gd name="T3" fmla="*/ 1 h 38"/>
                  <a:gd name="T4" fmla="*/ 0 w 132"/>
                  <a:gd name="T5" fmla="*/ 1 h 38"/>
                  <a:gd name="T6" fmla="*/ 0 w 132"/>
                  <a:gd name="T7" fmla="*/ 1 h 38"/>
                  <a:gd name="T8" fmla="*/ 0 w 132"/>
                  <a:gd name="T9" fmla="*/ 1 h 38"/>
                  <a:gd name="T10" fmla="*/ 0 w 132"/>
                  <a:gd name="T11" fmla="*/ 1 h 38"/>
                  <a:gd name="T12" fmla="*/ 0 w 132"/>
                  <a:gd name="T13" fmla="*/ 0 h 38"/>
                  <a:gd name="T14" fmla="*/ 0 w 132"/>
                  <a:gd name="T15" fmla="*/ 1 h 38"/>
                  <a:gd name="T16" fmla="*/ 0 w 132"/>
                  <a:gd name="T17" fmla="*/ 1 h 38"/>
                  <a:gd name="T18" fmla="*/ 0 w 132"/>
                  <a:gd name="T19" fmla="*/ 1 h 38"/>
                  <a:gd name="T20" fmla="*/ 0 w 132"/>
                  <a:gd name="T21" fmla="*/ 1 h 38"/>
                  <a:gd name="T22" fmla="*/ 0 w 132"/>
                  <a:gd name="T23" fmla="*/ 1 h 38"/>
                  <a:gd name="T24" fmla="*/ 0 w 132"/>
                  <a:gd name="T25" fmla="*/ 1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2"/>
                  <a:gd name="T40" fmla="*/ 0 h 38"/>
                  <a:gd name="T41" fmla="*/ 132 w 132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2" h="38">
                    <a:moveTo>
                      <a:pt x="127" y="38"/>
                    </a:moveTo>
                    <a:lnTo>
                      <a:pt x="93" y="32"/>
                    </a:lnTo>
                    <a:lnTo>
                      <a:pt x="62" y="27"/>
                    </a:lnTo>
                    <a:lnTo>
                      <a:pt x="33" y="21"/>
                    </a:lnTo>
                    <a:lnTo>
                      <a:pt x="16" y="16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25" y="6"/>
                    </a:lnTo>
                    <a:lnTo>
                      <a:pt x="38" y="10"/>
                    </a:lnTo>
                    <a:lnTo>
                      <a:pt x="67" y="16"/>
                    </a:lnTo>
                    <a:lnTo>
                      <a:pt x="98" y="20"/>
                    </a:lnTo>
                    <a:lnTo>
                      <a:pt x="132" y="26"/>
                    </a:lnTo>
                    <a:lnTo>
                      <a:pt x="127" y="3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1" name="Freeform 598"/>
              <p:cNvSpPr>
                <a:spLocks/>
              </p:cNvSpPr>
              <p:nvPr/>
            </p:nvSpPr>
            <p:spPr bwMode="auto">
              <a:xfrm>
                <a:off x="2576" y="2422"/>
                <a:ext cx="4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11" y="0"/>
                    </a:moveTo>
                    <a:lnTo>
                      <a:pt x="3" y="12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2" name="Freeform 599"/>
              <p:cNvSpPr>
                <a:spLocks/>
              </p:cNvSpPr>
              <p:nvPr/>
            </p:nvSpPr>
            <p:spPr bwMode="auto">
              <a:xfrm>
                <a:off x="2515" y="2394"/>
                <a:ext cx="23" cy="19"/>
              </a:xfrm>
              <a:custGeom>
                <a:avLst/>
                <a:gdLst>
                  <a:gd name="T0" fmla="*/ 0 w 68"/>
                  <a:gd name="T1" fmla="*/ 1 h 38"/>
                  <a:gd name="T2" fmla="*/ 0 w 68"/>
                  <a:gd name="T3" fmla="*/ 1 h 38"/>
                  <a:gd name="T4" fmla="*/ 0 w 68"/>
                  <a:gd name="T5" fmla="*/ 1 h 38"/>
                  <a:gd name="T6" fmla="*/ 0 w 68"/>
                  <a:gd name="T7" fmla="*/ 1 h 38"/>
                  <a:gd name="T8" fmla="*/ 0 w 68"/>
                  <a:gd name="T9" fmla="*/ 1 h 38"/>
                  <a:gd name="T10" fmla="*/ 0 w 68"/>
                  <a:gd name="T11" fmla="*/ 1 h 38"/>
                  <a:gd name="T12" fmla="*/ 0 w 68"/>
                  <a:gd name="T13" fmla="*/ 0 h 38"/>
                  <a:gd name="T14" fmla="*/ 0 w 68"/>
                  <a:gd name="T15" fmla="*/ 0 h 38"/>
                  <a:gd name="T16" fmla="*/ 0 w 68"/>
                  <a:gd name="T17" fmla="*/ 1 h 38"/>
                  <a:gd name="T18" fmla="*/ 0 w 68"/>
                  <a:gd name="T19" fmla="*/ 1 h 38"/>
                  <a:gd name="T20" fmla="*/ 0 w 68"/>
                  <a:gd name="T21" fmla="*/ 1 h 38"/>
                  <a:gd name="T22" fmla="*/ 0 w 68"/>
                  <a:gd name="T23" fmla="*/ 1 h 38"/>
                  <a:gd name="T24" fmla="*/ 0 w 68"/>
                  <a:gd name="T25" fmla="*/ 1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8"/>
                  <a:gd name="T41" fmla="*/ 68 w 68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8">
                    <a:moveTo>
                      <a:pt x="56" y="38"/>
                    </a:moveTo>
                    <a:lnTo>
                      <a:pt x="42" y="30"/>
                    </a:lnTo>
                    <a:lnTo>
                      <a:pt x="28" y="20"/>
                    </a:lnTo>
                    <a:lnTo>
                      <a:pt x="13" y="13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24" y="3"/>
                    </a:lnTo>
                    <a:lnTo>
                      <a:pt x="40" y="11"/>
                    </a:lnTo>
                    <a:lnTo>
                      <a:pt x="53" y="20"/>
                    </a:lnTo>
                    <a:lnTo>
                      <a:pt x="68" y="29"/>
                    </a:lnTo>
                    <a:lnTo>
                      <a:pt x="56" y="3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3" name="Freeform 600"/>
              <p:cNvSpPr>
                <a:spLocks/>
              </p:cNvSpPr>
              <p:nvPr/>
            </p:nvSpPr>
            <p:spPr bwMode="auto">
              <a:xfrm>
                <a:off x="2534" y="2408"/>
                <a:ext cx="4" cy="5"/>
              </a:xfrm>
              <a:custGeom>
                <a:avLst/>
                <a:gdLst>
                  <a:gd name="T0" fmla="*/ 0 w 12"/>
                  <a:gd name="T1" fmla="*/ 1 h 10"/>
                  <a:gd name="T2" fmla="*/ 0 w 12"/>
                  <a:gd name="T3" fmla="*/ 1 h 10"/>
                  <a:gd name="T4" fmla="*/ 0 w 12"/>
                  <a:gd name="T5" fmla="*/ 1 h 10"/>
                  <a:gd name="T6" fmla="*/ 0 w 12"/>
                  <a:gd name="T7" fmla="*/ 0 h 10"/>
                  <a:gd name="T8" fmla="*/ 0 w 12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2" y="10"/>
                    </a:moveTo>
                    <a:lnTo>
                      <a:pt x="0" y="10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4" name="Freeform 601"/>
              <p:cNvSpPr>
                <a:spLocks/>
              </p:cNvSpPr>
              <p:nvPr/>
            </p:nvSpPr>
            <p:spPr bwMode="auto">
              <a:xfrm>
                <a:off x="2465" y="2394"/>
                <a:ext cx="51" cy="43"/>
              </a:xfrm>
              <a:custGeom>
                <a:avLst/>
                <a:gdLst>
                  <a:gd name="T0" fmla="*/ 0 w 153"/>
                  <a:gd name="T1" fmla="*/ 1 h 84"/>
                  <a:gd name="T2" fmla="*/ 0 w 153"/>
                  <a:gd name="T3" fmla="*/ 1 h 84"/>
                  <a:gd name="T4" fmla="*/ 0 w 153"/>
                  <a:gd name="T5" fmla="*/ 1 h 84"/>
                  <a:gd name="T6" fmla="*/ 0 w 153"/>
                  <a:gd name="T7" fmla="*/ 1 h 84"/>
                  <a:gd name="T8" fmla="*/ 0 w 153"/>
                  <a:gd name="T9" fmla="*/ 1 h 84"/>
                  <a:gd name="T10" fmla="*/ 0 w 153"/>
                  <a:gd name="T11" fmla="*/ 1 h 84"/>
                  <a:gd name="T12" fmla="*/ 0 w 153"/>
                  <a:gd name="T13" fmla="*/ 1 h 84"/>
                  <a:gd name="T14" fmla="*/ 0 w 153"/>
                  <a:gd name="T15" fmla="*/ 1 h 84"/>
                  <a:gd name="T16" fmla="*/ 0 w 153"/>
                  <a:gd name="T17" fmla="*/ 1 h 84"/>
                  <a:gd name="T18" fmla="*/ 0 w 153"/>
                  <a:gd name="T19" fmla="*/ 1 h 84"/>
                  <a:gd name="T20" fmla="*/ 0 w 153"/>
                  <a:gd name="T21" fmla="*/ 1 h 84"/>
                  <a:gd name="T22" fmla="*/ 0 w 153"/>
                  <a:gd name="T23" fmla="*/ 1 h 84"/>
                  <a:gd name="T24" fmla="*/ 0 w 153"/>
                  <a:gd name="T25" fmla="*/ 1 h 84"/>
                  <a:gd name="T26" fmla="*/ 0 w 153"/>
                  <a:gd name="T27" fmla="*/ 1 h 84"/>
                  <a:gd name="T28" fmla="*/ 0 w 153"/>
                  <a:gd name="T29" fmla="*/ 1 h 84"/>
                  <a:gd name="T30" fmla="*/ 0 w 153"/>
                  <a:gd name="T31" fmla="*/ 1 h 84"/>
                  <a:gd name="T32" fmla="*/ 0 w 153"/>
                  <a:gd name="T33" fmla="*/ 1 h 84"/>
                  <a:gd name="T34" fmla="*/ 0 w 153"/>
                  <a:gd name="T35" fmla="*/ 0 h 84"/>
                  <a:gd name="T36" fmla="*/ 0 w 153"/>
                  <a:gd name="T37" fmla="*/ 1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3"/>
                  <a:gd name="T58" fmla="*/ 0 h 84"/>
                  <a:gd name="T59" fmla="*/ 153 w 153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3" h="84">
                    <a:moveTo>
                      <a:pt x="153" y="11"/>
                    </a:moveTo>
                    <a:lnTo>
                      <a:pt x="131" y="14"/>
                    </a:lnTo>
                    <a:lnTo>
                      <a:pt x="115" y="21"/>
                    </a:lnTo>
                    <a:lnTo>
                      <a:pt x="98" y="32"/>
                    </a:lnTo>
                    <a:lnTo>
                      <a:pt x="85" y="45"/>
                    </a:lnTo>
                    <a:lnTo>
                      <a:pt x="69" y="59"/>
                    </a:lnTo>
                    <a:lnTo>
                      <a:pt x="52" y="72"/>
                    </a:lnTo>
                    <a:lnTo>
                      <a:pt x="30" y="81"/>
                    </a:lnTo>
                    <a:lnTo>
                      <a:pt x="5" y="84"/>
                    </a:lnTo>
                    <a:lnTo>
                      <a:pt x="0" y="73"/>
                    </a:lnTo>
                    <a:lnTo>
                      <a:pt x="23" y="70"/>
                    </a:lnTo>
                    <a:lnTo>
                      <a:pt x="40" y="63"/>
                    </a:lnTo>
                    <a:lnTo>
                      <a:pt x="55" y="50"/>
                    </a:lnTo>
                    <a:lnTo>
                      <a:pt x="70" y="38"/>
                    </a:lnTo>
                    <a:lnTo>
                      <a:pt x="85" y="24"/>
                    </a:lnTo>
                    <a:lnTo>
                      <a:pt x="103" y="12"/>
                    </a:lnTo>
                    <a:lnTo>
                      <a:pt x="123" y="3"/>
                    </a:lnTo>
                    <a:lnTo>
                      <a:pt x="149" y="0"/>
                    </a:lnTo>
                    <a:lnTo>
                      <a:pt x="153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5" name="Freeform 602"/>
              <p:cNvSpPr>
                <a:spLocks/>
              </p:cNvSpPr>
              <p:nvPr/>
            </p:nvSpPr>
            <p:spPr bwMode="auto">
              <a:xfrm>
                <a:off x="2515" y="2394"/>
                <a:ext cx="1" cy="6"/>
              </a:xfrm>
              <a:custGeom>
                <a:avLst/>
                <a:gdLst>
                  <a:gd name="T0" fmla="*/ 0 w 4"/>
                  <a:gd name="T1" fmla="*/ 0 h 11"/>
                  <a:gd name="T2" fmla="*/ 0 w 4"/>
                  <a:gd name="T3" fmla="*/ 0 h 11"/>
                  <a:gd name="T4" fmla="*/ 0 w 4"/>
                  <a:gd name="T5" fmla="*/ 0 h 11"/>
                  <a:gd name="T6" fmla="*/ 0 w 4"/>
                  <a:gd name="T7" fmla="*/ 1 h 11"/>
                  <a:gd name="T8" fmla="*/ 0 w 4"/>
                  <a:gd name="T9" fmla="*/ 1 h 11"/>
                  <a:gd name="T10" fmla="*/ 0 w 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1"/>
                  <a:gd name="T20" fmla="*/ 4 w 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1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6" name="Freeform 603"/>
              <p:cNvSpPr>
                <a:spLocks/>
              </p:cNvSpPr>
              <p:nvPr/>
            </p:nvSpPr>
            <p:spPr bwMode="auto">
              <a:xfrm>
                <a:off x="2440" y="2404"/>
                <a:ext cx="28" cy="32"/>
              </a:xfrm>
              <a:custGeom>
                <a:avLst/>
                <a:gdLst>
                  <a:gd name="T0" fmla="*/ 0 w 84"/>
                  <a:gd name="T1" fmla="*/ 0 h 65"/>
                  <a:gd name="T2" fmla="*/ 0 w 84"/>
                  <a:gd name="T3" fmla="*/ 0 h 65"/>
                  <a:gd name="T4" fmla="*/ 0 w 84"/>
                  <a:gd name="T5" fmla="*/ 0 h 65"/>
                  <a:gd name="T6" fmla="*/ 0 w 84"/>
                  <a:gd name="T7" fmla="*/ 0 h 65"/>
                  <a:gd name="T8" fmla="*/ 0 w 84"/>
                  <a:gd name="T9" fmla="*/ 0 h 65"/>
                  <a:gd name="T10" fmla="*/ 0 w 84"/>
                  <a:gd name="T11" fmla="*/ 0 h 65"/>
                  <a:gd name="T12" fmla="*/ 0 w 84"/>
                  <a:gd name="T13" fmla="*/ 0 h 65"/>
                  <a:gd name="T14" fmla="*/ 0 w 84"/>
                  <a:gd name="T15" fmla="*/ 0 h 65"/>
                  <a:gd name="T16" fmla="*/ 0 w 84"/>
                  <a:gd name="T17" fmla="*/ 0 h 65"/>
                  <a:gd name="T18" fmla="*/ 0 w 84"/>
                  <a:gd name="T19" fmla="*/ 0 h 65"/>
                  <a:gd name="T20" fmla="*/ 0 w 84"/>
                  <a:gd name="T21" fmla="*/ 0 h 65"/>
                  <a:gd name="T22" fmla="*/ 0 w 84"/>
                  <a:gd name="T23" fmla="*/ 0 h 65"/>
                  <a:gd name="T24" fmla="*/ 0 w 84"/>
                  <a:gd name="T25" fmla="*/ 0 h 65"/>
                  <a:gd name="T26" fmla="*/ 0 w 84"/>
                  <a:gd name="T27" fmla="*/ 0 h 65"/>
                  <a:gd name="T28" fmla="*/ 0 w 84"/>
                  <a:gd name="T29" fmla="*/ 0 h 65"/>
                  <a:gd name="T30" fmla="*/ 0 w 84"/>
                  <a:gd name="T31" fmla="*/ 0 h 65"/>
                  <a:gd name="T32" fmla="*/ 0 w 84"/>
                  <a:gd name="T33" fmla="*/ 0 h 65"/>
                  <a:gd name="T34" fmla="*/ 0 w 84"/>
                  <a:gd name="T35" fmla="*/ 0 h 65"/>
                  <a:gd name="T36" fmla="*/ 0 w 84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4"/>
                  <a:gd name="T58" fmla="*/ 0 h 65"/>
                  <a:gd name="T59" fmla="*/ 84 w 84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4" h="65">
                    <a:moveTo>
                      <a:pt x="72" y="65"/>
                    </a:moveTo>
                    <a:lnTo>
                      <a:pt x="68" y="61"/>
                    </a:lnTo>
                    <a:lnTo>
                      <a:pt x="64" y="55"/>
                    </a:lnTo>
                    <a:lnTo>
                      <a:pt x="53" y="35"/>
                    </a:lnTo>
                    <a:lnTo>
                      <a:pt x="44" y="27"/>
                    </a:lnTo>
                    <a:lnTo>
                      <a:pt x="34" y="19"/>
                    </a:lnTo>
                    <a:lnTo>
                      <a:pt x="28" y="16"/>
                    </a:lnTo>
                    <a:lnTo>
                      <a:pt x="21" y="14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25" y="2"/>
                    </a:lnTo>
                    <a:lnTo>
                      <a:pt x="37" y="6"/>
                    </a:lnTo>
                    <a:lnTo>
                      <a:pt x="46" y="10"/>
                    </a:lnTo>
                    <a:lnTo>
                      <a:pt x="58" y="19"/>
                    </a:lnTo>
                    <a:lnTo>
                      <a:pt x="68" y="29"/>
                    </a:lnTo>
                    <a:lnTo>
                      <a:pt x="80" y="50"/>
                    </a:lnTo>
                    <a:lnTo>
                      <a:pt x="83" y="55"/>
                    </a:lnTo>
                    <a:lnTo>
                      <a:pt x="84" y="56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7" name="Freeform 604"/>
              <p:cNvSpPr>
                <a:spLocks/>
              </p:cNvSpPr>
              <p:nvPr/>
            </p:nvSpPr>
            <p:spPr bwMode="auto">
              <a:xfrm>
                <a:off x="2464" y="2431"/>
                <a:ext cx="4" cy="6"/>
              </a:xfrm>
              <a:custGeom>
                <a:avLst/>
                <a:gdLst>
                  <a:gd name="T0" fmla="*/ 0 w 12"/>
                  <a:gd name="T1" fmla="*/ 1 h 12"/>
                  <a:gd name="T2" fmla="*/ 0 w 12"/>
                  <a:gd name="T3" fmla="*/ 1 h 12"/>
                  <a:gd name="T4" fmla="*/ 0 w 12"/>
                  <a:gd name="T5" fmla="*/ 1 h 12"/>
                  <a:gd name="T6" fmla="*/ 0 w 12"/>
                  <a:gd name="T7" fmla="*/ 1 h 12"/>
                  <a:gd name="T8" fmla="*/ 0 w 12"/>
                  <a:gd name="T9" fmla="*/ 0 h 12"/>
                  <a:gd name="T10" fmla="*/ 0 w 12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2"/>
                  <a:gd name="T20" fmla="*/ 12 w 1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2">
                    <a:moveTo>
                      <a:pt x="8" y="11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12" y="1"/>
                    </a:lnTo>
                    <a:lnTo>
                      <a:pt x="3" y="0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8" name="Freeform 605"/>
              <p:cNvSpPr>
                <a:spLocks/>
              </p:cNvSpPr>
              <p:nvPr/>
            </p:nvSpPr>
            <p:spPr bwMode="auto">
              <a:xfrm>
                <a:off x="2387" y="2404"/>
                <a:ext cx="54" cy="28"/>
              </a:xfrm>
              <a:custGeom>
                <a:avLst/>
                <a:gdLst>
                  <a:gd name="T0" fmla="*/ 0 w 162"/>
                  <a:gd name="T1" fmla="*/ 1 h 56"/>
                  <a:gd name="T2" fmla="*/ 0 w 162"/>
                  <a:gd name="T3" fmla="*/ 1 h 56"/>
                  <a:gd name="T4" fmla="*/ 0 w 162"/>
                  <a:gd name="T5" fmla="*/ 1 h 56"/>
                  <a:gd name="T6" fmla="*/ 0 w 162"/>
                  <a:gd name="T7" fmla="*/ 1 h 56"/>
                  <a:gd name="T8" fmla="*/ 0 w 162"/>
                  <a:gd name="T9" fmla="*/ 1 h 56"/>
                  <a:gd name="T10" fmla="*/ 0 w 162"/>
                  <a:gd name="T11" fmla="*/ 1 h 56"/>
                  <a:gd name="T12" fmla="*/ 0 w 162"/>
                  <a:gd name="T13" fmla="*/ 1 h 56"/>
                  <a:gd name="T14" fmla="*/ 0 w 162"/>
                  <a:gd name="T15" fmla="*/ 1 h 56"/>
                  <a:gd name="T16" fmla="*/ 0 w 162"/>
                  <a:gd name="T17" fmla="*/ 1 h 56"/>
                  <a:gd name="T18" fmla="*/ 0 w 162"/>
                  <a:gd name="T19" fmla="*/ 1 h 56"/>
                  <a:gd name="T20" fmla="*/ 0 w 162"/>
                  <a:gd name="T21" fmla="*/ 1 h 56"/>
                  <a:gd name="T22" fmla="*/ 0 w 162"/>
                  <a:gd name="T23" fmla="*/ 1 h 56"/>
                  <a:gd name="T24" fmla="*/ 0 w 162"/>
                  <a:gd name="T25" fmla="*/ 1 h 56"/>
                  <a:gd name="T26" fmla="*/ 0 w 162"/>
                  <a:gd name="T27" fmla="*/ 1 h 56"/>
                  <a:gd name="T28" fmla="*/ 0 w 162"/>
                  <a:gd name="T29" fmla="*/ 1 h 56"/>
                  <a:gd name="T30" fmla="*/ 0 w 162"/>
                  <a:gd name="T31" fmla="*/ 0 h 56"/>
                  <a:gd name="T32" fmla="*/ 0 w 162"/>
                  <a:gd name="T33" fmla="*/ 1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56"/>
                  <a:gd name="T53" fmla="*/ 162 w 16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56">
                    <a:moveTo>
                      <a:pt x="162" y="12"/>
                    </a:moveTo>
                    <a:lnTo>
                      <a:pt x="140" y="14"/>
                    </a:lnTo>
                    <a:lnTo>
                      <a:pt x="122" y="17"/>
                    </a:lnTo>
                    <a:lnTo>
                      <a:pt x="102" y="24"/>
                    </a:lnTo>
                    <a:lnTo>
                      <a:pt x="85" y="32"/>
                    </a:lnTo>
                    <a:lnTo>
                      <a:pt x="49" y="48"/>
                    </a:lnTo>
                    <a:lnTo>
                      <a:pt x="25" y="54"/>
                    </a:lnTo>
                    <a:lnTo>
                      <a:pt x="3" y="56"/>
                    </a:lnTo>
                    <a:lnTo>
                      <a:pt x="0" y="45"/>
                    </a:lnTo>
                    <a:lnTo>
                      <a:pt x="21" y="43"/>
                    </a:lnTo>
                    <a:lnTo>
                      <a:pt x="39" y="37"/>
                    </a:lnTo>
                    <a:lnTo>
                      <a:pt x="74" y="22"/>
                    </a:lnTo>
                    <a:lnTo>
                      <a:pt x="92" y="14"/>
                    </a:lnTo>
                    <a:lnTo>
                      <a:pt x="113" y="7"/>
                    </a:lnTo>
                    <a:lnTo>
                      <a:pt x="134" y="2"/>
                    </a:lnTo>
                    <a:lnTo>
                      <a:pt x="159" y="0"/>
                    </a:lnTo>
                    <a:lnTo>
                      <a:pt x="162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9" name="Freeform 606"/>
              <p:cNvSpPr>
                <a:spLocks/>
              </p:cNvSpPr>
              <p:nvPr/>
            </p:nvSpPr>
            <p:spPr bwMode="auto">
              <a:xfrm>
                <a:off x="2440" y="2404"/>
                <a:ext cx="1" cy="5"/>
              </a:xfrm>
              <a:custGeom>
                <a:avLst/>
                <a:gdLst>
                  <a:gd name="T0" fmla="*/ 0 w 3"/>
                  <a:gd name="T1" fmla="*/ 0 h 12"/>
                  <a:gd name="T2" fmla="*/ 0 w 3"/>
                  <a:gd name="T3" fmla="*/ 0 h 12"/>
                  <a:gd name="T4" fmla="*/ 0 w 3"/>
                  <a:gd name="T5" fmla="*/ 0 h 12"/>
                  <a:gd name="T6" fmla="*/ 0 w 3"/>
                  <a:gd name="T7" fmla="*/ 0 h 12"/>
                  <a:gd name="T8" fmla="*/ 0 w 3"/>
                  <a:gd name="T9" fmla="*/ 0 h 12"/>
                  <a:gd name="T10" fmla="*/ 0 w 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2"/>
                  <a:gd name="T20" fmla="*/ 3 w 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2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0" name="Rectangle 607"/>
              <p:cNvSpPr>
                <a:spLocks noChangeArrowheads="1"/>
              </p:cNvSpPr>
              <p:nvPr/>
            </p:nvSpPr>
            <p:spPr bwMode="auto">
              <a:xfrm>
                <a:off x="2363" y="2425"/>
                <a:ext cx="25" cy="7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21" name="Freeform 608"/>
              <p:cNvSpPr>
                <a:spLocks/>
              </p:cNvSpPr>
              <p:nvPr/>
            </p:nvSpPr>
            <p:spPr bwMode="auto">
              <a:xfrm>
                <a:off x="2387" y="2425"/>
                <a:ext cx="1" cy="7"/>
              </a:xfrm>
              <a:custGeom>
                <a:avLst/>
                <a:gdLst>
                  <a:gd name="T0" fmla="*/ 0 w 3"/>
                  <a:gd name="T1" fmla="*/ 1 h 12"/>
                  <a:gd name="T2" fmla="*/ 0 w 3"/>
                  <a:gd name="T3" fmla="*/ 1 h 12"/>
                  <a:gd name="T4" fmla="*/ 0 w 3"/>
                  <a:gd name="T5" fmla="*/ 0 h 12"/>
                  <a:gd name="T6" fmla="*/ 0 w 3"/>
                  <a:gd name="T7" fmla="*/ 1 h 12"/>
                  <a:gd name="T8" fmla="*/ 0 w 3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2"/>
                  <a:gd name="T17" fmla="*/ 3 w 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2">
                    <a:moveTo>
                      <a:pt x="3" y="12"/>
                    </a:moveTo>
                    <a:lnTo>
                      <a:pt x="2" y="1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2" name="Freeform 609"/>
              <p:cNvSpPr>
                <a:spLocks/>
              </p:cNvSpPr>
              <p:nvPr/>
            </p:nvSpPr>
            <p:spPr bwMode="auto">
              <a:xfrm>
                <a:off x="2355" y="2419"/>
                <a:ext cx="10" cy="11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0 h 24"/>
                  <a:gd name="T4" fmla="*/ 0 w 29"/>
                  <a:gd name="T5" fmla="*/ 0 h 24"/>
                  <a:gd name="T6" fmla="*/ 0 w 29"/>
                  <a:gd name="T7" fmla="*/ 0 h 24"/>
                  <a:gd name="T8" fmla="*/ 0 w 2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4"/>
                  <a:gd name="T17" fmla="*/ 29 w 2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4">
                    <a:moveTo>
                      <a:pt x="16" y="24"/>
                    </a:moveTo>
                    <a:lnTo>
                      <a:pt x="29" y="17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3" name="Freeform 610"/>
              <p:cNvSpPr>
                <a:spLocks/>
              </p:cNvSpPr>
              <p:nvPr/>
            </p:nvSpPr>
            <p:spPr bwMode="auto">
              <a:xfrm>
                <a:off x="2361" y="2425"/>
                <a:ext cx="4" cy="7"/>
              </a:xfrm>
              <a:custGeom>
                <a:avLst/>
                <a:gdLst>
                  <a:gd name="T0" fmla="*/ 0 w 13"/>
                  <a:gd name="T1" fmla="*/ 1 h 12"/>
                  <a:gd name="T2" fmla="*/ 0 w 13"/>
                  <a:gd name="T3" fmla="*/ 1 h 12"/>
                  <a:gd name="T4" fmla="*/ 0 w 13"/>
                  <a:gd name="T5" fmla="*/ 1 h 12"/>
                  <a:gd name="T6" fmla="*/ 0 w 13"/>
                  <a:gd name="T7" fmla="*/ 1 h 12"/>
                  <a:gd name="T8" fmla="*/ 0 w 13"/>
                  <a:gd name="T9" fmla="*/ 0 h 12"/>
                  <a:gd name="T10" fmla="*/ 0 w 13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2"/>
                  <a:gd name="T20" fmla="*/ 13 w 1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2">
                    <a:moveTo>
                      <a:pt x="8" y="12"/>
                    </a:moveTo>
                    <a:lnTo>
                      <a:pt x="2" y="12"/>
                    </a:lnTo>
                    <a:lnTo>
                      <a:pt x="0" y="10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4" name="Freeform 611"/>
              <p:cNvSpPr>
                <a:spLocks/>
              </p:cNvSpPr>
              <p:nvPr/>
            </p:nvSpPr>
            <p:spPr bwMode="auto">
              <a:xfrm>
                <a:off x="2354" y="2388"/>
                <a:ext cx="6" cy="32"/>
              </a:xfrm>
              <a:custGeom>
                <a:avLst/>
                <a:gdLst>
                  <a:gd name="T0" fmla="*/ 0 w 20"/>
                  <a:gd name="T1" fmla="*/ 0 h 65"/>
                  <a:gd name="T2" fmla="*/ 0 w 20"/>
                  <a:gd name="T3" fmla="*/ 0 h 65"/>
                  <a:gd name="T4" fmla="*/ 0 w 20"/>
                  <a:gd name="T5" fmla="*/ 0 h 65"/>
                  <a:gd name="T6" fmla="*/ 0 w 20"/>
                  <a:gd name="T7" fmla="*/ 0 h 65"/>
                  <a:gd name="T8" fmla="*/ 0 w 20"/>
                  <a:gd name="T9" fmla="*/ 0 h 65"/>
                  <a:gd name="T10" fmla="*/ 0 w 20"/>
                  <a:gd name="T11" fmla="*/ 0 h 65"/>
                  <a:gd name="T12" fmla="*/ 0 w 20"/>
                  <a:gd name="T13" fmla="*/ 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65"/>
                  <a:gd name="T23" fmla="*/ 20 w 20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65">
                    <a:moveTo>
                      <a:pt x="3" y="65"/>
                    </a:moveTo>
                    <a:lnTo>
                      <a:pt x="2" y="33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8" y="33"/>
                    </a:lnTo>
                    <a:lnTo>
                      <a:pt x="20" y="65"/>
                    </a:lnTo>
                    <a:lnTo>
                      <a:pt x="3" y="6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5" name="Freeform 612"/>
              <p:cNvSpPr>
                <a:spLocks/>
              </p:cNvSpPr>
              <p:nvPr/>
            </p:nvSpPr>
            <p:spPr bwMode="auto">
              <a:xfrm>
                <a:off x="2355" y="2419"/>
                <a:ext cx="5" cy="3"/>
              </a:xfrm>
              <a:custGeom>
                <a:avLst/>
                <a:gdLst>
                  <a:gd name="T0" fmla="*/ 0 w 17"/>
                  <a:gd name="T1" fmla="*/ 0 h 7"/>
                  <a:gd name="T2" fmla="*/ 0 w 17"/>
                  <a:gd name="T3" fmla="*/ 0 h 7"/>
                  <a:gd name="T4" fmla="*/ 0 w 17"/>
                  <a:gd name="T5" fmla="*/ 0 h 7"/>
                  <a:gd name="T6" fmla="*/ 0 w 17"/>
                  <a:gd name="T7" fmla="*/ 0 h 7"/>
                  <a:gd name="T8" fmla="*/ 0 w 17"/>
                  <a:gd name="T9" fmla="*/ 0 h 7"/>
                  <a:gd name="T10" fmla="*/ 0 w 1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7"/>
                  <a:gd name="T20" fmla="*/ 17 w 1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7">
                    <a:moveTo>
                      <a:pt x="2" y="7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6" name="Freeform 613"/>
              <p:cNvSpPr>
                <a:spLocks/>
              </p:cNvSpPr>
              <p:nvPr/>
            </p:nvSpPr>
            <p:spPr bwMode="auto">
              <a:xfrm>
                <a:off x="2352" y="2374"/>
                <a:ext cx="7" cy="14"/>
              </a:xfrm>
              <a:custGeom>
                <a:avLst/>
                <a:gdLst>
                  <a:gd name="T0" fmla="*/ 0 w 21"/>
                  <a:gd name="T1" fmla="*/ 1 h 27"/>
                  <a:gd name="T2" fmla="*/ 0 w 21"/>
                  <a:gd name="T3" fmla="*/ 1 h 27"/>
                  <a:gd name="T4" fmla="*/ 0 w 21"/>
                  <a:gd name="T5" fmla="*/ 1 h 27"/>
                  <a:gd name="T6" fmla="*/ 0 w 21"/>
                  <a:gd name="T7" fmla="*/ 0 h 27"/>
                  <a:gd name="T8" fmla="*/ 0 w 21"/>
                  <a:gd name="T9" fmla="*/ 1 h 27"/>
                  <a:gd name="T10" fmla="*/ 0 w 21"/>
                  <a:gd name="T11" fmla="*/ 1 h 27"/>
                  <a:gd name="T12" fmla="*/ 0 w 21"/>
                  <a:gd name="T13" fmla="*/ 1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7"/>
                  <a:gd name="T23" fmla="*/ 21 w 2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7">
                    <a:moveTo>
                      <a:pt x="4" y="27"/>
                    </a:moveTo>
                    <a:lnTo>
                      <a:pt x="1" y="15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8" y="13"/>
                    </a:lnTo>
                    <a:lnTo>
                      <a:pt x="21" y="25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7" name="Freeform 614"/>
              <p:cNvSpPr>
                <a:spLocks/>
              </p:cNvSpPr>
              <p:nvPr/>
            </p:nvSpPr>
            <p:spPr bwMode="auto">
              <a:xfrm>
                <a:off x="2354" y="2387"/>
                <a:ext cx="5" cy="1"/>
              </a:xfrm>
              <a:custGeom>
                <a:avLst/>
                <a:gdLst>
                  <a:gd name="T0" fmla="*/ 0 w 17"/>
                  <a:gd name="T1" fmla="*/ 1 h 2"/>
                  <a:gd name="T2" fmla="*/ 0 w 17"/>
                  <a:gd name="T3" fmla="*/ 0 h 2"/>
                  <a:gd name="T4" fmla="*/ 0 w 17"/>
                  <a:gd name="T5" fmla="*/ 1 h 2"/>
                  <a:gd name="T6" fmla="*/ 0 w 17"/>
                  <a:gd name="T7" fmla="*/ 1 h 2"/>
                  <a:gd name="T8" fmla="*/ 0 w 1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"/>
                  <a:gd name="T17" fmla="*/ 17 w 1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">
                    <a:moveTo>
                      <a:pt x="17" y="1"/>
                    </a:moveTo>
                    <a:lnTo>
                      <a:pt x="17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8" name="Freeform 615"/>
              <p:cNvSpPr>
                <a:spLocks/>
              </p:cNvSpPr>
              <p:nvPr/>
            </p:nvSpPr>
            <p:spPr bwMode="auto">
              <a:xfrm>
                <a:off x="2338" y="2372"/>
                <a:ext cx="17" cy="6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0 h 13"/>
                  <a:gd name="T6" fmla="*/ 0 w 51"/>
                  <a:gd name="T7" fmla="*/ 0 h 13"/>
                  <a:gd name="T8" fmla="*/ 0 w 51"/>
                  <a:gd name="T9" fmla="*/ 0 h 13"/>
                  <a:gd name="T10" fmla="*/ 0 w 51"/>
                  <a:gd name="T11" fmla="*/ 0 h 13"/>
                  <a:gd name="T12" fmla="*/ 0 w 5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13"/>
                  <a:gd name="T23" fmla="*/ 51 w 5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13">
                    <a:moveTo>
                      <a:pt x="51" y="13"/>
                    </a:moveTo>
                    <a:lnTo>
                      <a:pt x="26" y="13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6" y="1"/>
                    </a:lnTo>
                    <a:lnTo>
                      <a:pt x="51" y="0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9" name="Freeform 616"/>
              <p:cNvSpPr>
                <a:spLocks/>
              </p:cNvSpPr>
              <p:nvPr/>
            </p:nvSpPr>
            <p:spPr bwMode="auto">
              <a:xfrm>
                <a:off x="2352" y="2372"/>
                <a:ext cx="6" cy="6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w 1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3"/>
                  <a:gd name="T20" fmla="*/ 16 w 1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3">
                    <a:moveTo>
                      <a:pt x="16" y="6"/>
                    </a:moveTo>
                    <a:lnTo>
                      <a:pt x="15" y="0"/>
                    </a:lnTo>
                    <a:lnTo>
                      <a:pt x="9" y="0"/>
                    </a:lnTo>
                    <a:lnTo>
                      <a:pt x="9" y="13"/>
                    </a:lnTo>
                    <a:lnTo>
                      <a:pt x="0" y="8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" name="Freeform 617"/>
              <p:cNvSpPr>
                <a:spLocks/>
              </p:cNvSpPr>
              <p:nvPr/>
            </p:nvSpPr>
            <p:spPr bwMode="auto">
              <a:xfrm>
                <a:off x="2311" y="2372"/>
                <a:ext cx="28" cy="23"/>
              </a:xfrm>
              <a:custGeom>
                <a:avLst/>
                <a:gdLst>
                  <a:gd name="T0" fmla="*/ 0 w 83"/>
                  <a:gd name="T1" fmla="*/ 0 h 48"/>
                  <a:gd name="T2" fmla="*/ 0 w 83"/>
                  <a:gd name="T3" fmla="*/ 0 h 48"/>
                  <a:gd name="T4" fmla="*/ 0 w 83"/>
                  <a:gd name="T5" fmla="*/ 0 h 48"/>
                  <a:gd name="T6" fmla="*/ 0 w 83"/>
                  <a:gd name="T7" fmla="*/ 0 h 48"/>
                  <a:gd name="T8" fmla="*/ 0 w 83"/>
                  <a:gd name="T9" fmla="*/ 0 h 48"/>
                  <a:gd name="T10" fmla="*/ 0 w 83"/>
                  <a:gd name="T11" fmla="*/ 0 h 48"/>
                  <a:gd name="T12" fmla="*/ 0 w 83"/>
                  <a:gd name="T13" fmla="*/ 0 h 48"/>
                  <a:gd name="T14" fmla="*/ 0 w 83"/>
                  <a:gd name="T15" fmla="*/ 0 h 48"/>
                  <a:gd name="T16" fmla="*/ 0 w 83"/>
                  <a:gd name="T17" fmla="*/ 0 h 48"/>
                  <a:gd name="T18" fmla="*/ 0 w 83"/>
                  <a:gd name="T19" fmla="*/ 0 h 48"/>
                  <a:gd name="T20" fmla="*/ 0 w 83"/>
                  <a:gd name="T21" fmla="*/ 0 h 48"/>
                  <a:gd name="T22" fmla="*/ 0 w 83"/>
                  <a:gd name="T23" fmla="*/ 0 h 48"/>
                  <a:gd name="T24" fmla="*/ 0 w 83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"/>
                  <a:gd name="T40" fmla="*/ 0 h 48"/>
                  <a:gd name="T41" fmla="*/ 83 w 83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" h="48">
                    <a:moveTo>
                      <a:pt x="83" y="12"/>
                    </a:moveTo>
                    <a:lnTo>
                      <a:pt x="73" y="13"/>
                    </a:lnTo>
                    <a:lnTo>
                      <a:pt x="65" y="15"/>
                    </a:lnTo>
                    <a:lnTo>
                      <a:pt x="47" y="24"/>
                    </a:lnTo>
                    <a:lnTo>
                      <a:pt x="31" y="37"/>
                    </a:lnTo>
                    <a:lnTo>
                      <a:pt x="12" y="48"/>
                    </a:lnTo>
                    <a:lnTo>
                      <a:pt x="0" y="39"/>
                    </a:lnTo>
                    <a:lnTo>
                      <a:pt x="19" y="27"/>
                    </a:lnTo>
                    <a:lnTo>
                      <a:pt x="35" y="15"/>
                    </a:lnTo>
                    <a:lnTo>
                      <a:pt x="53" y="6"/>
                    </a:lnTo>
                    <a:lnTo>
                      <a:pt x="67" y="1"/>
                    </a:lnTo>
                    <a:lnTo>
                      <a:pt x="80" y="0"/>
                    </a:lnTo>
                    <a:lnTo>
                      <a:pt x="83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1" name="Freeform 618"/>
              <p:cNvSpPr>
                <a:spLocks/>
              </p:cNvSpPr>
              <p:nvPr/>
            </p:nvSpPr>
            <p:spPr bwMode="auto">
              <a:xfrm>
                <a:off x="2338" y="2372"/>
                <a:ext cx="1" cy="5"/>
              </a:xfrm>
              <a:custGeom>
                <a:avLst/>
                <a:gdLst>
                  <a:gd name="T0" fmla="*/ 0 w 3"/>
                  <a:gd name="T1" fmla="*/ 0 h 12"/>
                  <a:gd name="T2" fmla="*/ 0 w 3"/>
                  <a:gd name="T3" fmla="*/ 0 h 12"/>
                  <a:gd name="T4" fmla="*/ 0 w 3"/>
                  <a:gd name="T5" fmla="*/ 0 h 12"/>
                  <a:gd name="T6" fmla="*/ 0 w 3"/>
                  <a:gd name="T7" fmla="*/ 0 h 12"/>
                  <a:gd name="T8" fmla="*/ 0 w 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2"/>
                  <a:gd name="T17" fmla="*/ 3 w 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2">
                    <a:moveTo>
                      <a:pt x="1" y="0"/>
                    </a:moveTo>
                    <a:lnTo>
                      <a:pt x="0" y="0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2" name="Freeform 619"/>
              <p:cNvSpPr>
                <a:spLocks/>
              </p:cNvSpPr>
              <p:nvPr/>
            </p:nvSpPr>
            <p:spPr bwMode="auto">
              <a:xfrm>
                <a:off x="2284" y="2390"/>
                <a:ext cx="31" cy="18"/>
              </a:xfrm>
              <a:custGeom>
                <a:avLst/>
                <a:gdLst>
                  <a:gd name="T0" fmla="*/ 0 w 92"/>
                  <a:gd name="T1" fmla="*/ 1 h 36"/>
                  <a:gd name="T2" fmla="*/ 0 w 92"/>
                  <a:gd name="T3" fmla="*/ 1 h 36"/>
                  <a:gd name="T4" fmla="*/ 0 w 92"/>
                  <a:gd name="T5" fmla="*/ 1 h 36"/>
                  <a:gd name="T6" fmla="*/ 0 w 92"/>
                  <a:gd name="T7" fmla="*/ 1 h 36"/>
                  <a:gd name="T8" fmla="*/ 0 w 92"/>
                  <a:gd name="T9" fmla="*/ 1 h 36"/>
                  <a:gd name="T10" fmla="*/ 0 w 92"/>
                  <a:gd name="T11" fmla="*/ 1 h 36"/>
                  <a:gd name="T12" fmla="*/ 0 w 92"/>
                  <a:gd name="T13" fmla="*/ 1 h 36"/>
                  <a:gd name="T14" fmla="*/ 0 w 92"/>
                  <a:gd name="T15" fmla="*/ 1 h 36"/>
                  <a:gd name="T16" fmla="*/ 0 w 92"/>
                  <a:gd name="T17" fmla="*/ 1 h 36"/>
                  <a:gd name="T18" fmla="*/ 0 w 92"/>
                  <a:gd name="T19" fmla="*/ 1 h 36"/>
                  <a:gd name="T20" fmla="*/ 0 w 92"/>
                  <a:gd name="T21" fmla="*/ 1 h 36"/>
                  <a:gd name="T22" fmla="*/ 0 w 92"/>
                  <a:gd name="T23" fmla="*/ 0 h 36"/>
                  <a:gd name="T24" fmla="*/ 0 w 92"/>
                  <a:gd name="T25" fmla="*/ 1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36"/>
                  <a:gd name="T41" fmla="*/ 92 w 92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36">
                    <a:moveTo>
                      <a:pt x="92" y="10"/>
                    </a:moveTo>
                    <a:lnTo>
                      <a:pt x="70" y="18"/>
                    </a:lnTo>
                    <a:lnTo>
                      <a:pt x="48" y="22"/>
                    </a:lnTo>
                    <a:lnTo>
                      <a:pt x="30" y="26"/>
                    </a:lnTo>
                    <a:lnTo>
                      <a:pt x="23" y="30"/>
                    </a:lnTo>
                    <a:lnTo>
                      <a:pt x="14" y="36"/>
                    </a:lnTo>
                    <a:lnTo>
                      <a:pt x="0" y="27"/>
                    </a:lnTo>
                    <a:lnTo>
                      <a:pt x="11" y="21"/>
                    </a:lnTo>
                    <a:lnTo>
                      <a:pt x="21" y="16"/>
                    </a:lnTo>
                    <a:lnTo>
                      <a:pt x="40" y="11"/>
                    </a:lnTo>
                    <a:lnTo>
                      <a:pt x="63" y="7"/>
                    </a:lnTo>
                    <a:lnTo>
                      <a:pt x="83" y="0"/>
                    </a:lnTo>
                    <a:lnTo>
                      <a:pt x="92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3" name="Freeform 620"/>
              <p:cNvSpPr>
                <a:spLocks/>
              </p:cNvSpPr>
              <p:nvPr/>
            </p:nvSpPr>
            <p:spPr bwMode="auto">
              <a:xfrm>
                <a:off x="2311" y="2390"/>
                <a:ext cx="4" cy="5"/>
              </a:xfrm>
              <a:custGeom>
                <a:avLst/>
                <a:gdLst>
                  <a:gd name="T0" fmla="*/ 0 w 12"/>
                  <a:gd name="T1" fmla="*/ 1 h 10"/>
                  <a:gd name="T2" fmla="*/ 0 w 12"/>
                  <a:gd name="T3" fmla="*/ 1 h 10"/>
                  <a:gd name="T4" fmla="*/ 0 w 12"/>
                  <a:gd name="T5" fmla="*/ 0 h 10"/>
                  <a:gd name="T6" fmla="*/ 0 w 12"/>
                  <a:gd name="T7" fmla="*/ 1 h 10"/>
                  <a:gd name="T8" fmla="*/ 0 w 12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12" y="10"/>
                    </a:moveTo>
                    <a:lnTo>
                      <a:pt x="10" y="1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" name="Freeform 621"/>
              <p:cNvSpPr>
                <a:spLocks/>
              </p:cNvSpPr>
              <p:nvPr/>
            </p:nvSpPr>
            <p:spPr bwMode="auto">
              <a:xfrm>
                <a:off x="2262" y="2405"/>
                <a:ext cx="27" cy="33"/>
              </a:xfrm>
              <a:custGeom>
                <a:avLst/>
                <a:gdLst>
                  <a:gd name="T0" fmla="*/ 0 w 81"/>
                  <a:gd name="T1" fmla="*/ 0 h 67"/>
                  <a:gd name="T2" fmla="*/ 0 w 81"/>
                  <a:gd name="T3" fmla="*/ 0 h 67"/>
                  <a:gd name="T4" fmla="*/ 0 w 81"/>
                  <a:gd name="T5" fmla="*/ 0 h 67"/>
                  <a:gd name="T6" fmla="*/ 0 w 81"/>
                  <a:gd name="T7" fmla="*/ 0 h 67"/>
                  <a:gd name="T8" fmla="*/ 0 w 81"/>
                  <a:gd name="T9" fmla="*/ 0 h 67"/>
                  <a:gd name="T10" fmla="*/ 0 w 81"/>
                  <a:gd name="T11" fmla="*/ 0 h 67"/>
                  <a:gd name="T12" fmla="*/ 0 w 81"/>
                  <a:gd name="T13" fmla="*/ 0 h 67"/>
                  <a:gd name="T14" fmla="*/ 0 w 81"/>
                  <a:gd name="T15" fmla="*/ 0 h 67"/>
                  <a:gd name="T16" fmla="*/ 0 w 81"/>
                  <a:gd name="T17" fmla="*/ 0 h 67"/>
                  <a:gd name="T18" fmla="*/ 0 w 81"/>
                  <a:gd name="T19" fmla="*/ 0 h 67"/>
                  <a:gd name="T20" fmla="*/ 0 w 81"/>
                  <a:gd name="T21" fmla="*/ 0 h 67"/>
                  <a:gd name="T22" fmla="*/ 0 w 81"/>
                  <a:gd name="T23" fmla="*/ 0 h 67"/>
                  <a:gd name="T24" fmla="*/ 0 w 81"/>
                  <a:gd name="T25" fmla="*/ 0 h 67"/>
                  <a:gd name="T26" fmla="*/ 0 w 81"/>
                  <a:gd name="T27" fmla="*/ 0 h 67"/>
                  <a:gd name="T28" fmla="*/ 0 w 81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67"/>
                  <a:gd name="T47" fmla="*/ 81 w 81"/>
                  <a:gd name="T48" fmla="*/ 67 h 6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67">
                    <a:moveTo>
                      <a:pt x="81" y="7"/>
                    </a:moveTo>
                    <a:lnTo>
                      <a:pt x="66" y="25"/>
                    </a:lnTo>
                    <a:lnTo>
                      <a:pt x="53" y="44"/>
                    </a:lnTo>
                    <a:lnTo>
                      <a:pt x="44" y="53"/>
                    </a:lnTo>
                    <a:lnTo>
                      <a:pt x="34" y="60"/>
                    </a:lnTo>
                    <a:lnTo>
                      <a:pt x="20" y="65"/>
                    </a:lnTo>
                    <a:lnTo>
                      <a:pt x="4" y="67"/>
                    </a:lnTo>
                    <a:lnTo>
                      <a:pt x="0" y="56"/>
                    </a:lnTo>
                    <a:lnTo>
                      <a:pt x="13" y="54"/>
                    </a:lnTo>
                    <a:lnTo>
                      <a:pt x="22" y="51"/>
                    </a:lnTo>
                    <a:lnTo>
                      <a:pt x="31" y="45"/>
                    </a:lnTo>
                    <a:lnTo>
                      <a:pt x="38" y="38"/>
                    </a:lnTo>
                    <a:lnTo>
                      <a:pt x="50" y="20"/>
                    </a:lnTo>
                    <a:lnTo>
                      <a:pt x="66" y="0"/>
                    </a:lnTo>
                    <a:lnTo>
                      <a:pt x="81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5" name="Freeform 622"/>
              <p:cNvSpPr>
                <a:spLocks/>
              </p:cNvSpPr>
              <p:nvPr/>
            </p:nvSpPr>
            <p:spPr bwMode="auto">
              <a:xfrm>
                <a:off x="2284" y="2404"/>
                <a:ext cx="5" cy="4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0"/>
                    </a:moveTo>
                    <a:lnTo>
                      <a:pt x="0" y="1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" name="Freeform 623"/>
              <p:cNvSpPr>
                <a:spLocks/>
              </p:cNvSpPr>
              <p:nvPr/>
            </p:nvSpPr>
            <p:spPr bwMode="auto">
              <a:xfrm>
                <a:off x="2221" y="2401"/>
                <a:ext cx="42" cy="37"/>
              </a:xfrm>
              <a:custGeom>
                <a:avLst/>
                <a:gdLst>
                  <a:gd name="T0" fmla="*/ 0 w 126"/>
                  <a:gd name="T1" fmla="*/ 1 h 74"/>
                  <a:gd name="T2" fmla="*/ 0 w 126"/>
                  <a:gd name="T3" fmla="*/ 1 h 74"/>
                  <a:gd name="T4" fmla="*/ 0 w 126"/>
                  <a:gd name="T5" fmla="*/ 1 h 74"/>
                  <a:gd name="T6" fmla="*/ 0 w 126"/>
                  <a:gd name="T7" fmla="*/ 1 h 74"/>
                  <a:gd name="T8" fmla="*/ 0 w 126"/>
                  <a:gd name="T9" fmla="*/ 1 h 74"/>
                  <a:gd name="T10" fmla="*/ 0 w 126"/>
                  <a:gd name="T11" fmla="*/ 1 h 74"/>
                  <a:gd name="T12" fmla="*/ 0 w 126"/>
                  <a:gd name="T13" fmla="*/ 1 h 74"/>
                  <a:gd name="T14" fmla="*/ 0 w 126"/>
                  <a:gd name="T15" fmla="*/ 1 h 74"/>
                  <a:gd name="T16" fmla="*/ 0 w 126"/>
                  <a:gd name="T17" fmla="*/ 1 h 74"/>
                  <a:gd name="T18" fmla="*/ 0 w 126"/>
                  <a:gd name="T19" fmla="*/ 0 h 74"/>
                  <a:gd name="T20" fmla="*/ 0 w 126"/>
                  <a:gd name="T21" fmla="*/ 1 h 74"/>
                  <a:gd name="T22" fmla="*/ 0 w 126"/>
                  <a:gd name="T23" fmla="*/ 1 h 74"/>
                  <a:gd name="T24" fmla="*/ 0 w 126"/>
                  <a:gd name="T25" fmla="*/ 1 h 74"/>
                  <a:gd name="T26" fmla="*/ 0 w 126"/>
                  <a:gd name="T27" fmla="*/ 1 h 74"/>
                  <a:gd name="T28" fmla="*/ 0 w 126"/>
                  <a:gd name="T29" fmla="*/ 1 h 74"/>
                  <a:gd name="T30" fmla="*/ 0 w 126"/>
                  <a:gd name="T31" fmla="*/ 1 h 74"/>
                  <a:gd name="T32" fmla="*/ 0 w 126"/>
                  <a:gd name="T33" fmla="*/ 1 h 74"/>
                  <a:gd name="T34" fmla="*/ 0 w 126"/>
                  <a:gd name="T35" fmla="*/ 1 h 74"/>
                  <a:gd name="T36" fmla="*/ 0 w 126"/>
                  <a:gd name="T37" fmla="*/ 1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6"/>
                  <a:gd name="T58" fmla="*/ 0 h 74"/>
                  <a:gd name="T59" fmla="*/ 126 w 126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6" h="74">
                    <a:moveTo>
                      <a:pt x="122" y="74"/>
                    </a:moveTo>
                    <a:lnTo>
                      <a:pt x="101" y="71"/>
                    </a:lnTo>
                    <a:lnTo>
                      <a:pt x="83" y="63"/>
                    </a:lnTo>
                    <a:lnTo>
                      <a:pt x="68" y="52"/>
                    </a:lnTo>
                    <a:lnTo>
                      <a:pt x="56" y="40"/>
                    </a:lnTo>
                    <a:lnTo>
                      <a:pt x="45" y="29"/>
                    </a:lnTo>
                    <a:lnTo>
                      <a:pt x="33" y="20"/>
                    </a:lnTo>
                    <a:lnTo>
                      <a:pt x="18" y="14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25" y="2"/>
                    </a:lnTo>
                    <a:lnTo>
                      <a:pt x="45" y="11"/>
                    </a:lnTo>
                    <a:lnTo>
                      <a:pt x="58" y="21"/>
                    </a:lnTo>
                    <a:lnTo>
                      <a:pt x="70" y="32"/>
                    </a:lnTo>
                    <a:lnTo>
                      <a:pt x="82" y="43"/>
                    </a:lnTo>
                    <a:lnTo>
                      <a:pt x="95" y="54"/>
                    </a:lnTo>
                    <a:lnTo>
                      <a:pt x="108" y="60"/>
                    </a:lnTo>
                    <a:lnTo>
                      <a:pt x="126" y="63"/>
                    </a:lnTo>
                    <a:lnTo>
                      <a:pt x="122" y="7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7" name="Freeform 624"/>
              <p:cNvSpPr>
                <a:spLocks/>
              </p:cNvSpPr>
              <p:nvPr/>
            </p:nvSpPr>
            <p:spPr bwMode="auto">
              <a:xfrm>
                <a:off x="2262" y="2433"/>
                <a:ext cx="1" cy="5"/>
              </a:xfrm>
              <a:custGeom>
                <a:avLst/>
                <a:gdLst>
                  <a:gd name="T0" fmla="*/ 0 w 4"/>
                  <a:gd name="T1" fmla="*/ 0 h 11"/>
                  <a:gd name="T2" fmla="*/ 0 w 4"/>
                  <a:gd name="T3" fmla="*/ 0 h 11"/>
                  <a:gd name="T4" fmla="*/ 0 w 4"/>
                  <a:gd name="T5" fmla="*/ 0 h 11"/>
                  <a:gd name="T6" fmla="*/ 0 w 4"/>
                  <a:gd name="T7" fmla="*/ 0 h 11"/>
                  <a:gd name="T8" fmla="*/ 0 w 4"/>
                  <a:gd name="T9" fmla="*/ 0 h 11"/>
                  <a:gd name="T10" fmla="*/ 0 w 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1"/>
                  <a:gd name="T20" fmla="*/ 4 w 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1">
                    <a:moveTo>
                      <a:pt x="4" y="11"/>
                    </a:moveTo>
                    <a:lnTo>
                      <a:pt x="1" y="11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8" name="Freeform 625"/>
              <p:cNvSpPr>
                <a:spLocks/>
              </p:cNvSpPr>
              <p:nvPr/>
            </p:nvSpPr>
            <p:spPr bwMode="auto">
              <a:xfrm>
                <a:off x="2195" y="2401"/>
                <a:ext cx="28" cy="20"/>
              </a:xfrm>
              <a:custGeom>
                <a:avLst/>
                <a:gdLst>
                  <a:gd name="T0" fmla="*/ 0 w 85"/>
                  <a:gd name="T1" fmla="*/ 1 h 39"/>
                  <a:gd name="T2" fmla="*/ 0 w 85"/>
                  <a:gd name="T3" fmla="*/ 1 h 39"/>
                  <a:gd name="T4" fmla="*/ 0 w 85"/>
                  <a:gd name="T5" fmla="*/ 1 h 39"/>
                  <a:gd name="T6" fmla="*/ 0 w 85"/>
                  <a:gd name="T7" fmla="*/ 1 h 39"/>
                  <a:gd name="T8" fmla="*/ 0 w 85"/>
                  <a:gd name="T9" fmla="*/ 1 h 39"/>
                  <a:gd name="T10" fmla="*/ 0 w 85"/>
                  <a:gd name="T11" fmla="*/ 1 h 39"/>
                  <a:gd name="T12" fmla="*/ 0 w 85"/>
                  <a:gd name="T13" fmla="*/ 1 h 39"/>
                  <a:gd name="T14" fmla="*/ 0 w 85"/>
                  <a:gd name="T15" fmla="*/ 1 h 39"/>
                  <a:gd name="T16" fmla="*/ 0 w 85"/>
                  <a:gd name="T17" fmla="*/ 1 h 39"/>
                  <a:gd name="T18" fmla="*/ 0 w 85"/>
                  <a:gd name="T19" fmla="*/ 1 h 39"/>
                  <a:gd name="T20" fmla="*/ 0 w 85"/>
                  <a:gd name="T21" fmla="*/ 1 h 39"/>
                  <a:gd name="T22" fmla="*/ 0 w 85"/>
                  <a:gd name="T23" fmla="*/ 1 h 39"/>
                  <a:gd name="T24" fmla="*/ 0 w 85"/>
                  <a:gd name="T25" fmla="*/ 0 h 39"/>
                  <a:gd name="T26" fmla="*/ 0 w 85"/>
                  <a:gd name="T27" fmla="*/ 0 h 39"/>
                  <a:gd name="T28" fmla="*/ 0 w 85"/>
                  <a:gd name="T29" fmla="*/ 1 h 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39"/>
                  <a:gd name="T47" fmla="*/ 85 w 85"/>
                  <a:gd name="T48" fmla="*/ 39 h 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39">
                    <a:moveTo>
                      <a:pt x="85" y="12"/>
                    </a:moveTo>
                    <a:lnTo>
                      <a:pt x="74" y="12"/>
                    </a:lnTo>
                    <a:lnTo>
                      <a:pt x="65" y="14"/>
                    </a:lnTo>
                    <a:lnTo>
                      <a:pt x="49" y="22"/>
                    </a:lnTo>
                    <a:lnTo>
                      <a:pt x="31" y="32"/>
                    </a:lnTo>
                    <a:lnTo>
                      <a:pt x="18" y="36"/>
                    </a:lnTo>
                    <a:lnTo>
                      <a:pt x="7" y="39"/>
                    </a:lnTo>
                    <a:lnTo>
                      <a:pt x="0" y="28"/>
                    </a:lnTo>
                    <a:lnTo>
                      <a:pt x="10" y="25"/>
                    </a:lnTo>
                    <a:lnTo>
                      <a:pt x="19" y="23"/>
                    </a:lnTo>
                    <a:lnTo>
                      <a:pt x="37" y="13"/>
                    </a:lnTo>
                    <a:lnTo>
                      <a:pt x="55" y="3"/>
                    </a:lnTo>
                    <a:lnTo>
                      <a:pt x="68" y="0"/>
                    </a:lnTo>
                    <a:lnTo>
                      <a:pt x="82" y="0"/>
                    </a:lnTo>
                    <a:lnTo>
                      <a:pt x="85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9" name="Freeform 626"/>
              <p:cNvSpPr>
                <a:spLocks/>
              </p:cNvSpPr>
              <p:nvPr/>
            </p:nvSpPr>
            <p:spPr bwMode="auto">
              <a:xfrm>
                <a:off x="2221" y="2401"/>
                <a:ext cx="2" cy="6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0 h 12"/>
                  <a:gd name="T4" fmla="*/ 0 w 5"/>
                  <a:gd name="T5" fmla="*/ 0 h 12"/>
                  <a:gd name="T6" fmla="*/ 0 w 5"/>
                  <a:gd name="T7" fmla="*/ 1 h 12"/>
                  <a:gd name="T8" fmla="*/ 0 w 5"/>
                  <a:gd name="T9" fmla="*/ 1 h 12"/>
                  <a:gd name="T10" fmla="*/ 0 w 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2"/>
                  <a:gd name="T20" fmla="*/ 5 w 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0" name="Freeform 627"/>
              <p:cNvSpPr>
                <a:spLocks/>
              </p:cNvSpPr>
              <p:nvPr/>
            </p:nvSpPr>
            <p:spPr bwMode="auto">
              <a:xfrm>
                <a:off x="2156" y="2385"/>
                <a:ext cx="43" cy="34"/>
              </a:xfrm>
              <a:custGeom>
                <a:avLst/>
                <a:gdLst>
                  <a:gd name="T0" fmla="*/ 0 w 129"/>
                  <a:gd name="T1" fmla="*/ 0 h 69"/>
                  <a:gd name="T2" fmla="*/ 0 w 129"/>
                  <a:gd name="T3" fmla="*/ 0 h 69"/>
                  <a:gd name="T4" fmla="*/ 0 w 129"/>
                  <a:gd name="T5" fmla="*/ 0 h 69"/>
                  <a:gd name="T6" fmla="*/ 0 w 129"/>
                  <a:gd name="T7" fmla="*/ 0 h 69"/>
                  <a:gd name="T8" fmla="*/ 0 w 129"/>
                  <a:gd name="T9" fmla="*/ 0 h 69"/>
                  <a:gd name="T10" fmla="*/ 0 w 129"/>
                  <a:gd name="T11" fmla="*/ 0 h 69"/>
                  <a:gd name="T12" fmla="*/ 0 w 129"/>
                  <a:gd name="T13" fmla="*/ 0 h 69"/>
                  <a:gd name="T14" fmla="*/ 0 w 129"/>
                  <a:gd name="T15" fmla="*/ 0 h 69"/>
                  <a:gd name="T16" fmla="*/ 0 w 129"/>
                  <a:gd name="T17" fmla="*/ 0 h 69"/>
                  <a:gd name="T18" fmla="*/ 0 w 129"/>
                  <a:gd name="T19" fmla="*/ 0 h 69"/>
                  <a:gd name="T20" fmla="*/ 0 w 129"/>
                  <a:gd name="T21" fmla="*/ 0 h 69"/>
                  <a:gd name="T22" fmla="*/ 0 w 129"/>
                  <a:gd name="T23" fmla="*/ 0 h 69"/>
                  <a:gd name="T24" fmla="*/ 0 w 129"/>
                  <a:gd name="T25" fmla="*/ 0 h 69"/>
                  <a:gd name="T26" fmla="*/ 0 w 129"/>
                  <a:gd name="T27" fmla="*/ 0 h 69"/>
                  <a:gd name="T28" fmla="*/ 0 w 129"/>
                  <a:gd name="T29" fmla="*/ 0 h 69"/>
                  <a:gd name="T30" fmla="*/ 0 w 129"/>
                  <a:gd name="T31" fmla="*/ 0 h 69"/>
                  <a:gd name="T32" fmla="*/ 0 w 129"/>
                  <a:gd name="T33" fmla="*/ 0 h 69"/>
                  <a:gd name="T34" fmla="*/ 0 w 129"/>
                  <a:gd name="T35" fmla="*/ 0 h 69"/>
                  <a:gd name="T36" fmla="*/ 0 w 129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69"/>
                  <a:gd name="T59" fmla="*/ 129 w 129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69">
                    <a:moveTo>
                      <a:pt x="114" y="69"/>
                    </a:moveTo>
                    <a:lnTo>
                      <a:pt x="105" y="59"/>
                    </a:lnTo>
                    <a:lnTo>
                      <a:pt x="98" y="51"/>
                    </a:lnTo>
                    <a:lnTo>
                      <a:pt x="80" y="37"/>
                    </a:lnTo>
                    <a:lnTo>
                      <a:pt x="62" y="27"/>
                    </a:lnTo>
                    <a:lnTo>
                      <a:pt x="44" y="22"/>
                    </a:lnTo>
                    <a:lnTo>
                      <a:pt x="16" y="16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22" y="4"/>
                    </a:lnTo>
                    <a:lnTo>
                      <a:pt x="52" y="11"/>
                    </a:lnTo>
                    <a:lnTo>
                      <a:pt x="73" y="17"/>
                    </a:lnTo>
                    <a:lnTo>
                      <a:pt x="92" y="28"/>
                    </a:lnTo>
                    <a:lnTo>
                      <a:pt x="111" y="42"/>
                    </a:lnTo>
                    <a:lnTo>
                      <a:pt x="120" y="53"/>
                    </a:lnTo>
                    <a:lnTo>
                      <a:pt x="129" y="63"/>
                    </a:lnTo>
                    <a:lnTo>
                      <a:pt x="114" y="6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1" name="Freeform 628"/>
              <p:cNvSpPr>
                <a:spLocks/>
              </p:cNvSpPr>
              <p:nvPr/>
            </p:nvSpPr>
            <p:spPr bwMode="auto">
              <a:xfrm>
                <a:off x="2194" y="2415"/>
                <a:ext cx="5" cy="7"/>
              </a:xfrm>
              <a:custGeom>
                <a:avLst/>
                <a:gdLst>
                  <a:gd name="T0" fmla="*/ 0 w 15"/>
                  <a:gd name="T1" fmla="*/ 1 h 13"/>
                  <a:gd name="T2" fmla="*/ 0 w 15"/>
                  <a:gd name="T3" fmla="*/ 1 h 13"/>
                  <a:gd name="T4" fmla="*/ 0 w 15"/>
                  <a:gd name="T5" fmla="*/ 1 h 13"/>
                  <a:gd name="T6" fmla="*/ 0 w 15"/>
                  <a:gd name="T7" fmla="*/ 1 h 13"/>
                  <a:gd name="T8" fmla="*/ 0 w 15"/>
                  <a:gd name="T9" fmla="*/ 0 h 13"/>
                  <a:gd name="T10" fmla="*/ 0 w 15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3"/>
                  <a:gd name="T20" fmla="*/ 15 w 1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3">
                    <a:moveTo>
                      <a:pt x="10" y="11"/>
                    </a:moveTo>
                    <a:lnTo>
                      <a:pt x="3" y="13"/>
                    </a:lnTo>
                    <a:lnTo>
                      <a:pt x="0" y="8"/>
                    </a:lnTo>
                    <a:lnTo>
                      <a:pt x="15" y="2"/>
                    </a:lnTo>
                    <a:lnTo>
                      <a:pt x="3" y="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2" name="Freeform 629"/>
              <p:cNvSpPr>
                <a:spLocks/>
              </p:cNvSpPr>
              <p:nvPr/>
            </p:nvSpPr>
            <p:spPr bwMode="auto">
              <a:xfrm>
                <a:off x="2120" y="2329"/>
                <a:ext cx="41" cy="57"/>
              </a:xfrm>
              <a:custGeom>
                <a:avLst/>
                <a:gdLst>
                  <a:gd name="T0" fmla="*/ 0 w 122"/>
                  <a:gd name="T1" fmla="*/ 1 h 113"/>
                  <a:gd name="T2" fmla="*/ 0 w 122"/>
                  <a:gd name="T3" fmla="*/ 1 h 113"/>
                  <a:gd name="T4" fmla="*/ 0 w 122"/>
                  <a:gd name="T5" fmla="*/ 1 h 113"/>
                  <a:gd name="T6" fmla="*/ 0 w 122"/>
                  <a:gd name="T7" fmla="*/ 1 h 113"/>
                  <a:gd name="T8" fmla="*/ 0 w 122"/>
                  <a:gd name="T9" fmla="*/ 1 h 113"/>
                  <a:gd name="T10" fmla="*/ 0 w 122"/>
                  <a:gd name="T11" fmla="*/ 1 h 113"/>
                  <a:gd name="T12" fmla="*/ 0 w 122"/>
                  <a:gd name="T13" fmla="*/ 1 h 113"/>
                  <a:gd name="T14" fmla="*/ 0 w 122"/>
                  <a:gd name="T15" fmla="*/ 1 h 113"/>
                  <a:gd name="T16" fmla="*/ 0 w 122"/>
                  <a:gd name="T17" fmla="*/ 1 h 113"/>
                  <a:gd name="T18" fmla="*/ 0 w 122"/>
                  <a:gd name="T19" fmla="*/ 1 h 113"/>
                  <a:gd name="T20" fmla="*/ 0 w 122"/>
                  <a:gd name="T21" fmla="*/ 0 h 113"/>
                  <a:gd name="T22" fmla="*/ 0 w 122"/>
                  <a:gd name="T23" fmla="*/ 1 h 113"/>
                  <a:gd name="T24" fmla="*/ 0 w 122"/>
                  <a:gd name="T25" fmla="*/ 1 h 113"/>
                  <a:gd name="T26" fmla="*/ 0 w 122"/>
                  <a:gd name="T27" fmla="*/ 1 h 113"/>
                  <a:gd name="T28" fmla="*/ 0 w 122"/>
                  <a:gd name="T29" fmla="*/ 1 h 113"/>
                  <a:gd name="T30" fmla="*/ 0 w 122"/>
                  <a:gd name="T31" fmla="*/ 1 h 113"/>
                  <a:gd name="T32" fmla="*/ 0 w 122"/>
                  <a:gd name="T33" fmla="*/ 1 h 113"/>
                  <a:gd name="T34" fmla="*/ 0 w 122"/>
                  <a:gd name="T35" fmla="*/ 1 h 113"/>
                  <a:gd name="T36" fmla="*/ 0 w 122"/>
                  <a:gd name="T37" fmla="*/ 1 h 113"/>
                  <a:gd name="T38" fmla="*/ 0 w 122"/>
                  <a:gd name="T39" fmla="*/ 1 h 113"/>
                  <a:gd name="T40" fmla="*/ 0 w 122"/>
                  <a:gd name="T41" fmla="*/ 1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2"/>
                  <a:gd name="T64" fmla="*/ 0 h 113"/>
                  <a:gd name="T65" fmla="*/ 122 w 122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2" h="113">
                    <a:moveTo>
                      <a:pt x="105" y="113"/>
                    </a:moveTo>
                    <a:lnTo>
                      <a:pt x="105" y="88"/>
                    </a:lnTo>
                    <a:lnTo>
                      <a:pt x="101" y="68"/>
                    </a:lnTo>
                    <a:lnTo>
                      <a:pt x="97" y="59"/>
                    </a:lnTo>
                    <a:lnTo>
                      <a:pt x="94" y="50"/>
                    </a:lnTo>
                    <a:lnTo>
                      <a:pt x="82" y="37"/>
                    </a:lnTo>
                    <a:lnTo>
                      <a:pt x="67" y="26"/>
                    </a:lnTo>
                    <a:lnTo>
                      <a:pt x="48" y="17"/>
                    </a:lnTo>
                    <a:lnTo>
                      <a:pt x="27" y="13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31" y="2"/>
                    </a:lnTo>
                    <a:lnTo>
                      <a:pt x="55" y="7"/>
                    </a:lnTo>
                    <a:lnTo>
                      <a:pt x="79" y="16"/>
                    </a:lnTo>
                    <a:lnTo>
                      <a:pt x="95" y="29"/>
                    </a:lnTo>
                    <a:lnTo>
                      <a:pt x="108" y="44"/>
                    </a:lnTo>
                    <a:lnTo>
                      <a:pt x="113" y="55"/>
                    </a:lnTo>
                    <a:lnTo>
                      <a:pt x="117" y="65"/>
                    </a:lnTo>
                    <a:lnTo>
                      <a:pt x="122" y="88"/>
                    </a:lnTo>
                    <a:lnTo>
                      <a:pt x="122" y="113"/>
                    </a:lnTo>
                    <a:lnTo>
                      <a:pt x="105" y="1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3" name="Freeform 630"/>
              <p:cNvSpPr>
                <a:spLocks/>
              </p:cNvSpPr>
              <p:nvPr/>
            </p:nvSpPr>
            <p:spPr bwMode="auto">
              <a:xfrm>
                <a:off x="2155" y="2385"/>
                <a:ext cx="6" cy="3"/>
              </a:xfrm>
              <a:custGeom>
                <a:avLst/>
                <a:gdLst>
                  <a:gd name="T0" fmla="*/ 0 w 17"/>
                  <a:gd name="T1" fmla="*/ 1 h 6"/>
                  <a:gd name="T2" fmla="*/ 0 w 17"/>
                  <a:gd name="T3" fmla="*/ 1 h 6"/>
                  <a:gd name="T4" fmla="*/ 0 w 17"/>
                  <a:gd name="T5" fmla="*/ 1 h 6"/>
                  <a:gd name="T6" fmla="*/ 0 w 17"/>
                  <a:gd name="T7" fmla="*/ 1 h 6"/>
                  <a:gd name="T8" fmla="*/ 0 w 17"/>
                  <a:gd name="T9" fmla="*/ 0 h 6"/>
                  <a:gd name="T10" fmla="*/ 0 w 17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6"/>
                  <a:gd name="T20" fmla="*/ 17 w 1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6">
                    <a:moveTo>
                      <a:pt x="2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4" name="Freeform 631"/>
              <p:cNvSpPr>
                <a:spLocks/>
              </p:cNvSpPr>
              <p:nvPr/>
            </p:nvSpPr>
            <p:spPr bwMode="auto">
              <a:xfrm>
                <a:off x="2093" y="2329"/>
                <a:ext cx="28" cy="26"/>
              </a:xfrm>
              <a:custGeom>
                <a:avLst/>
                <a:gdLst>
                  <a:gd name="T0" fmla="*/ 0 w 83"/>
                  <a:gd name="T1" fmla="*/ 1 h 51"/>
                  <a:gd name="T2" fmla="*/ 0 w 83"/>
                  <a:gd name="T3" fmla="*/ 1 h 51"/>
                  <a:gd name="T4" fmla="*/ 0 w 83"/>
                  <a:gd name="T5" fmla="*/ 1 h 51"/>
                  <a:gd name="T6" fmla="*/ 0 w 83"/>
                  <a:gd name="T7" fmla="*/ 1 h 51"/>
                  <a:gd name="T8" fmla="*/ 0 w 83"/>
                  <a:gd name="T9" fmla="*/ 1 h 51"/>
                  <a:gd name="T10" fmla="*/ 0 w 83"/>
                  <a:gd name="T11" fmla="*/ 1 h 51"/>
                  <a:gd name="T12" fmla="*/ 0 w 83"/>
                  <a:gd name="T13" fmla="*/ 1 h 51"/>
                  <a:gd name="T14" fmla="*/ 0 w 83"/>
                  <a:gd name="T15" fmla="*/ 1 h 51"/>
                  <a:gd name="T16" fmla="*/ 0 w 83"/>
                  <a:gd name="T17" fmla="*/ 1 h 51"/>
                  <a:gd name="T18" fmla="*/ 0 w 83"/>
                  <a:gd name="T19" fmla="*/ 1 h 51"/>
                  <a:gd name="T20" fmla="*/ 0 w 83"/>
                  <a:gd name="T21" fmla="*/ 1 h 51"/>
                  <a:gd name="T22" fmla="*/ 0 w 83"/>
                  <a:gd name="T23" fmla="*/ 0 h 51"/>
                  <a:gd name="T24" fmla="*/ 0 w 83"/>
                  <a:gd name="T25" fmla="*/ 1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"/>
                  <a:gd name="T40" fmla="*/ 0 h 51"/>
                  <a:gd name="T41" fmla="*/ 83 w 83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" h="51">
                    <a:moveTo>
                      <a:pt x="83" y="11"/>
                    </a:moveTo>
                    <a:lnTo>
                      <a:pt x="73" y="12"/>
                    </a:lnTo>
                    <a:lnTo>
                      <a:pt x="65" y="14"/>
                    </a:lnTo>
                    <a:lnTo>
                      <a:pt x="48" y="25"/>
                    </a:lnTo>
                    <a:lnTo>
                      <a:pt x="33" y="38"/>
                    </a:lnTo>
                    <a:lnTo>
                      <a:pt x="14" y="51"/>
                    </a:lnTo>
                    <a:lnTo>
                      <a:pt x="0" y="43"/>
                    </a:lnTo>
                    <a:lnTo>
                      <a:pt x="19" y="30"/>
                    </a:lnTo>
                    <a:lnTo>
                      <a:pt x="34" y="16"/>
                    </a:lnTo>
                    <a:lnTo>
                      <a:pt x="54" y="5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3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5" name="Freeform 632"/>
              <p:cNvSpPr>
                <a:spLocks/>
              </p:cNvSpPr>
              <p:nvPr/>
            </p:nvSpPr>
            <p:spPr bwMode="auto">
              <a:xfrm>
                <a:off x="2120" y="2329"/>
                <a:ext cx="1" cy="6"/>
              </a:xfrm>
              <a:custGeom>
                <a:avLst/>
                <a:gdLst>
                  <a:gd name="T0" fmla="*/ 0 w 4"/>
                  <a:gd name="T1" fmla="*/ 0 h 11"/>
                  <a:gd name="T2" fmla="*/ 0 w 4"/>
                  <a:gd name="T3" fmla="*/ 0 h 11"/>
                  <a:gd name="T4" fmla="*/ 0 w 4"/>
                  <a:gd name="T5" fmla="*/ 0 h 11"/>
                  <a:gd name="T6" fmla="*/ 0 w 4"/>
                  <a:gd name="T7" fmla="*/ 1 h 11"/>
                  <a:gd name="T8" fmla="*/ 0 w 4"/>
                  <a:gd name="T9" fmla="*/ 1 h 11"/>
                  <a:gd name="T10" fmla="*/ 0 w 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1"/>
                  <a:gd name="T20" fmla="*/ 4 w 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1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6" name="Freeform 633"/>
              <p:cNvSpPr>
                <a:spLocks/>
              </p:cNvSpPr>
              <p:nvPr/>
            </p:nvSpPr>
            <p:spPr bwMode="auto">
              <a:xfrm>
                <a:off x="2070" y="2351"/>
                <a:ext cx="27" cy="19"/>
              </a:xfrm>
              <a:custGeom>
                <a:avLst/>
                <a:gdLst>
                  <a:gd name="T0" fmla="*/ 0 w 82"/>
                  <a:gd name="T1" fmla="*/ 0 h 39"/>
                  <a:gd name="T2" fmla="*/ 0 w 82"/>
                  <a:gd name="T3" fmla="*/ 0 h 39"/>
                  <a:gd name="T4" fmla="*/ 0 w 82"/>
                  <a:gd name="T5" fmla="*/ 0 h 39"/>
                  <a:gd name="T6" fmla="*/ 0 w 82"/>
                  <a:gd name="T7" fmla="*/ 0 h 39"/>
                  <a:gd name="T8" fmla="*/ 0 w 82"/>
                  <a:gd name="T9" fmla="*/ 0 h 39"/>
                  <a:gd name="T10" fmla="*/ 0 w 82"/>
                  <a:gd name="T11" fmla="*/ 0 h 39"/>
                  <a:gd name="T12" fmla="*/ 0 w 82"/>
                  <a:gd name="T13" fmla="*/ 0 h 39"/>
                  <a:gd name="T14" fmla="*/ 0 w 82"/>
                  <a:gd name="T15" fmla="*/ 0 h 39"/>
                  <a:gd name="T16" fmla="*/ 0 w 82"/>
                  <a:gd name="T17" fmla="*/ 0 h 39"/>
                  <a:gd name="T18" fmla="*/ 0 w 82"/>
                  <a:gd name="T19" fmla="*/ 0 h 39"/>
                  <a:gd name="T20" fmla="*/ 0 w 82"/>
                  <a:gd name="T21" fmla="*/ 0 h 39"/>
                  <a:gd name="T22" fmla="*/ 0 w 82"/>
                  <a:gd name="T23" fmla="*/ 0 h 39"/>
                  <a:gd name="T24" fmla="*/ 0 w 82"/>
                  <a:gd name="T25" fmla="*/ 0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39"/>
                  <a:gd name="T41" fmla="*/ 82 w 82"/>
                  <a:gd name="T42" fmla="*/ 39 h 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39">
                    <a:moveTo>
                      <a:pt x="82" y="10"/>
                    </a:moveTo>
                    <a:lnTo>
                      <a:pt x="61" y="18"/>
                    </a:lnTo>
                    <a:lnTo>
                      <a:pt x="39" y="24"/>
                    </a:lnTo>
                    <a:lnTo>
                      <a:pt x="23" y="31"/>
                    </a:lnTo>
                    <a:lnTo>
                      <a:pt x="18" y="33"/>
                    </a:lnTo>
                    <a:lnTo>
                      <a:pt x="18" y="39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11" y="22"/>
                    </a:lnTo>
                    <a:lnTo>
                      <a:pt x="30" y="14"/>
                    </a:lnTo>
                    <a:lnTo>
                      <a:pt x="52" y="7"/>
                    </a:lnTo>
                    <a:lnTo>
                      <a:pt x="72" y="0"/>
                    </a:lnTo>
                    <a:lnTo>
                      <a:pt x="82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7" name="Freeform 634"/>
              <p:cNvSpPr>
                <a:spLocks/>
              </p:cNvSpPr>
              <p:nvPr/>
            </p:nvSpPr>
            <p:spPr bwMode="auto">
              <a:xfrm>
                <a:off x="2093" y="2351"/>
                <a:ext cx="5" cy="5"/>
              </a:xfrm>
              <a:custGeom>
                <a:avLst/>
                <a:gdLst>
                  <a:gd name="T0" fmla="*/ 0 w 14"/>
                  <a:gd name="T1" fmla="*/ 1 h 10"/>
                  <a:gd name="T2" fmla="*/ 0 w 14"/>
                  <a:gd name="T3" fmla="*/ 1 h 10"/>
                  <a:gd name="T4" fmla="*/ 0 w 14"/>
                  <a:gd name="T5" fmla="*/ 0 h 10"/>
                  <a:gd name="T6" fmla="*/ 0 w 14"/>
                  <a:gd name="T7" fmla="*/ 1 h 10"/>
                  <a:gd name="T8" fmla="*/ 0 w 14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0"/>
                  <a:gd name="T17" fmla="*/ 14 w 1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0">
                    <a:moveTo>
                      <a:pt x="14" y="9"/>
                    </a:moveTo>
                    <a:lnTo>
                      <a:pt x="12" y="1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8" name="Freeform 635"/>
              <p:cNvSpPr>
                <a:spLocks/>
              </p:cNvSpPr>
              <p:nvPr/>
            </p:nvSpPr>
            <p:spPr bwMode="auto">
              <a:xfrm>
                <a:off x="2070" y="2369"/>
                <a:ext cx="33" cy="32"/>
              </a:xfrm>
              <a:custGeom>
                <a:avLst/>
                <a:gdLst>
                  <a:gd name="T0" fmla="*/ 0 w 98"/>
                  <a:gd name="T1" fmla="*/ 0 h 63"/>
                  <a:gd name="T2" fmla="*/ 0 w 98"/>
                  <a:gd name="T3" fmla="*/ 1 h 63"/>
                  <a:gd name="T4" fmla="*/ 0 w 98"/>
                  <a:gd name="T5" fmla="*/ 1 h 63"/>
                  <a:gd name="T6" fmla="*/ 0 w 98"/>
                  <a:gd name="T7" fmla="*/ 1 h 63"/>
                  <a:gd name="T8" fmla="*/ 0 w 98"/>
                  <a:gd name="T9" fmla="*/ 1 h 63"/>
                  <a:gd name="T10" fmla="*/ 0 w 98"/>
                  <a:gd name="T11" fmla="*/ 1 h 63"/>
                  <a:gd name="T12" fmla="*/ 0 w 98"/>
                  <a:gd name="T13" fmla="*/ 1 h 63"/>
                  <a:gd name="T14" fmla="*/ 0 w 98"/>
                  <a:gd name="T15" fmla="*/ 1 h 63"/>
                  <a:gd name="T16" fmla="*/ 0 w 98"/>
                  <a:gd name="T17" fmla="*/ 1 h 63"/>
                  <a:gd name="T18" fmla="*/ 0 w 98"/>
                  <a:gd name="T19" fmla="*/ 1 h 63"/>
                  <a:gd name="T20" fmla="*/ 0 w 98"/>
                  <a:gd name="T21" fmla="*/ 1 h 63"/>
                  <a:gd name="T22" fmla="*/ 0 w 98"/>
                  <a:gd name="T23" fmla="*/ 1 h 63"/>
                  <a:gd name="T24" fmla="*/ 0 w 98"/>
                  <a:gd name="T25" fmla="*/ 1 h 63"/>
                  <a:gd name="T26" fmla="*/ 0 w 98"/>
                  <a:gd name="T27" fmla="*/ 1 h 63"/>
                  <a:gd name="T28" fmla="*/ 0 w 98"/>
                  <a:gd name="T29" fmla="*/ 1 h 63"/>
                  <a:gd name="T30" fmla="*/ 0 w 98"/>
                  <a:gd name="T31" fmla="*/ 1 h 63"/>
                  <a:gd name="T32" fmla="*/ 0 w 98"/>
                  <a:gd name="T33" fmla="*/ 1 h 63"/>
                  <a:gd name="T34" fmla="*/ 0 w 98"/>
                  <a:gd name="T35" fmla="*/ 1 h 63"/>
                  <a:gd name="T36" fmla="*/ 0 w 98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8"/>
                  <a:gd name="T58" fmla="*/ 0 h 63"/>
                  <a:gd name="T59" fmla="*/ 98 w 98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8" h="63">
                    <a:moveTo>
                      <a:pt x="18" y="0"/>
                    </a:moveTo>
                    <a:lnTo>
                      <a:pt x="20" y="10"/>
                    </a:lnTo>
                    <a:lnTo>
                      <a:pt x="27" y="16"/>
                    </a:lnTo>
                    <a:lnTo>
                      <a:pt x="39" y="21"/>
                    </a:lnTo>
                    <a:lnTo>
                      <a:pt x="54" y="27"/>
                    </a:lnTo>
                    <a:lnTo>
                      <a:pt x="81" y="38"/>
                    </a:lnTo>
                    <a:lnTo>
                      <a:pt x="89" y="45"/>
                    </a:lnTo>
                    <a:lnTo>
                      <a:pt x="92" y="50"/>
                    </a:lnTo>
                    <a:lnTo>
                      <a:pt x="98" y="61"/>
                    </a:lnTo>
                    <a:lnTo>
                      <a:pt x="81" y="63"/>
                    </a:lnTo>
                    <a:lnTo>
                      <a:pt x="76" y="55"/>
                    </a:lnTo>
                    <a:lnTo>
                      <a:pt x="75" y="52"/>
                    </a:lnTo>
                    <a:lnTo>
                      <a:pt x="70" y="49"/>
                    </a:lnTo>
                    <a:lnTo>
                      <a:pt x="43" y="37"/>
                    </a:lnTo>
                    <a:lnTo>
                      <a:pt x="29" y="31"/>
                    </a:lnTo>
                    <a:lnTo>
                      <a:pt x="15" y="25"/>
                    </a:lnTo>
                    <a:lnTo>
                      <a:pt x="3" y="15"/>
                    </a:lnTo>
                    <a:lnTo>
                      <a:pt x="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9" name="Freeform 636"/>
              <p:cNvSpPr>
                <a:spLocks/>
              </p:cNvSpPr>
              <p:nvPr/>
            </p:nvSpPr>
            <p:spPr bwMode="auto">
              <a:xfrm>
                <a:off x="2070" y="2369"/>
                <a:ext cx="6" cy="1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1 h 2"/>
                  <a:gd name="T4" fmla="*/ 0 w 18"/>
                  <a:gd name="T5" fmla="*/ 1 h 2"/>
                  <a:gd name="T6" fmla="*/ 0 w 18"/>
                  <a:gd name="T7" fmla="*/ 0 h 2"/>
                  <a:gd name="T8" fmla="*/ 0 w 18"/>
                  <a:gd name="T9" fmla="*/ 1 h 2"/>
                  <a:gd name="T10" fmla="*/ 0 w 1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"/>
                  <a:gd name="T20" fmla="*/ 18 w 1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" name="Freeform 637"/>
              <p:cNvSpPr>
                <a:spLocks/>
              </p:cNvSpPr>
              <p:nvPr/>
            </p:nvSpPr>
            <p:spPr bwMode="auto">
              <a:xfrm>
                <a:off x="2070" y="2400"/>
                <a:ext cx="33" cy="27"/>
              </a:xfrm>
              <a:custGeom>
                <a:avLst/>
                <a:gdLst>
                  <a:gd name="T0" fmla="*/ 0 w 99"/>
                  <a:gd name="T1" fmla="*/ 0 h 55"/>
                  <a:gd name="T2" fmla="*/ 0 w 99"/>
                  <a:gd name="T3" fmla="*/ 0 h 55"/>
                  <a:gd name="T4" fmla="*/ 0 w 99"/>
                  <a:gd name="T5" fmla="*/ 0 h 55"/>
                  <a:gd name="T6" fmla="*/ 0 w 99"/>
                  <a:gd name="T7" fmla="*/ 0 h 55"/>
                  <a:gd name="T8" fmla="*/ 0 w 99"/>
                  <a:gd name="T9" fmla="*/ 0 h 55"/>
                  <a:gd name="T10" fmla="*/ 0 w 99"/>
                  <a:gd name="T11" fmla="*/ 0 h 55"/>
                  <a:gd name="T12" fmla="*/ 0 w 99"/>
                  <a:gd name="T13" fmla="*/ 0 h 55"/>
                  <a:gd name="T14" fmla="*/ 0 w 99"/>
                  <a:gd name="T15" fmla="*/ 0 h 55"/>
                  <a:gd name="T16" fmla="*/ 0 w 99"/>
                  <a:gd name="T17" fmla="*/ 0 h 55"/>
                  <a:gd name="T18" fmla="*/ 0 w 99"/>
                  <a:gd name="T19" fmla="*/ 0 h 55"/>
                  <a:gd name="T20" fmla="*/ 0 w 99"/>
                  <a:gd name="T21" fmla="*/ 0 h 55"/>
                  <a:gd name="T22" fmla="*/ 0 w 99"/>
                  <a:gd name="T23" fmla="*/ 0 h 55"/>
                  <a:gd name="T24" fmla="*/ 0 w 99"/>
                  <a:gd name="T25" fmla="*/ 0 h 55"/>
                  <a:gd name="T26" fmla="*/ 0 w 99"/>
                  <a:gd name="T27" fmla="*/ 0 h 55"/>
                  <a:gd name="T28" fmla="*/ 0 w 99"/>
                  <a:gd name="T29" fmla="*/ 0 h 5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9"/>
                  <a:gd name="T46" fmla="*/ 0 h 55"/>
                  <a:gd name="T47" fmla="*/ 99 w 99"/>
                  <a:gd name="T48" fmla="*/ 55 h 5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9" h="55">
                    <a:moveTo>
                      <a:pt x="99" y="1"/>
                    </a:moveTo>
                    <a:lnTo>
                      <a:pt x="95" y="14"/>
                    </a:lnTo>
                    <a:lnTo>
                      <a:pt x="87" y="23"/>
                    </a:lnTo>
                    <a:lnTo>
                      <a:pt x="79" y="30"/>
                    </a:lnTo>
                    <a:lnTo>
                      <a:pt x="65" y="35"/>
                    </a:lnTo>
                    <a:lnTo>
                      <a:pt x="39" y="44"/>
                    </a:lnTo>
                    <a:lnTo>
                      <a:pt x="10" y="55"/>
                    </a:lnTo>
                    <a:lnTo>
                      <a:pt x="0" y="44"/>
                    </a:lnTo>
                    <a:lnTo>
                      <a:pt x="30" y="34"/>
                    </a:lnTo>
                    <a:lnTo>
                      <a:pt x="55" y="25"/>
                    </a:lnTo>
                    <a:lnTo>
                      <a:pt x="67" y="21"/>
                    </a:lnTo>
                    <a:lnTo>
                      <a:pt x="74" y="15"/>
                    </a:lnTo>
                    <a:lnTo>
                      <a:pt x="79" y="9"/>
                    </a:lnTo>
                    <a:lnTo>
                      <a:pt x="82" y="0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1" name="Freeform 638"/>
              <p:cNvSpPr>
                <a:spLocks/>
              </p:cNvSpPr>
              <p:nvPr/>
            </p:nvSpPr>
            <p:spPr bwMode="auto">
              <a:xfrm>
                <a:off x="2097" y="2400"/>
                <a:ext cx="6" cy="1"/>
              </a:xfrm>
              <a:custGeom>
                <a:avLst/>
                <a:gdLst>
                  <a:gd name="T0" fmla="*/ 0 w 17"/>
                  <a:gd name="T1" fmla="*/ 0 h 2"/>
                  <a:gd name="T2" fmla="*/ 0 w 17"/>
                  <a:gd name="T3" fmla="*/ 1 h 2"/>
                  <a:gd name="T4" fmla="*/ 0 w 17"/>
                  <a:gd name="T5" fmla="*/ 0 h 2"/>
                  <a:gd name="T6" fmla="*/ 0 w 17"/>
                  <a:gd name="T7" fmla="*/ 1 h 2"/>
                  <a:gd name="T8" fmla="*/ 0 w 1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"/>
                  <a:gd name="T17" fmla="*/ 17 w 1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">
                    <a:moveTo>
                      <a:pt x="17" y="0"/>
                    </a:moveTo>
                    <a:lnTo>
                      <a:pt x="17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2" name="Freeform 639"/>
              <p:cNvSpPr>
                <a:spLocks/>
              </p:cNvSpPr>
              <p:nvPr/>
            </p:nvSpPr>
            <p:spPr bwMode="auto">
              <a:xfrm>
                <a:off x="2047" y="2422"/>
                <a:ext cx="27" cy="29"/>
              </a:xfrm>
              <a:custGeom>
                <a:avLst/>
                <a:gdLst>
                  <a:gd name="T0" fmla="*/ 0 w 79"/>
                  <a:gd name="T1" fmla="*/ 1 h 57"/>
                  <a:gd name="T2" fmla="*/ 0 w 79"/>
                  <a:gd name="T3" fmla="*/ 1 h 57"/>
                  <a:gd name="T4" fmla="*/ 0 w 79"/>
                  <a:gd name="T5" fmla="*/ 1 h 57"/>
                  <a:gd name="T6" fmla="*/ 0 w 79"/>
                  <a:gd name="T7" fmla="*/ 1 h 57"/>
                  <a:gd name="T8" fmla="*/ 0 w 79"/>
                  <a:gd name="T9" fmla="*/ 1 h 57"/>
                  <a:gd name="T10" fmla="*/ 0 w 79"/>
                  <a:gd name="T11" fmla="*/ 1 h 57"/>
                  <a:gd name="T12" fmla="*/ 0 w 79"/>
                  <a:gd name="T13" fmla="*/ 1 h 57"/>
                  <a:gd name="T14" fmla="*/ 0 w 79"/>
                  <a:gd name="T15" fmla="*/ 1 h 57"/>
                  <a:gd name="T16" fmla="*/ 0 w 79"/>
                  <a:gd name="T17" fmla="*/ 1 h 57"/>
                  <a:gd name="T18" fmla="*/ 0 w 79"/>
                  <a:gd name="T19" fmla="*/ 0 h 57"/>
                  <a:gd name="T20" fmla="*/ 0 w 79"/>
                  <a:gd name="T21" fmla="*/ 1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"/>
                  <a:gd name="T34" fmla="*/ 0 h 57"/>
                  <a:gd name="T35" fmla="*/ 79 w 79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" h="57">
                    <a:moveTo>
                      <a:pt x="79" y="10"/>
                    </a:moveTo>
                    <a:lnTo>
                      <a:pt x="61" y="20"/>
                    </a:lnTo>
                    <a:lnTo>
                      <a:pt x="46" y="33"/>
                    </a:lnTo>
                    <a:lnTo>
                      <a:pt x="31" y="47"/>
                    </a:lnTo>
                    <a:lnTo>
                      <a:pt x="12" y="57"/>
                    </a:lnTo>
                    <a:lnTo>
                      <a:pt x="0" y="48"/>
                    </a:lnTo>
                    <a:lnTo>
                      <a:pt x="20" y="38"/>
                    </a:lnTo>
                    <a:lnTo>
                      <a:pt x="33" y="25"/>
                    </a:lnTo>
                    <a:lnTo>
                      <a:pt x="48" y="12"/>
                    </a:lnTo>
                    <a:lnTo>
                      <a:pt x="67" y="0"/>
                    </a:lnTo>
                    <a:lnTo>
                      <a:pt x="79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3" name="Freeform 640"/>
              <p:cNvSpPr>
                <a:spLocks/>
              </p:cNvSpPr>
              <p:nvPr/>
            </p:nvSpPr>
            <p:spPr bwMode="auto">
              <a:xfrm>
                <a:off x="2070" y="2422"/>
                <a:ext cx="4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1"/>
                  <a:gd name="T17" fmla="*/ 12 w 1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1">
                    <a:moveTo>
                      <a:pt x="0" y="0"/>
                    </a:moveTo>
                    <a:lnTo>
                      <a:pt x="0" y="1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4" name="Freeform 641"/>
              <p:cNvSpPr>
                <a:spLocks/>
              </p:cNvSpPr>
              <p:nvPr/>
            </p:nvSpPr>
            <p:spPr bwMode="auto">
              <a:xfrm>
                <a:off x="2020" y="2446"/>
                <a:ext cx="31" cy="38"/>
              </a:xfrm>
              <a:custGeom>
                <a:avLst/>
                <a:gdLst>
                  <a:gd name="T0" fmla="*/ 0 w 95"/>
                  <a:gd name="T1" fmla="*/ 1 h 75"/>
                  <a:gd name="T2" fmla="*/ 0 w 95"/>
                  <a:gd name="T3" fmla="*/ 1 h 75"/>
                  <a:gd name="T4" fmla="*/ 0 w 95"/>
                  <a:gd name="T5" fmla="*/ 1 h 75"/>
                  <a:gd name="T6" fmla="*/ 0 w 95"/>
                  <a:gd name="T7" fmla="*/ 1 h 75"/>
                  <a:gd name="T8" fmla="*/ 0 w 95"/>
                  <a:gd name="T9" fmla="*/ 1 h 75"/>
                  <a:gd name="T10" fmla="*/ 0 w 95"/>
                  <a:gd name="T11" fmla="*/ 1 h 75"/>
                  <a:gd name="T12" fmla="*/ 0 w 95"/>
                  <a:gd name="T13" fmla="*/ 1 h 75"/>
                  <a:gd name="T14" fmla="*/ 0 w 95"/>
                  <a:gd name="T15" fmla="*/ 1 h 75"/>
                  <a:gd name="T16" fmla="*/ 0 w 95"/>
                  <a:gd name="T17" fmla="*/ 1 h 75"/>
                  <a:gd name="T18" fmla="*/ 0 w 95"/>
                  <a:gd name="T19" fmla="*/ 0 h 75"/>
                  <a:gd name="T20" fmla="*/ 0 w 95"/>
                  <a:gd name="T21" fmla="*/ 1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75"/>
                  <a:gd name="T35" fmla="*/ 95 w 95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75">
                    <a:moveTo>
                      <a:pt x="95" y="9"/>
                    </a:moveTo>
                    <a:lnTo>
                      <a:pt x="67" y="22"/>
                    </a:lnTo>
                    <a:lnTo>
                      <a:pt x="49" y="37"/>
                    </a:lnTo>
                    <a:lnTo>
                      <a:pt x="33" y="56"/>
                    </a:lnTo>
                    <a:lnTo>
                      <a:pt x="17" y="75"/>
                    </a:lnTo>
                    <a:lnTo>
                      <a:pt x="0" y="70"/>
                    </a:lnTo>
                    <a:lnTo>
                      <a:pt x="18" y="48"/>
                    </a:lnTo>
                    <a:lnTo>
                      <a:pt x="34" y="30"/>
                    </a:lnTo>
                    <a:lnTo>
                      <a:pt x="55" y="12"/>
                    </a:lnTo>
                    <a:lnTo>
                      <a:pt x="83" y="0"/>
                    </a:lnTo>
                    <a:lnTo>
                      <a:pt x="95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5" name="Freeform 642"/>
              <p:cNvSpPr>
                <a:spLocks/>
              </p:cNvSpPr>
              <p:nvPr/>
            </p:nvSpPr>
            <p:spPr bwMode="auto">
              <a:xfrm>
                <a:off x="2047" y="2446"/>
                <a:ext cx="4" cy="5"/>
              </a:xfrm>
              <a:custGeom>
                <a:avLst/>
                <a:gdLst>
                  <a:gd name="T0" fmla="*/ 0 w 12"/>
                  <a:gd name="T1" fmla="*/ 1 h 9"/>
                  <a:gd name="T2" fmla="*/ 0 w 12"/>
                  <a:gd name="T3" fmla="*/ 0 h 9"/>
                  <a:gd name="T4" fmla="*/ 0 w 12"/>
                  <a:gd name="T5" fmla="*/ 1 h 9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9"/>
                  <a:gd name="T11" fmla="*/ 12 w 12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9">
                    <a:moveTo>
                      <a:pt x="12" y="9"/>
                    </a:moveTo>
                    <a:lnTo>
                      <a:pt x="0" y="0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6" name="Freeform 643"/>
              <p:cNvSpPr>
                <a:spLocks/>
              </p:cNvSpPr>
              <p:nvPr/>
            </p:nvSpPr>
            <p:spPr bwMode="auto">
              <a:xfrm>
                <a:off x="2011" y="2481"/>
                <a:ext cx="14" cy="21"/>
              </a:xfrm>
              <a:custGeom>
                <a:avLst/>
                <a:gdLst>
                  <a:gd name="T0" fmla="*/ 0 w 42"/>
                  <a:gd name="T1" fmla="*/ 1 h 42"/>
                  <a:gd name="T2" fmla="*/ 0 w 42"/>
                  <a:gd name="T3" fmla="*/ 1 h 42"/>
                  <a:gd name="T4" fmla="*/ 0 w 42"/>
                  <a:gd name="T5" fmla="*/ 1 h 42"/>
                  <a:gd name="T6" fmla="*/ 0 w 42"/>
                  <a:gd name="T7" fmla="*/ 1 h 42"/>
                  <a:gd name="T8" fmla="*/ 0 w 42"/>
                  <a:gd name="T9" fmla="*/ 1 h 42"/>
                  <a:gd name="T10" fmla="*/ 0 w 42"/>
                  <a:gd name="T11" fmla="*/ 1 h 42"/>
                  <a:gd name="T12" fmla="*/ 0 w 42"/>
                  <a:gd name="T13" fmla="*/ 1 h 42"/>
                  <a:gd name="T14" fmla="*/ 0 w 42"/>
                  <a:gd name="T15" fmla="*/ 1 h 42"/>
                  <a:gd name="T16" fmla="*/ 0 w 42"/>
                  <a:gd name="T17" fmla="*/ 1 h 42"/>
                  <a:gd name="T18" fmla="*/ 0 w 42"/>
                  <a:gd name="T19" fmla="*/ 1 h 42"/>
                  <a:gd name="T20" fmla="*/ 0 w 42"/>
                  <a:gd name="T21" fmla="*/ 1 h 42"/>
                  <a:gd name="T22" fmla="*/ 0 w 42"/>
                  <a:gd name="T23" fmla="*/ 0 h 42"/>
                  <a:gd name="T24" fmla="*/ 0 w 42"/>
                  <a:gd name="T25" fmla="*/ 1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2"/>
                  <a:gd name="T41" fmla="*/ 42 w 4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2">
                    <a:moveTo>
                      <a:pt x="42" y="5"/>
                    </a:moveTo>
                    <a:lnTo>
                      <a:pt x="36" y="14"/>
                    </a:lnTo>
                    <a:lnTo>
                      <a:pt x="31" y="27"/>
                    </a:lnTo>
                    <a:lnTo>
                      <a:pt x="24" y="37"/>
                    </a:lnTo>
                    <a:lnTo>
                      <a:pt x="13" y="41"/>
                    </a:lnTo>
                    <a:lnTo>
                      <a:pt x="5" y="42"/>
                    </a:lnTo>
                    <a:lnTo>
                      <a:pt x="0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5" y="22"/>
                    </a:lnTo>
                    <a:lnTo>
                      <a:pt x="19" y="10"/>
                    </a:lnTo>
                    <a:lnTo>
                      <a:pt x="25" y="0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7" name="Freeform 644"/>
              <p:cNvSpPr>
                <a:spLocks/>
              </p:cNvSpPr>
              <p:nvPr/>
            </p:nvSpPr>
            <p:spPr bwMode="auto">
              <a:xfrm>
                <a:off x="2020" y="2481"/>
                <a:ext cx="5" cy="3"/>
              </a:xfrm>
              <a:custGeom>
                <a:avLst/>
                <a:gdLst>
                  <a:gd name="T0" fmla="*/ 0 w 17"/>
                  <a:gd name="T1" fmla="*/ 0 h 5"/>
                  <a:gd name="T2" fmla="*/ 0 w 17"/>
                  <a:gd name="T3" fmla="*/ 1 h 5"/>
                  <a:gd name="T4" fmla="*/ 0 w 1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5"/>
                  <a:gd name="T11" fmla="*/ 17 w 1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5">
                    <a:moveTo>
                      <a:pt x="0" y="0"/>
                    </a:moveTo>
                    <a:lnTo>
                      <a:pt x="1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8" name="Freeform 645"/>
              <p:cNvSpPr>
                <a:spLocks/>
              </p:cNvSpPr>
              <p:nvPr/>
            </p:nvSpPr>
            <p:spPr bwMode="auto">
              <a:xfrm>
                <a:off x="1973" y="2484"/>
                <a:ext cx="39" cy="18"/>
              </a:xfrm>
              <a:custGeom>
                <a:avLst/>
                <a:gdLst>
                  <a:gd name="T0" fmla="*/ 0 w 119"/>
                  <a:gd name="T1" fmla="*/ 0 h 37"/>
                  <a:gd name="T2" fmla="*/ 0 w 119"/>
                  <a:gd name="T3" fmla="*/ 0 h 37"/>
                  <a:gd name="T4" fmla="*/ 0 w 119"/>
                  <a:gd name="T5" fmla="*/ 0 h 37"/>
                  <a:gd name="T6" fmla="*/ 0 w 119"/>
                  <a:gd name="T7" fmla="*/ 0 h 37"/>
                  <a:gd name="T8" fmla="*/ 0 w 119"/>
                  <a:gd name="T9" fmla="*/ 0 h 37"/>
                  <a:gd name="T10" fmla="*/ 0 w 119"/>
                  <a:gd name="T11" fmla="*/ 0 h 37"/>
                  <a:gd name="T12" fmla="*/ 0 w 119"/>
                  <a:gd name="T13" fmla="*/ 0 h 37"/>
                  <a:gd name="T14" fmla="*/ 0 w 119"/>
                  <a:gd name="T15" fmla="*/ 0 h 37"/>
                  <a:gd name="T16" fmla="*/ 0 w 119"/>
                  <a:gd name="T17" fmla="*/ 0 h 37"/>
                  <a:gd name="T18" fmla="*/ 0 w 119"/>
                  <a:gd name="T19" fmla="*/ 0 h 37"/>
                  <a:gd name="T20" fmla="*/ 0 w 119"/>
                  <a:gd name="T21" fmla="*/ 0 h 37"/>
                  <a:gd name="T22" fmla="*/ 0 w 119"/>
                  <a:gd name="T23" fmla="*/ 0 h 37"/>
                  <a:gd name="T24" fmla="*/ 0 w 119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37"/>
                  <a:gd name="T41" fmla="*/ 119 w 119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37">
                    <a:moveTo>
                      <a:pt x="119" y="37"/>
                    </a:moveTo>
                    <a:lnTo>
                      <a:pt x="101" y="36"/>
                    </a:lnTo>
                    <a:lnTo>
                      <a:pt x="85" y="34"/>
                    </a:lnTo>
                    <a:lnTo>
                      <a:pt x="57" y="26"/>
                    </a:lnTo>
                    <a:lnTo>
                      <a:pt x="30" y="18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38" y="6"/>
                    </a:lnTo>
                    <a:lnTo>
                      <a:pt x="64" y="16"/>
                    </a:lnTo>
                    <a:lnTo>
                      <a:pt x="91" y="23"/>
                    </a:lnTo>
                    <a:lnTo>
                      <a:pt x="104" y="25"/>
                    </a:lnTo>
                    <a:lnTo>
                      <a:pt x="119" y="26"/>
                    </a:lnTo>
                    <a:lnTo>
                      <a:pt x="119" y="3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9" name="Freeform 646"/>
              <p:cNvSpPr>
                <a:spLocks/>
              </p:cNvSpPr>
              <p:nvPr/>
            </p:nvSpPr>
            <p:spPr bwMode="auto">
              <a:xfrm>
                <a:off x="2011" y="2496"/>
                <a:ext cx="2" cy="6"/>
              </a:xfrm>
              <a:custGeom>
                <a:avLst/>
                <a:gdLst>
                  <a:gd name="T0" fmla="*/ 0 w 5"/>
                  <a:gd name="T1" fmla="*/ 1 h 11"/>
                  <a:gd name="T2" fmla="*/ 0 w 5"/>
                  <a:gd name="T3" fmla="*/ 1 h 11"/>
                  <a:gd name="T4" fmla="*/ 0 w 5"/>
                  <a:gd name="T5" fmla="*/ 0 h 11"/>
                  <a:gd name="T6" fmla="*/ 0 w 5"/>
                  <a:gd name="T7" fmla="*/ 0 h 11"/>
                  <a:gd name="T8" fmla="*/ 0 w 5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5" y="11"/>
                    </a:moveTo>
                    <a:lnTo>
                      <a:pt x="3" y="1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0" name="Freeform 647"/>
              <p:cNvSpPr>
                <a:spLocks/>
              </p:cNvSpPr>
              <p:nvPr/>
            </p:nvSpPr>
            <p:spPr bwMode="auto">
              <a:xfrm>
                <a:off x="1966" y="2485"/>
                <a:ext cx="10" cy="11"/>
              </a:xfrm>
              <a:custGeom>
                <a:avLst/>
                <a:gdLst>
                  <a:gd name="T0" fmla="*/ 0 w 31"/>
                  <a:gd name="T1" fmla="*/ 0 h 23"/>
                  <a:gd name="T2" fmla="*/ 0 w 31"/>
                  <a:gd name="T3" fmla="*/ 0 h 23"/>
                  <a:gd name="T4" fmla="*/ 0 w 31"/>
                  <a:gd name="T5" fmla="*/ 0 h 23"/>
                  <a:gd name="T6" fmla="*/ 0 w 31"/>
                  <a:gd name="T7" fmla="*/ 0 h 23"/>
                  <a:gd name="T8" fmla="*/ 0 w 3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31" y="7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15" y="23"/>
                    </a:ln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1" name="Freeform 648"/>
              <p:cNvSpPr>
                <a:spLocks/>
              </p:cNvSpPr>
              <p:nvPr/>
            </p:nvSpPr>
            <p:spPr bwMode="auto">
              <a:xfrm>
                <a:off x="1971" y="2483"/>
                <a:ext cx="5" cy="6"/>
              </a:xfrm>
              <a:custGeom>
                <a:avLst/>
                <a:gdLst>
                  <a:gd name="T0" fmla="*/ 0 w 15"/>
                  <a:gd name="T1" fmla="*/ 1 h 12"/>
                  <a:gd name="T2" fmla="*/ 0 w 15"/>
                  <a:gd name="T3" fmla="*/ 0 h 12"/>
                  <a:gd name="T4" fmla="*/ 0 w 15"/>
                  <a:gd name="T5" fmla="*/ 1 h 12"/>
                  <a:gd name="T6" fmla="*/ 0 w 15"/>
                  <a:gd name="T7" fmla="*/ 1 h 12"/>
                  <a:gd name="T8" fmla="*/ 0 w 15"/>
                  <a:gd name="T9" fmla="*/ 1 h 12"/>
                  <a:gd name="T10" fmla="*/ 0 w 15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2"/>
                  <a:gd name="T20" fmla="*/ 15 w 1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2">
                    <a:moveTo>
                      <a:pt x="10" y="1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15" y="10"/>
                    </a:lnTo>
                    <a:lnTo>
                      <a:pt x="4" y="1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2" name="Freeform 649"/>
              <p:cNvSpPr>
                <a:spLocks/>
              </p:cNvSpPr>
              <p:nvPr/>
            </p:nvSpPr>
            <p:spPr bwMode="auto">
              <a:xfrm>
                <a:off x="1966" y="2479"/>
                <a:ext cx="12" cy="17"/>
              </a:xfrm>
              <a:custGeom>
                <a:avLst/>
                <a:gdLst>
                  <a:gd name="T0" fmla="*/ 0 w 37"/>
                  <a:gd name="T1" fmla="*/ 1 h 33"/>
                  <a:gd name="T2" fmla="*/ 0 w 37"/>
                  <a:gd name="T3" fmla="*/ 1 h 33"/>
                  <a:gd name="T4" fmla="*/ 0 w 37"/>
                  <a:gd name="T5" fmla="*/ 1 h 33"/>
                  <a:gd name="T6" fmla="*/ 0 w 37"/>
                  <a:gd name="T7" fmla="*/ 0 h 33"/>
                  <a:gd name="T8" fmla="*/ 0 w 37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3"/>
                  <a:gd name="T17" fmla="*/ 37 w 3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3">
                    <a:moveTo>
                      <a:pt x="0" y="26"/>
                    </a:moveTo>
                    <a:lnTo>
                      <a:pt x="15" y="33"/>
                    </a:lnTo>
                    <a:lnTo>
                      <a:pt x="37" y="7"/>
                    </a:lnTo>
                    <a:lnTo>
                      <a:pt x="22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3" name="Freeform 650"/>
              <p:cNvSpPr>
                <a:spLocks/>
              </p:cNvSpPr>
              <p:nvPr/>
            </p:nvSpPr>
            <p:spPr bwMode="auto">
              <a:xfrm>
                <a:off x="1966" y="2492"/>
                <a:ext cx="5" cy="4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1 h 7"/>
                  <a:gd name="T6" fmla="*/ 0 w 15"/>
                  <a:gd name="T7" fmla="*/ 0 h 7"/>
                  <a:gd name="T8" fmla="*/ 0 w 15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7"/>
                  <a:gd name="T17" fmla="*/ 15 w 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7">
                    <a:moveTo>
                      <a:pt x="15" y="7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0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4" name="Freeform 651"/>
              <p:cNvSpPr>
                <a:spLocks/>
              </p:cNvSpPr>
              <p:nvPr/>
            </p:nvSpPr>
            <p:spPr bwMode="auto">
              <a:xfrm>
                <a:off x="1973" y="2479"/>
                <a:ext cx="6" cy="4"/>
              </a:xfrm>
              <a:custGeom>
                <a:avLst/>
                <a:gdLst>
                  <a:gd name="T0" fmla="*/ 0 w 18"/>
                  <a:gd name="T1" fmla="*/ 0 h 7"/>
                  <a:gd name="T2" fmla="*/ 0 w 18"/>
                  <a:gd name="T3" fmla="*/ 1 h 7"/>
                  <a:gd name="T4" fmla="*/ 0 w 18"/>
                  <a:gd name="T5" fmla="*/ 1 h 7"/>
                  <a:gd name="T6" fmla="*/ 0 w 18"/>
                  <a:gd name="T7" fmla="*/ 1 h 7"/>
                  <a:gd name="T8" fmla="*/ 0 w 1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7"/>
                  <a:gd name="T17" fmla="*/ 18 w 1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7">
                    <a:moveTo>
                      <a:pt x="2" y="0"/>
                    </a:moveTo>
                    <a:lnTo>
                      <a:pt x="18" y="4"/>
                    </a:lnTo>
                    <a:lnTo>
                      <a:pt x="0" y="2"/>
                    </a:lnTo>
                    <a:lnTo>
                      <a:pt x="1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43" name="Group 653"/>
            <p:cNvGrpSpPr>
              <a:grpSpLocks noChangeAspect="1"/>
            </p:cNvGrpSpPr>
            <p:nvPr/>
          </p:nvGrpSpPr>
          <p:grpSpPr bwMode="auto">
            <a:xfrm>
              <a:off x="3029" y="1870"/>
              <a:ext cx="364" cy="552"/>
              <a:chOff x="3029" y="1870"/>
              <a:chExt cx="364" cy="552"/>
            </a:xfrm>
          </p:grpSpPr>
          <p:sp>
            <p:nvSpPr>
              <p:cNvPr id="26027" name="AutoShape 652"/>
              <p:cNvSpPr>
                <a:spLocks noChangeAspect="1" noChangeArrowheads="1" noTextEdit="1"/>
              </p:cNvSpPr>
              <p:nvPr/>
            </p:nvSpPr>
            <p:spPr bwMode="auto">
              <a:xfrm>
                <a:off x="3029" y="1870"/>
                <a:ext cx="364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8" name="Freeform 654"/>
              <p:cNvSpPr>
                <a:spLocks/>
              </p:cNvSpPr>
              <p:nvPr/>
            </p:nvSpPr>
            <p:spPr bwMode="auto">
              <a:xfrm>
                <a:off x="3031" y="1868"/>
                <a:ext cx="360" cy="552"/>
              </a:xfrm>
              <a:custGeom>
                <a:avLst/>
                <a:gdLst>
                  <a:gd name="T0" fmla="*/ 0 w 1080"/>
                  <a:gd name="T1" fmla="*/ 1 h 1103"/>
                  <a:gd name="T2" fmla="*/ 0 w 1080"/>
                  <a:gd name="T3" fmla="*/ 1 h 1103"/>
                  <a:gd name="T4" fmla="*/ 0 w 1080"/>
                  <a:gd name="T5" fmla="*/ 1 h 1103"/>
                  <a:gd name="T6" fmla="*/ 0 w 1080"/>
                  <a:gd name="T7" fmla="*/ 1 h 1103"/>
                  <a:gd name="T8" fmla="*/ 0 w 1080"/>
                  <a:gd name="T9" fmla="*/ 1 h 1103"/>
                  <a:gd name="T10" fmla="*/ 0 w 1080"/>
                  <a:gd name="T11" fmla="*/ 1 h 1103"/>
                  <a:gd name="T12" fmla="*/ 0 w 1080"/>
                  <a:gd name="T13" fmla="*/ 1 h 1103"/>
                  <a:gd name="T14" fmla="*/ 0 w 1080"/>
                  <a:gd name="T15" fmla="*/ 1 h 1103"/>
                  <a:gd name="T16" fmla="*/ 0 w 1080"/>
                  <a:gd name="T17" fmla="*/ 1 h 1103"/>
                  <a:gd name="T18" fmla="*/ 0 w 1080"/>
                  <a:gd name="T19" fmla="*/ 1 h 1103"/>
                  <a:gd name="T20" fmla="*/ 0 w 1080"/>
                  <a:gd name="T21" fmla="*/ 1 h 1103"/>
                  <a:gd name="T22" fmla="*/ 0 w 1080"/>
                  <a:gd name="T23" fmla="*/ 1 h 1103"/>
                  <a:gd name="T24" fmla="*/ 0 w 1080"/>
                  <a:gd name="T25" fmla="*/ 1 h 1103"/>
                  <a:gd name="T26" fmla="*/ 0 w 1080"/>
                  <a:gd name="T27" fmla="*/ 1 h 1103"/>
                  <a:gd name="T28" fmla="*/ 0 w 1080"/>
                  <a:gd name="T29" fmla="*/ 1 h 1103"/>
                  <a:gd name="T30" fmla="*/ 0 w 1080"/>
                  <a:gd name="T31" fmla="*/ 1 h 1103"/>
                  <a:gd name="T32" fmla="*/ 0 w 1080"/>
                  <a:gd name="T33" fmla="*/ 1 h 1103"/>
                  <a:gd name="T34" fmla="*/ 0 w 1080"/>
                  <a:gd name="T35" fmla="*/ 1 h 1103"/>
                  <a:gd name="T36" fmla="*/ 0 w 1080"/>
                  <a:gd name="T37" fmla="*/ 1 h 1103"/>
                  <a:gd name="T38" fmla="*/ 0 w 1080"/>
                  <a:gd name="T39" fmla="*/ 1 h 1103"/>
                  <a:gd name="T40" fmla="*/ 0 w 1080"/>
                  <a:gd name="T41" fmla="*/ 1 h 1103"/>
                  <a:gd name="T42" fmla="*/ 0 w 1080"/>
                  <a:gd name="T43" fmla="*/ 1 h 1103"/>
                  <a:gd name="T44" fmla="*/ 0 w 1080"/>
                  <a:gd name="T45" fmla="*/ 1 h 1103"/>
                  <a:gd name="T46" fmla="*/ 0 w 1080"/>
                  <a:gd name="T47" fmla="*/ 1 h 1103"/>
                  <a:gd name="T48" fmla="*/ 0 w 1080"/>
                  <a:gd name="T49" fmla="*/ 1 h 1103"/>
                  <a:gd name="T50" fmla="*/ 0 w 1080"/>
                  <a:gd name="T51" fmla="*/ 1 h 1103"/>
                  <a:gd name="T52" fmla="*/ 0 w 1080"/>
                  <a:gd name="T53" fmla="*/ 1 h 1103"/>
                  <a:gd name="T54" fmla="*/ 0 w 1080"/>
                  <a:gd name="T55" fmla="*/ 1 h 1103"/>
                  <a:gd name="T56" fmla="*/ 0 w 1080"/>
                  <a:gd name="T57" fmla="*/ 1 h 1103"/>
                  <a:gd name="T58" fmla="*/ 0 w 1080"/>
                  <a:gd name="T59" fmla="*/ 1 h 1103"/>
                  <a:gd name="T60" fmla="*/ 0 w 1080"/>
                  <a:gd name="T61" fmla="*/ 1 h 1103"/>
                  <a:gd name="T62" fmla="*/ 0 w 1080"/>
                  <a:gd name="T63" fmla="*/ 1 h 1103"/>
                  <a:gd name="T64" fmla="*/ 0 w 1080"/>
                  <a:gd name="T65" fmla="*/ 1 h 1103"/>
                  <a:gd name="T66" fmla="*/ 0 w 1080"/>
                  <a:gd name="T67" fmla="*/ 1 h 1103"/>
                  <a:gd name="T68" fmla="*/ 0 w 1080"/>
                  <a:gd name="T69" fmla="*/ 1 h 1103"/>
                  <a:gd name="T70" fmla="*/ 0 w 1080"/>
                  <a:gd name="T71" fmla="*/ 1 h 1103"/>
                  <a:gd name="T72" fmla="*/ 0 w 1080"/>
                  <a:gd name="T73" fmla="*/ 1 h 1103"/>
                  <a:gd name="T74" fmla="*/ 0 w 1080"/>
                  <a:gd name="T75" fmla="*/ 1 h 1103"/>
                  <a:gd name="T76" fmla="*/ 0 w 1080"/>
                  <a:gd name="T77" fmla="*/ 1 h 1103"/>
                  <a:gd name="T78" fmla="*/ 0 w 1080"/>
                  <a:gd name="T79" fmla="*/ 1 h 1103"/>
                  <a:gd name="T80" fmla="*/ 0 w 1080"/>
                  <a:gd name="T81" fmla="*/ 1 h 1103"/>
                  <a:gd name="T82" fmla="*/ 0 w 1080"/>
                  <a:gd name="T83" fmla="*/ 1 h 1103"/>
                  <a:gd name="T84" fmla="*/ 0 w 1080"/>
                  <a:gd name="T85" fmla="*/ 1 h 1103"/>
                  <a:gd name="T86" fmla="*/ 0 w 1080"/>
                  <a:gd name="T87" fmla="*/ 1 h 1103"/>
                  <a:gd name="T88" fmla="*/ 0 w 1080"/>
                  <a:gd name="T89" fmla="*/ 1 h 1103"/>
                  <a:gd name="T90" fmla="*/ 0 w 1080"/>
                  <a:gd name="T91" fmla="*/ 1 h 1103"/>
                  <a:gd name="T92" fmla="*/ 0 w 1080"/>
                  <a:gd name="T93" fmla="*/ 1 h 1103"/>
                  <a:gd name="T94" fmla="*/ 0 w 1080"/>
                  <a:gd name="T95" fmla="*/ 1 h 1103"/>
                  <a:gd name="T96" fmla="*/ 0 w 1080"/>
                  <a:gd name="T97" fmla="*/ 1 h 1103"/>
                  <a:gd name="T98" fmla="*/ 0 w 1080"/>
                  <a:gd name="T99" fmla="*/ 1 h 1103"/>
                  <a:gd name="T100" fmla="*/ 0 w 1080"/>
                  <a:gd name="T101" fmla="*/ 1 h 1103"/>
                  <a:gd name="T102" fmla="*/ 0 w 1080"/>
                  <a:gd name="T103" fmla="*/ 1 h 1103"/>
                  <a:gd name="T104" fmla="*/ 0 w 1080"/>
                  <a:gd name="T105" fmla="*/ 1 h 1103"/>
                  <a:gd name="T106" fmla="*/ 0 w 1080"/>
                  <a:gd name="T107" fmla="*/ 1 h 1103"/>
                  <a:gd name="T108" fmla="*/ 0 w 1080"/>
                  <a:gd name="T109" fmla="*/ 0 h 1103"/>
                  <a:gd name="T110" fmla="*/ 0 w 1080"/>
                  <a:gd name="T111" fmla="*/ 1 h 1103"/>
                  <a:gd name="T112" fmla="*/ 0 w 1080"/>
                  <a:gd name="T113" fmla="*/ 1 h 1103"/>
                  <a:gd name="T114" fmla="*/ 0 w 1080"/>
                  <a:gd name="T115" fmla="*/ 1 h 1103"/>
                  <a:gd name="T116" fmla="*/ 0 w 1080"/>
                  <a:gd name="T117" fmla="*/ 1 h 1103"/>
                  <a:gd name="T118" fmla="*/ 0 w 1080"/>
                  <a:gd name="T119" fmla="*/ 1 h 11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0"/>
                  <a:gd name="T181" fmla="*/ 0 h 1103"/>
                  <a:gd name="T182" fmla="*/ 1080 w 1080"/>
                  <a:gd name="T183" fmla="*/ 1103 h 110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0" h="1103">
                    <a:moveTo>
                      <a:pt x="593" y="80"/>
                    </a:moveTo>
                    <a:lnTo>
                      <a:pt x="586" y="91"/>
                    </a:lnTo>
                    <a:lnTo>
                      <a:pt x="583" y="96"/>
                    </a:lnTo>
                    <a:lnTo>
                      <a:pt x="582" y="99"/>
                    </a:lnTo>
                    <a:lnTo>
                      <a:pt x="582" y="102"/>
                    </a:lnTo>
                    <a:lnTo>
                      <a:pt x="582" y="107"/>
                    </a:lnTo>
                    <a:lnTo>
                      <a:pt x="585" y="112"/>
                    </a:lnTo>
                    <a:lnTo>
                      <a:pt x="586" y="116"/>
                    </a:lnTo>
                    <a:lnTo>
                      <a:pt x="589" y="120"/>
                    </a:lnTo>
                    <a:lnTo>
                      <a:pt x="592" y="125"/>
                    </a:lnTo>
                    <a:lnTo>
                      <a:pt x="595" y="130"/>
                    </a:lnTo>
                    <a:lnTo>
                      <a:pt x="596" y="134"/>
                    </a:lnTo>
                    <a:lnTo>
                      <a:pt x="598" y="140"/>
                    </a:lnTo>
                    <a:lnTo>
                      <a:pt x="598" y="144"/>
                    </a:lnTo>
                    <a:lnTo>
                      <a:pt x="595" y="148"/>
                    </a:lnTo>
                    <a:lnTo>
                      <a:pt x="593" y="152"/>
                    </a:lnTo>
                    <a:lnTo>
                      <a:pt x="589" y="156"/>
                    </a:lnTo>
                    <a:lnTo>
                      <a:pt x="586" y="160"/>
                    </a:lnTo>
                    <a:lnTo>
                      <a:pt x="582" y="163"/>
                    </a:lnTo>
                    <a:lnTo>
                      <a:pt x="571" y="169"/>
                    </a:lnTo>
                    <a:lnTo>
                      <a:pt x="562" y="175"/>
                    </a:lnTo>
                    <a:lnTo>
                      <a:pt x="553" y="182"/>
                    </a:lnTo>
                    <a:lnTo>
                      <a:pt x="550" y="185"/>
                    </a:lnTo>
                    <a:lnTo>
                      <a:pt x="547" y="189"/>
                    </a:lnTo>
                    <a:lnTo>
                      <a:pt x="546" y="194"/>
                    </a:lnTo>
                    <a:lnTo>
                      <a:pt x="544" y="199"/>
                    </a:lnTo>
                    <a:lnTo>
                      <a:pt x="546" y="204"/>
                    </a:lnTo>
                    <a:lnTo>
                      <a:pt x="547" y="208"/>
                    </a:lnTo>
                    <a:lnTo>
                      <a:pt x="550" y="212"/>
                    </a:lnTo>
                    <a:lnTo>
                      <a:pt x="553" y="216"/>
                    </a:lnTo>
                    <a:lnTo>
                      <a:pt x="556" y="220"/>
                    </a:lnTo>
                    <a:lnTo>
                      <a:pt x="559" y="224"/>
                    </a:lnTo>
                    <a:lnTo>
                      <a:pt x="561" y="229"/>
                    </a:lnTo>
                    <a:lnTo>
                      <a:pt x="561" y="234"/>
                    </a:lnTo>
                    <a:lnTo>
                      <a:pt x="561" y="237"/>
                    </a:lnTo>
                    <a:lnTo>
                      <a:pt x="559" y="240"/>
                    </a:lnTo>
                    <a:lnTo>
                      <a:pt x="556" y="243"/>
                    </a:lnTo>
                    <a:lnTo>
                      <a:pt x="553" y="245"/>
                    </a:lnTo>
                    <a:lnTo>
                      <a:pt x="546" y="250"/>
                    </a:lnTo>
                    <a:lnTo>
                      <a:pt x="537" y="253"/>
                    </a:lnTo>
                    <a:lnTo>
                      <a:pt x="527" y="257"/>
                    </a:lnTo>
                    <a:lnTo>
                      <a:pt x="524" y="259"/>
                    </a:lnTo>
                    <a:lnTo>
                      <a:pt x="519" y="261"/>
                    </a:lnTo>
                    <a:lnTo>
                      <a:pt x="516" y="265"/>
                    </a:lnTo>
                    <a:lnTo>
                      <a:pt x="513" y="268"/>
                    </a:lnTo>
                    <a:lnTo>
                      <a:pt x="512" y="271"/>
                    </a:lnTo>
                    <a:lnTo>
                      <a:pt x="512" y="274"/>
                    </a:lnTo>
                    <a:lnTo>
                      <a:pt x="512" y="279"/>
                    </a:lnTo>
                    <a:lnTo>
                      <a:pt x="513" y="284"/>
                    </a:lnTo>
                    <a:lnTo>
                      <a:pt x="516" y="289"/>
                    </a:lnTo>
                    <a:lnTo>
                      <a:pt x="519" y="293"/>
                    </a:lnTo>
                    <a:lnTo>
                      <a:pt x="527" y="302"/>
                    </a:lnTo>
                    <a:lnTo>
                      <a:pt x="534" y="309"/>
                    </a:lnTo>
                    <a:lnTo>
                      <a:pt x="543" y="316"/>
                    </a:lnTo>
                    <a:lnTo>
                      <a:pt x="550" y="324"/>
                    </a:lnTo>
                    <a:lnTo>
                      <a:pt x="553" y="328"/>
                    </a:lnTo>
                    <a:lnTo>
                      <a:pt x="555" y="334"/>
                    </a:lnTo>
                    <a:lnTo>
                      <a:pt x="556" y="339"/>
                    </a:lnTo>
                    <a:lnTo>
                      <a:pt x="558" y="344"/>
                    </a:lnTo>
                    <a:lnTo>
                      <a:pt x="556" y="349"/>
                    </a:lnTo>
                    <a:lnTo>
                      <a:pt x="553" y="354"/>
                    </a:lnTo>
                    <a:lnTo>
                      <a:pt x="549" y="358"/>
                    </a:lnTo>
                    <a:lnTo>
                      <a:pt x="544" y="361"/>
                    </a:lnTo>
                    <a:lnTo>
                      <a:pt x="539" y="364"/>
                    </a:lnTo>
                    <a:lnTo>
                      <a:pt x="531" y="368"/>
                    </a:lnTo>
                    <a:lnTo>
                      <a:pt x="516" y="372"/>
                    </a:lnTo>
                    <a:lnTo>
                      <a:pt x="501" y="377"/>
                    </a:lnTo>
                    <a:lnTo>
                      <a:pt x="494" y="380"/>
                    </a:lnTo>
                    <a:lnTo>
                      <a:pt x="488" y="383"/>
                    </a:lnTo>
                    <a:lnTo>
                      <a:pt x="482" y="386"/>
                    </a:lnTo>
                    <a:lnTo>
                      <a:pt x="479" y="390"/>
                    </a:lnTo>
                    <a:lnTo>
                      <a:pt x="476" y="394"/>
                    </a:lnTo>
                    <a:lnTo>
                      <a:pt x="475" y="397"/>
                    </a:lnTo>
                    <a:lnTo>
                      <a:pt x="475" y="401"/>
                    </a:lnTo>
                    <a:lnTo>
                      <a:pt x="475" y="409"/>
                    </a:lnTo>
                    <a:lnTo>
                      <a:pt x="476" y="416"/>
                    </a:lnTo>
                    <a:lnTo>
                      <a:pt x="478" y="423"/>
                    </a:lnTo>
                    <a:lnTo>
                      <a:pt x="479" y="430"/>
                    </a:lnTo>
                    <a:lnTo>
                      <a:pt x="484" y="444"/>
                    </a:lnTo>
                    <a:lnTo>
                      <a:pt x="490" y="456"/>
                    </a:lnTo>
                    <a:lnTo>
                      <a:pt x="494" y="470"/>
                    </a:lnTo>
                    <a:lnTo>
                      <a:pt x="497" y="476"/>
                    </a:lnTo>
                    <a:lnTo>
                      <a:pt x="498" y="483"/>
                    </a:lnTo>
                    <a:lnTo>
                      <a:pt x="501" y="490"/>
                    </a:lnTo>
                    <a:lnTo>
                      <a:pt x="501" y="497"/>
                    </a:lnTo>
                    <a:lnTo>
                      <a:pt x="503" y="505"/>
                    </a:lnTo>
                    <a:lnTo>
                      <a:pt x="503" y="513"/>
                    </a:lnTo>
                    <a:lnTo>
                      <a:pt x="503" y="518"/>
                    </a:lnTo>
                    <a:lnTo>
                      <a:pt x="503" y="523"/>
                    </a:lnTo>
                    <a:lnTo>
                      <a:pt x="501" y="528"/>
                    </a:lnTo>
                    <a:lnTo>
                      <a:pt x="500" y="533"/>
                    </a:lnTo>
                    <a:lnTo>
                      <a:pt x="497" y="537"/>
                    </a:lnTo>
                    <a:lnTo>
                      <a:pt x="495" y="542"/>
                    </a:lnTo>
                    <a:lnTo>
                      <a:pt x="490" y="550"/>
                    </a:lnTo>
                    <a:lnTo>
                      <a:pt x="482" y="557"/>
                    </a:lnTo>
                    <a:lnTo>
                      <a:pt x="473" y="564"/>
                    </a:lnTo>
                    <a:lnTo>
                      <a:pt x="464" y="570"/>
                    </a:lnTo>
                    <a:lnTo>
                      <a:pt x="454" y="578"/>
                    </a:lnTo>
                    <a:lnTo>
                      <a:pt x="444" y="583"/>
                    </a:lnTo>
                    <a:lnTo>
                      <a:pt x="432" y="589"/>
                    </a:lnTo>
                    <a:lnTo>
                      <a:pt x="408" y="601"/>
                    </a:lnTo>
                    <a:lnTo>
                      <a:pt x="386" y="615"/>
                    </a:lnTo>
                    <a:lnTo>
                      <a:pt x="374" y="623"/>
                    </a:lnTo>
                    <a:lnTo>
                      <a:pt x="363" y="630"/>
                    </a:lnTo>
                    <a:lnTo>
                      <a:pt x="358" y="635"/>
                    </a:lnTo>
                    <a:lnTo>
                      <a:pt x="353" y="640"/>
                    </a:lnTo>
                    <a:lnTo>
                      <a:pt x="346" y="651"/>
                    </a:lnTo>
                    <a:lnTo>
                      <a:pt x="340" y="661"/>
                    </a:lnTo>
                    <a:lnTo>
                      <a:pt x="334" y="671"/>
                    </a:lnTo>
                    <a:lnTo>
                      <a:pt x="328" y="682"/>
                    </a:lnTo>
                    <a:lnTo>
                      <a:pt x="325" y="687"/>
                    </a:lnTo>
                    <a:lnTo>
                      <a:pt x="320" y="691"/>
                    </a:lnTo>
                    <a:lnTo>
                      <a:pt x="316" y="695"/>
                    </a:lnTo>
                    <a:lnTo>
                      <a:pt x="310" y="700"/>
                    </a:lnTo>
                    <a:lnTo>
                      <a:pt x="304" y="703"/>
                    </a:lnTo>
                    <a:lnTo>
                      <a:pt x="297" y="707"/>
                    </a:lnTo>
                    <a:lnTo>
                      <a:pt x="292" y="709"/>
                    </a:lnTo>
                    <a:lnTo>
                      <a:pt x="286" y="711"/>
                    </a:lnTo>
                    <a:lnTo>
                      <a:pt x="276" y="713"/>
                    </a:lnTo>
                    <a:lnTo>
                      <a:pt x="271" y="713"/>
                    </a:lnTo>
                    <a:lnTo>
                      <a:pt x="266" y="713"/>
                    </a:lnTo>
                    <a:lnTo>
                      <a:pt x="255" y="713"/>
                    </a:lnTo>
                    <a:lnTo>
                      <a:pt x="245" y="712"/>
                    </a:lnTo>
                    <a:lnTo>
                      <a:pt x="233" y="712"/>
                    </a:lnTo>
                    <a:lnTo>
                      <a:pt x="222" y="713"/>
                    </a:lnTo>
                    <a:lnTo>
                      <a:pt x="217" y="714"/>
                    </a:lnTo>
                    <a:lnTo>
                      <a:pt x="211" y="716"/>
                    </a:lnTo>
                    <a:lnTo>
                      <a:pt x="206" y="717"/>
                    </a:lnTo>
                    <a:lnTo>
                      <a:pt x="203" y="719"/>
                    </a:lnTo>
                    <a:lnTo>
                      <a:pt x="197" y="723"/>
                    </a:lnTo>
                    <a:lnTo>
                      <a:pt x="193" y="727"/>
                    </a:lnTo>
                    <a:lnTo>
                      <a:pt x="190" y="732"/>
                    </a:lnTo>
                    <a:lnTo>
                      <a:pt x="185" y="736"/>
                    </a:lnTo>
                    <a:lnTo>
                      <a:pt x="181" y="740"/>
                    </a:lnTo>
                    <a:lnTo>
                      <a:pt x="178" y="741"/>
                    </a:lnTo>
                    <a:lnTo>
                      <a:pt x="175" y="742"/>
                    </a:lnTo>
                    <a:lnTo>
                      <a:pt x="172" y="743"/>
                    </a:lnTo>
                    <a:lnTo>
                      <a:pt x="168" y="743"/>
                    </a:lnTo>
                    <a:lnTo>
                      <a:pt x="160" y="743"/>
                    </a:lnTo>
                    <a:lnTo>
                      <a:pt x="154" y="742"/>
                    </a:lnTo>
                    <a:lnTo>
                      <a:pt x="142" y="740"/>
                    </a:lnTo>
                    <a:lnTo>
                      <a:pt x="132" y="736"/>
                    </a:lnTo>
                    <a:lnTo>
                      <a:pt x="122" y="731"/>
                    </a:lnTo>
                    <a:lnTo>
                      <a:pt x="111" y="727"/>
                    </a:lnTo>
                    <a:lnTo>
                      <a:pt x="101" y="723"/>
                    </a:lnTo>
                    <a:lnTo>
                      <a:pt x="95" y="721"/>
                    </a:lnTo>
                    <a:lnTo>
                      <a:pt x="89" y="720"/>
                    </a:lnTo>
                    <a:lnTo>
                      <a:pt x="82" y="719"/>
                    </a:lnTo>
                    <a:lnTo>
                      <a:pt x="76" y="719"/>
                    </a:lnTo>
                    <a:lnTo>
                      <a:pt x="62" y="719"/>
                    </a:lnTo>
                    <a:lnTo>
                      <a:pt x="55" y="720"/>
                    </a:lnTo>
                    <a:lnTo>
                      <a:pt x="49" y="721"/>
                    </a:lnTo>
                    <a:lnTo>
                      <a:pt x="36" y="724"/>
                    </a:lnTo>
                    <a:lnTo>
                      <a:pt x="30" y="725"/>
                    </a:lnTo>
                    <a:lnTo>
                      <a:pt x="24" y="728"/>
                    </a:lnTo>
                    <a:lnTo>
                      <a:pt x="19" y="730"/>
                    </a:lnTo>
                    <a:lnTo>
                      <a:pt x="15" y="733"/>
                    </a:lnTo>
                    <a:lnTo>
                      <a:pt x="10" y="735"/>
                    </a:lnTo>
                    <a:lnTo>
                      <a:pt x="9" y="737"/>
                    </a:lnTo>
                    <a:lnTo>
                      <a:pt x="7" y="739"/>
                    </a:lnTo>
                    <a:lnTo>
                      <a:pt x="4" y="742"/>
                    </a:lnTo>
                    <a:lnTo>
                      <a:pt x="1" y="747"/>
                    </a:lnTo>
                    <a:lnTo>
                      <a:pt x="0" y="751"/>
                    </a:lnTo>
                    <a:lnTo>
                      <a:pt x="0" y="755"/>
                    </a:lnTo>
                    <a:lnTo>
                      <a:pt x="1" y="760"/>
                    </a:lnTo>
                    <a:lnTo>
                      <a:pt x="3" y="764"/>
                    </a:lnTo>
                    <a:lnTo>
                      <a:pt x="4" y="767"/>
                    </a:lnTo>
                    <a:lnTo>
                      <a:pt x="9" y="770"/>
                    </a:lnTo>
                    <a:lnTo>
                      <a:pt x="13" y="772"/>
                    </a:lnTo>
                    <a:lnTo>
                      <a:pt x="18" y="775"/>
                    </a:lnTo>
                    <a:lnTo>
                      <a:pt x="30" y="780"/>
                    </a:lnTo>
                    <a:lnTo>
                      <a:pt x="41" y="783"/>
                    </a:lnTo>
                    <a:lnTo>
                      <a:pt x="53" y="787"/>
                    </a:lnTo>
                    <a:lnTo>
                      <a:pt x="59" y="790"/>
                    </a:lnTo>
                    <a:lnTo>
                      <a:pt x="65" y="792"/>
                    </a:lnTo>
                    <a:lnTo>
                      <a:pt x="71" y="795"/>
                    </a:lnTo>
                    <a:lnTo>
                      <a:pt x="76" y="799"/>
                    </a:lnTo>
                    <a:lnTo>
                      <a:pt x="79" y="802"/>
                    </a:lnTo>
                    <a:lnTo>
                      <a:pt x="82" y="806"/>
                    </a:lnTo>
                    <a:lnTo>
                      <a:pt x="83" y="810"/>
                    </a:lnTo>
                    <a:lnTo>
                      <a:pt x="86" y="816"/>
                    </a:lnTo>
                    <a:lnTo>
                      <a:pt x="90" y="833"/>
                    </a:lnTo>
                    <a:lnTo>
                      <a:pt x="93" y="837"/>
                    </a:lnTo>
                    <a:lnTo>
                      <a:pt x="95" y="841"/>
                    </a:lnTo>
                    <a:lnTo>
                      <a:pt x="96" y="844"/>
                    </a:lnTo>
                    <a:lnTo>
                      <a:pt x="99" y="847"/>
                    </a:lnTo>
                    <a:lnTo>
                      <a:pt x="102" y="851"/>
                    </a:lnTo>
                    <a:lnTo>
                      <a:pt x="107" y="852"/>
                    </a:lnTo>
                    <a:lnTo>
                      <a:pt x="111" y="854"/>
                    </a:lnTo>
                    <a:lnTo>
                      <a:pt x="117" y="854"/>
                    </a:lnTo>
                    <a:lnTo>
                      <a:pt x="125" y="854"/>
                    </a:lnTo>
                    <a:lnTo>
                      <a:pt x="129" y="853"/>
                    </a:lnTo>
                    <a:lnTo>
                      <a:pt x="135" y="852"/>
                    </a:lnTo>
                    <a:lnTo>
                      <a:pt x="139" y="851"/>
                    </a:lnTo>
                    <a:lnTo>
                      <a:pt x="148" y="846"/>
                    </a:lnTo>
                    <a:lnTo>
                      <a:pt x="157" y="841"/>
                    </a:lnTo>
                    <a:lnTo>
                      <a:pt x="174" y="831"/>
                    </a:lnTo>
                    <a:lnTo>
                      <a:pt x="178" y="829"/>
                    </a:lnTo>
                    <a:lnTo>
                      <a:pt x="182" y="827"/>
                    </a:lnTo>
                    <a:lnTo>
                      <a:pt x="188" y="825"/>
                    </a:lnTo>
                    <a:lnTo>
                      <a:pt x="194" y="823"/>
                    </a:lnTo>
                    <a:lnTo>
                      <a:pt x="206" y="834"/>
                    </a:lnTo>
                    <a:lnTo>
                      <a:pt x="212" y="840"/>
                    </a:lnTo>
                    <a:lnTo>
                      <a:pt x="217" y="845"/>
                    </a:lnTo>
                    <a:lnTo>
                      <a:pt x="221" y="852"/>
                    </a:lnTo>
                    <a:lnTo>
                      <a:pt x="224" y="858"/>
                    </a:lnTo>
                    <a:lnTo>
                      <a:pt x="225" y="865"/>
                    </a:lnTo>
                    <a:lnTo>
                      <a:pt x="227" y="872"/>
                    </a:lnTo>
                    <a:lnTo>
                      <a:pt x="225" y="877"/>
                    </a:lnTo>
                    <a:lnTo>
                      <a:pt x="224" y="881"/>
                    </a:lnTo>
                    <a:lnTo>
                      <a:pt x="221" y="890"/>
                    </a:lnTo>
                    <a:lnTo>
                      <a:pt x="217" y="897"/>
                    </a:lnTo>
                    <a:lnTo>
                      <a:pt x="215" y="902"/>
                    </a:lnTo>
                    <a:lnTo>
                      <a:pt x="214" y="906"/>
                    </a:lnTo>
                    <a:lnTo>
                      <a:pt x="215" y="911"/>
                    </a:lnTo>
                    <a:lnTo>
                      <a:pt x="215" y="915"/>
                    </a:lnTo>
                    <a:lnTo>
                      <a:pt x="217" y="920"/>
                    </a:lnTo>
                    <a:lnTo>
                      <a:pt x="220" y="924"/>
                    </a:lnTo>
                    <a:lnTo>
                      <a:pt x="222" y="927"/>
                    </a:lnTo>
                    <a:lnTo>
                      <a:pt x="225" y="931"/>
                    </a:lnTo>
                    <a:lnTo>
                      <a:pt x="228" y="934"/>
                    </a:lnTo>
                    <a:lnTo>
                      <a:pt x="233" y="937"/>
                    </a:lnTo>
                    <a:lnTo>
                      <a:pt x="242" y="943"/>
                    </a:lnTo>
                    <a:lnTo>
                      <a:pt x="252" y="948"/>
                    </a:lnTo>
                    <a:lnTo>
                      <a:pt x="273" y="960"/>
                    </a:lnTo>
                    <a:lnTo>
                      <a:pt x="277" y="963"/>
                    </a:lnTo>
                    <a:lnTo>
                      <a:pt x="280" y="965"/>
                    </a:lnTo>
                    <a:lnTo>
                      <a:pt x="288" y="970"/>
                    </a:lnTo>
                    <a:lnTo>
                      <a:pt x="295" y="974"/>
                    </a:lnTo>
                    <a:lnTo>
                      <a:pt x="301" y="979"/>
                    </a:lnTo>
                    <a:lnTo>
                      <a:pt x="312" y="990"/>
                    </a:lnTo>
                    <a:lnTo>
                      <a:pt x="322" y="999"/>
                    </a:lnTo>
                    <a:lnTo>
                      <a:pt x="332" y="1009"/>
                    </a:lnTo>
                    <a:lnTo>
                      <a:pt x="337" y="1014"/>
                    </a:lnTo>
                    <a:lnTo>
                      <a:pt x="343" y="1018"/>
                    </a:lnTo>
                    <a:lnTo>
                      <a:pt x="356" y="1028"/>
                    </a:lnTo>
                    <a:lnTo>
                      <a:pt x="371" y="1037"/>
                    </a:lnTo>
                    <a:lnTo>
                      <a:pt x="378" y="1041"/>
                    </a:lnTo>
                    <a:lnTo>
                      <a:pt x="386" y="1046"/>
                    </a:lnTo>
                    <a:lnTo>
                      <a:pt x="392" y="1051"/>
                    </a:lnTo>
                    <a:lnTo>
                      <a:pt x="398" y="1057"/>
                    </a:lnTo>
                    <a:lnTo>
                      <a:pt x="408" y="1067"/>
                    </a:lnTo>
                    <a:lnTo>
                      <a:pt x="417" y="1078"/>
                    </a:lnTo>
                    <a:lnTo>
                      <a:pt x="427" y="1087"/>
                    </a:lnTo>
                    <a:lnTo>
                      <a:pt x="433" y="1092"/>
                    </a:lnTo>
                    <a:lnTo>
                      <a:pt x="439" y="1096"/>
                    </a:lnTo>
                    <a:lnTo>
                      <a:pt x="445" y="1099"/>
                    </a:lnTo>
                    <a:lnTo>
                      <a:pt x="452" y="1101"/>
                    </a:lnTo>
                    <a:lnTo>
                      <a:pt x="461" y="1103"/>
                    </a:lnTo>
                    <a:lnTo>
                      <a:pt x="470" y="1103"/>
                    </a:lnTo>
                    <a:lnTo>
                      <a:pt x="479" y="1103"/>
                    </a:lnTo>
                    <a:lnTo>
                      <a:pt x="487" y="1101"/>
                    </a:lnTo>
                    <a:lnTo>
                      <a:pt x="491" y="1100"/>
                    </a:lnTo>
                    <a:lnTo>
                      <a:pt x="494" y="1098"/>
                    </a:lnTo>
                    <a:lnTo>
                      <a:pt x="500" y="1095"/>
                    </a:lnTo>
                    <a:lnTo>
                      <a:pt x="506" y="1091"/>
                    </a:lnTo>
                    <a:lnTo>
                      <a:pt x="510" y="1085"/>
                    </a:lnTo>
                    <a:lnTo>
                      <a:pt x="521" y="1075"/>
                    </a:lnTo>
                    <a:lnTo>
                      <a:pt x="530" y="1066"/>
                    </a:lnTo>
                    <a:lnTo>
                      <a:pt x="534" y="1061"/>
                    </a:lnTo>
                    <a:lnTo>
                      <a:pt x="540" y="1057"/>
                    </a:lnTo>
                    <a:lnTo>
                      <a:pt x="546" y="1053"/>
                    </a:lnTo>
                    <a:lnTo>
                      <a:pt x="553" y="1050"/>
                    </a:lnTo>
                    <a:lnTo>
                      <a:pt x="561" y="1048"/>
                    </a:lnTo>
                    <a:lnTo>
                      <a:pt x="565" y="1048"/>
                    </a:lnTo>
                    <a:lnTo>
                      <a:pt x="570" y="1048"/>
                    </a:lnTo>
                    <a:lnTo>
                      <a:pt x="577" y="1048"/>
                    </a:lnTo>
                    <a:lnTo>
                      <a:pt x="585" y="1049"/>
                    </a:lnTo>
                    <a:lnTo>
                      <a:pt x="592" y="1051"/>
                    </a:lnTo>
                    <a:lnTo>
                      <a:pt x="598" y="1054"/>
                    </a:lnTo>
                    <a:lnTo>
                      <a:pt x="610" y="1060"/>
                    </a:lnTo>
                    <a:lnTo>
                      <a:pt x="620" y="1067"/>
                    </a:lnTo>
                    <a:lnTo>
                      <a:pt x="632" y="1074"/>
                    </a:lnTo>
                    <a:lnTo>
                      <a:pt x="638" y="1077"/>
                    </a:lnTo>
                    <a:lnTo>
                      <a:pt x="644" y="1080"/>
                    </a:lnTo>
                    <a:lnTo>
                      <a:pt x="650" y="1082"/>
                    </a:lnTo>
                    <a:lnTo>
                      <a:pt x="656" y="1084"/>
                    </a:lnTo>
                    <a:lnTo>
                      <a:pt x="663" y="1085"/>
                    </a:lnTo>
                    <a:lnTo>
                      <a:pt x="672" y="1086"/>
                    </a:lnTo>
                    <a:lnTo>
                      <a:pt x="678" y="1085"/>
                    </a:lnTo>
                    <a:lnTo>
                      <a:pt x="682" y="1084"/>
                    </a:lnTo>
                    <a:lnTo>
                      <a:pt x="687" y="1083"/>
                    </a:lnTo>
                    <a:lnTo>
                      <a:pt x="691" y="1081"/>
                    </a:lnTo>
                    <a:lnTo>
                      <a:pt x="694" y="1079"/>
                    </a:lnTo>
                    <a:lnTo>
                      <a:pt x="697" y="1076"/>
                    </a:lnTo>
                    <a:lnTo>
                      <a:pt x="703" y="1070"/>
                    </a:lnTo>
                    <a:lnTo>
                      <a:pt x="709" y="1064"/>
                    </a:lnTo>
                    <a:lnTo>
                      <a:pt x="715" y="1057"/>
                    </a:lnTo>
                    <a:lnTo>
                      <a:pt x="718" y="1053"/>
                    </a:lnTo>
                    <a:lnTo>
                      <a:pt x="722" y="1050"/>
                    </a:lnTo>
                    <a:lnTo>
                      <a:pt x="725" y="1047"/>
                    </a:lnTo>
                    <a:lnTo>
                      <a:pt x="728" y="1046"/>
                    </a:lnTo>
                    <a:lnTo>
                      <a:pt x="730" y="1045"/>
                    </a:lnTo>
                    <a:lnTo>
                      <a:pt x="736" y="1043"/>
                    </a:lnTo>
                    <a:lnTo>
                      <a:pt x="740" y="1042"/>
                    </a:lnTo>
                    <a:lnTo>
                      <a:pt x="749" y="1041"/>
                    </a:lnTo>
                    <a:lnTo>
                      <a:pt x="760" y="1042"/>
                    </a:lnTo>
                    <a:lnTo>
                      <a:pt x="770" y="1043"/>
                    </a:lnTo>
                    <a:lnTo>
                      <a:pt x="779" y="1045"/>
                    </a:lnTo>
                    <a:lnTo>
                      <a:pt x="789" y="1045"/>
                    </a:lnTo>
                    <a:lnTo>
                      <a:pt x="794" y="1045"/>
                    </a:lnTo>
                    <a:lnTo>
                      <a:pt x="798" y="1045"/>
                    </a:lnTo>
                    <a:lnTo>
                      <a:pt x="804" y="1044"/>
                    </a:lnTo>
                    <a:lnTo>
                      <a:pt x="809" y="1042"/>
                    </a:lnTo>
                    <a:lnTo>
                      <a:pt x="813" y="1041"/>
                    </a:lnTo>
                    <a:lnTo>
                      <a:pt x="817" y="1039"/>
                    </a:lnTo>
                    <a:lnTo>
                      <a:pt x="820" y="1036"/>
                    </a:lnTo>
                    <a:lnTo>
                      <a:pt x="823" y="1034"/>
                    </a:lnTo>
                    <a:lnTo>
                      <a:pt x="825" y="1032"/>
                    </a:lnTo>
                    <a:lnTo>
                      <a:pt x="828" y="1029"/>
                    </a:lnTo>
                    <a:lnTo>
                      <a:pt x="831" y="1023"/>
                    </a:lnTo>
                    <a:lnTo>
                      <a:pt x="832" y="1016"/>
                    </a:lnTo>
                    <a:lnTo>
                      <a:pt x="832" y="1009"/>
                    </a:lnTo>
                    <a:lnTo>
                      <a:pt x="834" y="995"/>
                    </a:lnTo>
                    <a:lnTo>
                      <a:pt x="832" y="991"/>
                    </a:lnTo>
                    <a:lnTo>
                      <a:pt x="831" y="987"/>
                    </a:lnTo>
                    <a:lnTo>
                      <a:pt x="826" y="978"/>
                    </a:lnTo>
                    <a:lnTo>
                      <a:pt x="823" y="970"/>
                    </a:lnTo>
                    <a:lnTo>
                      <a:pt x="822" y="966"/>
                    </a:lnTo>
                    <a:lnTo>
                      <a:pt x="820" y="962"/>
                    </a:lnTo>
                    <a:lnTo>
                      <a:pt x="822" y="954"/>
                    </a:lnTo>
                    <a:lnTo>
                      <a:pt x="823" y="947"/>
                    </a:lnTo>
                    <a:lnTo>
                      <a:pt x="826" y="941"/>
                    </a:lnTo>
                    <a:lnTo>
                      <a:pt x="829" y="935"/>
                    </a:lnTo>
                    <a:lnTo>
                      <a:pt x="832" y="929"/>
                    </a:lnTo>
                    <a:lnTo>
                      <a:pt x="835" y="923"/>
                    </a:lnTo>
                    <a:lnTo>
                      <a:pt x="837" y="915"/>
                    </a:lnTo>
                    <a:lnTo>
                      <a:pt x="837" y="908"/>
                    </a:lnTo>
                    <a:lnTo>
                      <a:pt x="837" y="901"/>
                    </a:lnTo>
                    <a:lnTo>
                      <a:pt x="837" y="894"/>
                    </a:lnTo>
                    <a:lnTo>
                      <a:pt x="835" y="888"/>
                    </a:lnTo>
                    <a:lnTo>
                      <a:pt x="834" y="881"/>
                    </a:lnTo>
                    <a:lnTo>
                      <a:pt x="829" y="869"/>
                    </a:lnTo>
                    <a:lnTo>
                      <a:pt x="823" y="857"/>
                    </a:lnTo>
                    <a:lnTo>
                      <a:pt x="816" y="846"/>
                    </a:lnTo>
                    <a:lnTo>
                      <a:pt x="809" y="835"/>
                    </a:lnTo>
                    <a:lnTo>
                      <a:pt x="792" y="815"/>
                    </a:lnTo>
                    <a:lnTo>
                      <a:pt x="776" y="794"/>
                    </a:lnTo>
                    <a:lnTo>
                      <a:pt x="768" y="784"/>
                    </a:lnTo>
                    <a:lnTo>
                      <a:pt x="764" y="777"/>
                    </a:lnTo>
                    <a:lnTo>
                      <a:pt x="761" y="772"/>
                    </a:lnTo>
                    <a:lnTo>
                      <a:pt x="755" y="760"/>
                    </a:lnTo>
                    <a:lnTo>
                      <a:pt x="752" y="755"/>
                    </a:lnTo>
                    <a:lnTo>
                      <a:pt x="751" y="749"/>
                    </a:lnTo>
                    <a:lnTo>
                      <a:pt x="748" y="735"/>
                    </a:lnTo>
                    <a:lnTo>
                      <a:pt x="748" y="728"/>
                    </a:lnTo>
                    <a:lnTo>
                      <a:pt x="746" y="721"/>
                    </a:lnTo>
                    <a:lnTo>
                      <a:pt x="748" y="717"/>
                    </a:lnTo>
                    <a:lnTo>
                      <a:pt x="748" y="713"/>
                    </a:lnTo>
                    <a:lnTo>
                      <a:pt x="751" y="704"/>
                    </a:lnTo>
                    <a:lnTo>
                      <a:pt x="755" y="697"/>
                    </a:lnTo>
                    <a:lnTo>
                      <a:pt x="760" y="691"/>
                    </a:lnTo>
                    <a:lnTo>
                      <a:pt x="767" y="677"/>
                    </a:lnTo>
                    <a:lnTo>
                      <a:pt x="768" y="672"/>
                    </a:lnTo>
                    <a:lnTo>
                      <a:pt x="770" y="668"/>
                    </a:lnTo>
                    <a:lnTo>
                      <a:pt x="771" y="664"/>
                    </a:lnTo>
                    <a:lnTo>
                      <a:pt x="771" y="660"/>
                    </a:lnTo>
                    <a:lnTo>
                      <a:pt x="770" y="654"/>
                    </a:lnTo>
                    <a:lnTo>
                      <a:pt x="768" y="649"/>
                    </a:lnTo>
                    <a:lnTo>
                      <a:pt x="767" y="647"/>
                    </a:lnTo>
                    <a:lnTo>
                      <a:pt x="766" y="645"/>
                    </a:lnTo>
                    <a:lnTo>
                      <a:pt x="761" y="642"/>
                    </a:lnTo>
                    <a:lnTo>
                      <a:pt x="755" y="637"/>
                    </a:lnTo>
                    <a:lnTo>
                      <a:pt x="749" y="635"/>
                    </a:lnTo>
                    <a:lnTo>
                      <a:pt x="736" y="630"/>
                    </a:lnTo>
                    <a:lnTo>
                      <a:pt x="720" y="625"/>
                    </a:lnTo>
                    <a:lnTo>
                      <a:pt x="705" y="620"/>
                    </a:lnTo>
                    <a:lnTo>
                      <a:pt x="696" y="618"/>
                    </a:lnTo>
                    <a:lnTo>
                      <a:pt x="688" y="615"/>
                    </a:lnTo>
                    <a:lnTo>
                      <a:pt x="682" y="611"/>
                    </a:lnTo>
                    <a:lnTo>
                      <a:pt x="677" y="606"/>
                    </a:lnTo>
                    <a:lnTo>
                      <a:pt x="672" y="602"/>
                    </a:lnTo>
                    <a:lnTo>
                      <a:pt x="671" y="598"/>
                    </a:lnTo>
                    <a:lnTo>
                      <a:pt x="671" y="594"/>
                    </a:lnTo>
                    <a:lnTo>
                      <a:pt x="672" y="590"/>
                    </a:lnTo>
                    <a:lnTo>
                      <a:pt x="674" y="582"/>
                    </a:lnTo>
                    <a:lnTo>
                      <a:pt x="674" y="578"/>
                    </a:lnTo>
                    <a:lnTo>
                      <a:pt x="672" y="573"/>
                    </a:lnTo>
                    <a:lnTo>
                      <a:pt x="668" y="566"/>
                    </a:lnTo>
                    <a:lnTo>
                      <a:pt x="662" y="561"/>
                    </a:lnTo>
                    <a:lnTo>
                      <a:pt x="656" y="557"/>
                    </a:lnTo>
                    <a:lnTo>
                      <a:pt x="650" y="553"/>
                    </a:lnTo>
                    <a:lnTo>
                      <a:pt x="644" y="548"/>
                    </a:lnTo>
                    <a:lnTo>
                      <a:pt x="639" y="544"/>
                    </a:lnTo>
                    <a:lnTo>
                      <a:pt x="636" y="537"/>
                    </a:lnTo>
                    <a:lnTo>
                      <a:pt x="635" y="534"/>
                    </a:lnTo>
                    <a:lnTo>
                      <a:pt x="635" y="531"/>
                    </a:lnTo>
                    <a:lnTo>
                      <a:pt x="636" y="516"/>
                    </a:lnTo>
                    <a:lnTo>
                      <a:pt x="638" y="502"/>
                    </a:lnTo>
                    <a:lnTo>
                      <a:pt x="641" y="489"/>
                    </a:lnTo>
                    <a:lnTo>
                      <a:pt x="642" y="482"/>
                    </a:lnTo>
                    <a:lnTo>
                      <a:pt x="645" y="476"/>
                    </a:lnTo>
                    <a:lnTo>
                      <a:pt x="648" y="470"/>
                    </a:lnTo>
                    <a:lnTo>
                      <a:pt x="651" y="464"/>
                    </a:lnTo>
                    <a:lnTo>
                      <a:pt x="656" y="458"/>
                    </a:lnTo>
                    <a:lnTo>
                      <a:pt x="662" y="453"/>
                    </a:lnTo>
                    <a:lnTo>
                      <a:pt x="666" y="448"/>
                    </a:lnTo>
                    <a:lnTo>
                      <a:pt x="674" y="443"/>
                    </a:lnTo>
                    <a:lnTo>
                      <a:pt x="679" y="438"/>
                    </a:lnTo>
                    <a:lnTo>
                      <a:pt x="688" y="432"/>
                    </a:lnTo>
                    <a:lnTo>
                      <a:pt x="696" y="429"/>
                    </a:lnTo>
                    <a:lnTo>
                      <a:pt x="703" y="426"/>
                    </a:lnTo>
                    <a:lnTo>
                      <a:pt x="712" y="424"/>
                    </a:lnTo>
                    <a:lnTo>
                      <a:pt x="721" y="423"/>
                    </a:lnTo>
                    <a:lnTo>
                      <a:pt x="740" y="421"/>
                    </a:lnTo>
                    <a:lnTo>
                      <a:pt x="758" y="420"/>
                    </a:lnTo>
                    <a:lnTo>
                      <a:pt x="774" y="419"/>
                    </a:lnTo>
                    <a:lnTo>
                      <a:pt x="782" y="417"/>
                    </a:lnTo>
                    <a:lnTo>
                      <a:pt x="788" y="415"/>
                    </a:lnTo>
                    <a:lnTo>
                      <a:pt x="794" y="413"/>
                    </a:lnTo>
                    <a:lnTo>
                      <a:pt x="797" y="409"/>
                    </a:lnTo>
                    <a:lnTo>
                      <a:pt x="800" y="405"/>
                    </a:lnTo>
                    <a:lnTo>
                      <a:pt x="801" y="402"/>
                    </a:lnTo>
                    <a:lnTo>
                      <a:pt x="801" y="398"/>
                    </a:lnTo>
                    <a:lnTo>
                      <a:pt x="800" y="392"/>
                    </a:lnTo>
                    <a:lnTo>
                      <a:pt x="800" y="386"/>
                    </a:lnTo>
                    <a:lnTo>
                      <a:pt x="797" y="380"/>
                    </a:lnTo>
                    <a:lnTo>
                      <a:pt x="794" y="374"/>
                    </a:lnTo>
                    <a:lnTo>
                      <a:pt x="791" y="369"/>
                    </a:lnTo>
                    <a:lnTo>
                      <a:pt x="786" y="363"/>
                    </a:lnTo>
                    <a:lnTo>
                      <a:pt x="782" y="358"/>
                    </a:lnTo>
                    <a:lnTo>
                      <a:pt x="777" y="354"/>
                    </a:lnTo>
                    <a:lnTo>
                      <a:pt x="771" y="349"/>
                    </a:lnTo>
                    <a:lnTo>
                      <a:pt x="764" y="345"/>
                    </a:lnTo>
                    <a:lnTo>
                      <a:pt x="751" y="337"/>
                    </a:lnTo>
                    <a:lnTo>
                      <a:pt x="734" y="330"/>
                    </a:lnTo>
                    <a:lnTo>
                      <a:pt x="718" y="323"/>
                    </a:lnTo>
                    <a:lnTo>
                      <a:pt x="712" y="321"/>
                    </a:lnTo>
                    <a:lnTo>
                      <a:pt x="705" y="320"/>
                    </a:lnTo>
                    <a:lnTo>
                      <a:pt x="697" y="319"/>
                    </a:lnTo>
                    <a:lnTo>
                      <a:pt x="688" y="318"/>
                    </a:lnTo>
                    <a:lnTo>
                      <a:pt x="657" y="316"/>
                    </a:lnTo>
                    <a:lnTo>
                      <a:pt x="651" y="316"/>
                    </a:lnTo>
                    <a:lnTo>
                      <a:pt x="644" y="315"/>
                    </a:lnTo>
                    <a:lnTo>
                      <a:pt x="638" y="314"/>
                    </a:lnTo>
                    <a:lnTo>
                      <a:pt x="633" y="312"/>
                    </a:lnTo>
                    <a:lnTo>
                      <a:pt x="629" y="310"/>
                    </a:lnTo>
                    <a:lnTo>
                      <a:pt x="626" y="307"/>
                    </a:lnTo>
                    <a:lnTo>
                      <a:pt x="623" y="303"/>
                    </a:lnTo>
                    <a:lnTo>
                      <a:pt x="623" y="298"/>
                    </a:lnTo>
                    <a:lnTo>
                      <a:pt x="623" y="289"/>
                    </a:lnTo>
                    <a:lnTo>
                      <a:pt x="623" y="281"/>
                    </a:lnTo>
                    <a:lnTo>
                      <a:pt x="626" y="263"/>
                    </a:lnTo>
                    <a:lnTo>
                      <a:pt x="628" y="254"/>
                    </a:lnTo>
                    <a:lnTo>
                      <a:pt x="631" y="245"/>
                    </a:lnTo>
                    <a:lnTo>
                      <a:pt x="633" y="237"/>
                    </a:lnTo>
                    <a:lnTo>
                      <a:pt x="636" y="230"/>
                    </a:lnTo>
                    <a:lnTo>
                      <a:pt x="641" y="222"/>
                    </a:lnTo>
                    <a:lnTo>
                      <a:pt x="647" y="215"/>
                    </a:lnTo>
                    <a:lnTo>
                      <a:pt x="653" y="209"/>
                    </a:lnTo>
                    <a:lnTo>
                      <a:pt x="660" y="205"/>
                    </a:lnTo>
                    <a:lnTo>
                      <a:pt x="668" y="201"/>
                    </a:lnTo>
                    <a:lnTo>
                      <a:pt x="672" y="199"/>
                    </a:lnTo>
                    <a:lnTo>
                      <a:pt x="678" y="197"/>
                    </a:lnTo>
                    <a:lnTo>
                      <a:pt x="688" y="196"/>
                    </a:lnTo>
                    <a:lnTo>
                      <a:pt x="699" y="195"/>
                    </a:lnTo>
                    <a:lnTo>
                      <a:pt x="717" y="196"/>
                    </a:lnTo>
                    <a:lnTo>
                      <a:pt x="724" y="197"/>
                    </a:lnTo>
                    <a:lnTo>
                      <a:pt x="731" y="198"/>
                    </a:lnTo>
                    <a:lnTo>
                      <a:pt x="739" y="200"/>
                    </a:lnTo>
                    <a:lnTo>
                      <a:pt x="746" y="202"/>
                    </a:lnTo>
                    <a:lnTo>
                      <a:pt x="760" y="207"/>
                    </a:lnTo>
                    <a:lnTo>
                      <a:pt x="773" y="213"/>
                    </a:lnTo>
                    <a:lnTo>
                      <a:pt x="785" y="219"/>
                    </a:lnTo>
                    <a:lnTo>
                      <a:pt x="797" y="226"/>
                    </a:lnTo>
                    <a:lnTo>
                      <a:pt x="807" y="235"/>
                    </a:lnTo>
                    <a:lnTo>
                      <a:pt x="831" y="249"/>
                    </a:lnTo>
                    <a:lnTo>
                      <a:pt x="843" y="255"/>
                    </a:lnTo>
                    <a:lnTo>
                      <a:pt x="856" y="261"/>
                    </a:lnTo>
                    <a:lnTo>
                      <a:pt x="869" y="267"/>
                    </a:lnTo>
                    <a:lnTo>
                      <a:pt x="884" y="271"/>
                    </a:lnTo>
                    <a:lnTo>
                      <a:pt x="892" y="272"/>
                    </a:lnTo>
                    <a:lnTo>
                      <a:pt x="899" y="273"/>
                    </a:lnTo>
                    <a:lnTo>
                      <a:pt x="917" y="274"/>
                    </a:lnTo>
                    <a:lnTo>
                      <a:pt x="929" y="274"/>
                    </a:lnTo>
                    <a:lnTo>
                      <a:pt x="939" y="272"/>
                    </a:lnTo>
                    <a:lnTo>
                      <a:pt x="944" y="270"/>
                    </a:lnTo>
                    <a:lnTo>
                      <a:pt x="948" y="268"/>
                    </a:lnTo>
                    <a:lnTo>
                      <a:pt x="955" y="264"/>
                    </a:lnTo>
                    <a:lnTo>
                      <a:pt x="958" y="261"/>
                    </a:lnTo>
                    <a:lnTo>
                      <a:pt x="961" y="258"/>
                    </a:lnTo>
                    <a:lnTo>
                      <a:pt x="967" y="252"/>
                    </a:lnTo>
                    <a:lnTo>
                      <a:pt x="972" y="245"/>
                    </a:lnTo>
                    <a:lnTo>
                      <a:pt x="975" y="237"/>
                    </a:lnTo>
                    <a:lnTo>
                      <a:pt x="982" y="220"/>
                    </a:lnTo>
                    <a:lnTo>
                      <a:pt x="987" y="202"/>
                    </a:lnTo>
                    <a:lnTo>
                      <a:pt x="993" y="184"/>
                    </a:lnTo>
                    <a:lnTo>
                      <a:pt x="995" y="175"/>
                    </a:lnTo>
                    <a:lnTo>
                      <a:pt x="998" y="167"/>
                    </a:lnTo>
                    <a:lnTo>
                      <a:pt x="1000" y="164"/>
                    </a:lnTo>
                    <a:lnTo>
                      <a:pt x="1001" y="161"/>
                    </a:lnTo>
                    <a:lnTo>
                      <a:pt x="1004" y="159"/>
                    </a:lnTo>
                    <a:lnTo>
                      <a:pt x="1006" y="155"/>
                    </a:lnTo>
                    <a:lnTo>
                      <a:pt x="1012" y="151"/>
                    </a:lnTo>
                    <a:lnTo>
                      <a:pt x="1018" y="147"/>
                    </a:lnTo>
                    <a:lnTo>
                      <a:pt x="1024" y="143"/>
                    </a:lnTo>
                    <a:lnTo>
                      <a:pt x="1031" y="140"/>
                    </a:lnTo>
                    <a:lnTo>
                      <a:pt x="1044" y="133"/>
                    </a:lnTo>
                    <a:lnTo>
                      <a:pt x="1058" y="127"/>
                    </a:lnTo>
                    <a:lnTo>
                      <a:pt x="1064" y="122"/>
                    </a:lnTo>
                    <a:lnTo>
                      <a:pt x="1070" y="119"/>
                    </a:lnTo>
                    <a:lnTo>
                      <a:pt x="1074" y="115"/>
                    </a:lnTo>
                    <a:lnTo>
                      <a:pt x="1077" y="110"/>
                    </a:lnTo>
                    <a:lnTo>
                      <a:pt x="1079" y="107"/>
                    </a:lnTo>
                    <a:lnTo>
                      <a:pt x="1079" y="105"/>
                    </a:lnTo>
                    <a:lnTo>
                      <a:pt x="1080" y="99"/>
                    </a:lnTo>
                    <a:lnTo>
                      <a:pt x="1080" y="97"/>
                    </a:lnTo>
                    <a:lnTo>
                      <a:pt x="1079" y="95"/>
                    </a:lnTo>
                    <a:lnTo>
                      <a:pt x="1076" y="92"/>
                    </a:lnTo>
                    <a:lnTo>
                      <a:pt x="1074" y="91"/>
                    </a:lnTo>
                    <a:lnTo>
                      <a:pt x="1071" y="88"/>
                    </a:lnTo>
                    <a:lnTo>
                      <a:pt x="1068" y="88"/>
                    </a:lnTo>
                    <a:lnTo>
                      <a:pt x="1065" y="87"/>
                    </a:lnTo>
                    <a:lnTo>
                      <a:pt x="1059" y="86"/>
                    </a:lnTo>
                    <a:lnTo>
                      <a:pt x="1052" y="85"/>
                    </a:lnTo>
                    <a:lnTo>
                      <a:pt x="1037" y="85"/>
                    </a:lnTo>
                    <a:lnTo>
                      <a:pt x="1031" y="85"/>
                    </a:lnTo>
                    <a:lnTo>
                      <a:pt x="1025" y="86"/>
                    </a:lnTo>
                    <a:lnTo>
                      <a:pt x="1021" y="88"/>
                    </a:lnTo>
                    <a:lnTo>
                      <a:pt x="1015" y="91"/>
                    </a:lnTo>
                    <a:lnTo>
                      <a:pt x="1007" y="96"/>
                    </a:lnTo>
                    <a:lnTo>
                      <a:pt x="998" y="101"/>
                    </a:lnTo>
                    <a:lnTo>
                      <a:pt x="991" y="107"/>
                    </a:lnTo>
                    <a:lnTo>
                      <a:pt x="982" y="112"/>
                    </a:lnTo>
                    <a:lnTo>
                      <a:pt x="978" y="114"/>
                    </a:lnTo>
                    <a:lnTo>
                      <a:pt x="973" y="115"/>
                    </a:lnTo>
                    <a:lnTo>
                      <a:pt x="967" y="116"/>
                    </a:lnTo>
                    <a:lnTo>
                      <a:pt x="961" y="117"/>
                    </a:lnTo>
                    <a:lnTo>
                      <a:pt x="945" y="116"/>
                    </a:lnTo>
                    <a:lnTo>
                      <a:pt x="929" y="114"/>
                    </a:lnTo>
                    <a:lnTo>
                      <a:pt x="921" y="113"/>
                    </a:lnTo>
                    <a:lnTo>
                      <a:pt x="914" y="111"/>
                    </a:lnTo>
                    <a:lnTo>
                      <a:pt x="899" y="108"/>
                    </a:lnTo>
                    <a:lnTo>
                      <a:pt x="892" y="105"/>
                    </a:lnTo>
                    <a:lnTo>
                      <a:pt x="886" y="103"/>
                    </a:lnTo>
                    <a:lnTo>
                      <a:pt x="872" y="97"/>
                    </a:lnTo>
                    <a:lnTo>
                      <a:pt x="866" y="94"/>
                    </a:lnTo>
                    <a:lnTo>
                      <a:pt x="860" y="90"/>
                    </a:lnTo>
                    <a:lnTo>
                      <a:pt x="856" y="86"/>
                    </a:lnTo>
                    <a:lnTo>
                      <a:pt x="850" y="82"/>
                    </a:lnTo>
                    <a:lnTo>
                      <a:pt x="840" y="74"/>
                    </a:lnTo>
                    <a:lnTo>
                      <a:pt x="835" y="69"/>
                    </a:lnTo>
                    <a:lnTo>
                      <a:pt x="831" y="65"/>
                    </a:lnTo>
                    <a:lnTo>
                      <a:pt x="823" y="56"/>
                    </a:lnTo>
                    <a:lnTo>
                      <a:pt x="816" y="45"/>
                    </a:lnTo>
                    <a:lnTo>
                      <a:pt x="810" y="34"/>
                    </a:lnTo>
                    <a:lnTo>
                      <a:pt x="806" y="24"/>
                    </a:lnTo>
                    <a:lnTo>
                      <a:pt x="803" y="12"/>
                    </a:lnTo>
                    <a:lnTo>
                      <a:pt x="800" y="0"/>
                    </a:lnTo>
                    <a:lnTo>
                      <a:pt x="776" y="0"/>
                    </a:lnTo>
                    <a:lnTo>
                      <a:pt x="767" y="1"/>
                    </a:lnTo>
                    <a:lnTo>
                      <a:pt x="763" y="1"/>
                    </a:lnTo>
                    <a:lnTo>
                      <a:pt x="758" y="2"/>
                    </a:lnTo>
                    <a:lnTo>
                      <a:pt x="751" y="5"/>
                    </a:lnTo>
                    <a:lnTo>
                      <a:pt x="745" y="8"/>
                    </a:lnTo>
                    <a:lnTo>
                      <a:pt x="739" y="12"/>
                    </a:lnTo>
                    <a:lnTo>
                      <a:pt x="734" y="16"/>
                    </a:lnTo>
                    <a:lnTo>
                      <a:pt x="730" y="22"/>
                    </a:lnTo>
                    <a:lnTo>
                      <a:pt x="725" y="27"/>
                    </a:lnTo>
                    <a:lnTo>
                      <a:pt x="717" y="39"/>
                    </a:lnTo>
                    <a:lnTo>
                      <a:pt x="709" y="51"/>
                    </a:lnTo>
                    <a:lnTo>
                      <a:pt x="700" y="64"/>
                    </a:lnTo>
                    <a:lnTo>
                      <a:pt x="694" y="69"/>
                    </a:lnTo>
                    <a:lnTo>
                      <a:pt x="688" y="75"/>
                    </a:lnTo>
                    <a:lnTo>
                      <a:pt x="682" y="79"/>
                    </a:lnTo>
                    <a:lnTo>
                      <a:pt x="678" y="80"/>
                    </a:lnTo>
                    <a:lnTo>
                      <a:pt x="675" y="82"/>
                    </a:lnTo>
                    <a:lnTo>
                      <a:pt x="668" y="84"/>
                    </a:lnTo>
                    <a:lnTo>
                      <a:pt x="659" y="86"/>
                    </a:lnTo>
                    <a:lnTo>
                      <a:pt x="650" y="87"/>
                    </a:lnTo>
                    <a:lnTo>
                      <a:pt x="641" y="88"/>
                    </a:lnTo>
                    <a:lnTo>
                      <a:pt x="623" y="90"/>
                    </a:lnTo>
                    <a:lnTo>
                      <a:pt x="607" y="92"/>
                    </a:lnTo>
                    <a:lnTo>
                      <a:pt x="601" y="93"/>
                    </a:lnTo>
                    <a:lnTo>
                      <a:pt x="593" y="95"/>
                    </a:lnTo>
                    <a:lnTo>
                      <a:pt x="589" y="97"/>
                    </a:lnTo>
                    <a:lnTo>
                      <a:pt x="585" y="101"/>
                    </a:lnTo>
                    <a:lnTo>
                      <a:pt x="583" y="105"/>
                    </a:lnTo>
                    <a:lnTo>
                      <a:pt x="582" y="107"/>
                    </a:lnTo>
                    <a:lnTo>
                      <a:pt x="582" y="110"/>
                    </a:lnTo>
                    <a:lnTo>
                      <a:pt x="582" y="116"/>
                    </a:lnTo>
                    <a:lnTo>
                      <a:pt x="583" y="121"/>
                    </a:lnTo>
                    <a:lnTo>
                      <a:pt x="586" y="132"/>
                    </a:lnTo>
                    <a:lnTo>
                      <a:pt x="589" y="141"/>
                    </a:lnTo>
                    <a:lnTo>
                      <a:pt x="590" y="147"/>
                    </a:lnTo>
                    <a:lnTo>
                      <a:pt x="590" y="153"/>
                    </a:lnTo>
                    <a:lnTo>
                      <a:pt x="590" y="156"/>
                    </a:lnTo>
                    <a:lnTo>
                      <a:pt x="589" y="160"/>
                    </a:lnTo>
                    <a:lnTo>
                      <a:pt x="586" y="163"/>
                    </a:lnTo>
                    <a:lnTo>
                      <a:pt x="583" y="166"/>
                    </a:lnTo>
                    <a:lnTo>
                      <a:pt x="576" y="170"/>
                    </a:lnTo>
                    <a:lnTo>
                      <a:pt x="568" y="174"/>
                    </a:lnTo>
                    <a:lnTo>
                      <a:pt x="559" y="178"/>
                    </a:lnTo>
                    <a:lnTo>
                      <a:pt x="555" y="180"/>
                    </a:lnTo>
                    <a:lnTo>
                      <a:pt x="552" y="183"/>
                    </a:lnTo>
                    <a:lnTo>
                      <a:pt x="549" y="185"/>
                    </a:lnTo>
                    <a:lnTo>
                      <a:pt x="547" y="188"/>
                    </a:lnTo>
                    <a:lnTo>
                      <a:pt x="546" y="191"/>
                    </a:lnTo>
                    <a:lnTo>
                      <a:pt x="544" y="196"/>
                    </a:lnTo>
                    <a:lnTo>
                      <a:pt x="546" y="201"/>
                    </a:lnTo>
                    <a:lnTo>
                      <a:pt x="546" y="206"/>
                    </a:lnTo>
                    <a:lnTo>
                      <a:pt x="549" y="217"/>
                    </a:lnTo>
                    <a:lnTo>
                      <a:pt x="593" y="8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9" name="Freeform 655"/>
              <p:cNvSpPr>
                <a:spLocks/>
              </p:cNvSpPr>
              <p:nvPr/>
            </p:nvSpPr>
            <p:spPr bwMode="auto">
              <a:xfrm>
                <a:off x="3223" y="1908"/>
                <a:ext cx="8" cy="11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4"/>
                  <a:gd name="T35" fmla="*/ 23 w 23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4">
                    <a:moveTo>
                      <a:pt x="23" y="4"/>
                    </a:moveTo>
                    <a:lnTo>
                      <a:pt x="14" y="14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4" y="10"/>
                    </a:lnTo>
                    <a:lnTo>
                      <a:pt x="13" y="0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0" name="Freeform 656"/>
              <p:cNvSpPr>
                <a:spLocks/>
              </p:cNvSpPr>
              <p:nvPr/>
            </p:nvSpPr>
            <p:spPr bwMode="auto">
              <a:xfrm>
                <a:off x="3223" y="1919"/>
                <a:ext cx="9" cy="19"/>
              </a:xfrm>
              <a:custGeom>
                <a:avLst/>
                <a:gdLst>
                  <a:gd name="T0" fmla="*/ 0 w 28"/>
                  <a:gd name="T1" fmla="*/ 0 h 39"/>
                  <a:gd name="T2" fmla="*/ 0 w 28"/>
                  <a:gd name="T3" fmla="*/ 0 h 39"/>
                  <a:gd name="T4" fmla="*/ 0 w 28"/>
                  <a:gd name="T5" fmla="*/ 0 h 39"/>
                  <a:gd name="T6" fmla="*/ 0 w 28"/>
                  <a:gd name="T7" fmla="*/ 0 h 39"/>
                  <a:gd name="T8" fmla="*/ 0 w 28"/>
                  <a:gd name="T9" fmla="*/ 0 h 39"/>
                  <a:gd name="T10" fmla="*/ 0 w 28"/>
                  <a:gd name="T11" fmla="*/ 0 h 39"/>
                  <a:gd name="T12" fmla="*/ 0 w 28"/>
                  <a:gd name="T13" fmla="*/ 0 h 39"/>
                  <a:gd name="T14" fmla="*/ 0 w 28"/>
                  <a:gd name="T15" fmla="*/ 0 h 39"/>
                  <a:gd name="T16" fmla="*/ 0 w 28"/>
                  <a:gd name="T17" fmla="*/ 0 h 39"/>
                  <a:gd name="T18" fmla="*/ 0 w 28"/>
                  <a:gd name="T19" fmla="*/ 0 h 39"/>
                  <a:gd name="T20" fmla="*/ 0 w 28"/>
                  <a:gd name="T21" fmla="*/ 0 h 39"/>
                  <a:gd name="T22" fmla="*/ 0 w 28"/>
                  <a:gd name="T23" fmla="*/ 0 h 39"/>
                  <a:gd name="T24" fmla="*/ 0 w 28"/>
                  <a:gd name="T25" fmla="*/ 0 h 39"/>
                  <a:gd name="T26" fmla="*/ 0 w 28"/>
                  <a:gd name="T27" fmla="*/ 0 h 39"/>
                  <a:gd name="T28" fmla="*/ 0 w 28"/>
                  <a:gd name="T29" fmla="*/ 0 h 39"/>
                  <a:gd name="T30" fmla="*/ 0 w 28"/>
                  <a:gd name="T31" fmla="*/ 0 h 39"/>
                  <a:gd name="T32" fmla="*/ 0 w 28"/>
                  <a:gd name="T33" fmla="*/ 0 h 39"/>
                  <a:gd name="T34" fmla="*/ 0 w 28"/>
                  <a:gd name="T35" fmla="*/ 0 h 39"/>
                  <a:gd name="T36" fmla="*/ 0 w 28"/>
                  <a:gd name="T37" fmla="*/ 0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39"/>
                  <a:gd name="T59" fmla="*/ 28 w 28"/>
                  <a:gd name="T60" fmla="*/ 39 h 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39">
                    <a:moveTo>
                      <a:pt x="11" y="0"/>
                    </a:moveTo>
                    <a:lnTo>
                      <a:pt x="11" y="5"/>
                    </a:lnTo>
                    <a:lnTo>
                      <a:pt x="13" y="9"/>
                    </a:lnTo>
                    <a:lnTo>
                      <a:pt x="16" y="14"/>
                    </a:lnTo>
                    <a:lnTo>
                      <a:pt x="19" y="17"/>
                    </a:lnTo>
                    <a:lnTo>
                      <a:pt x="22" y="22"/>
                    </a:lnTo>
                    <a:lnTo>
                      <a:pt x="25" y="27"/>
                    </a:lnTo>
                    <a:lnTo>
                      <a:pt x="26" y="33"/>
                    </a:lnTo>
                    <a:lnTo>
                      <a:pt x="28" y="38"/>
                    </a:lnTo>
                    <a:lnTo>
                      <a:pt x="16" y="39"/>
                    </a:lnTo>
                    <a:lnTo>
                      <a:pt x="14" y="34"/>
                    </a:lnTo>
                    <a:lnTo>
                      <a:pt x="13" y="30"/>
                    </a:lnTo>
                    <a:lnTo>
                      <a:pt x="11" y="26"/>
                    </a:lnTo>
                    <a:lnTo>
                      <a:pt x="9" y="21"/>
                    </a:lnTo>
                    <a:lnTo>
                      <a:pt x="6" y="17"/>
                    </a:lnTo>
                    <a:lnTo>
                      <a:pt x="3" y="12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1" name="Freeform 657"/>
              <p:cNvSpPr>
                <a:spLocks/>
              </p:cNvSpPr>
              <p:nvPr/>
            </p:nvSpPr>
            <p:spPr bwMode="auto">
              <a:xfrm>
                <a:off x="3223" y="1919"/>
                <a:ext cx="4" cy="0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0 w 11"/>
                  <a:gd name="T5" fmla="*/ 0 h 1"/>
                  <a:gd name="T6" fmla="*/ 0 w 11"/>
                  <a:gd name="T7" fmla="*/ 0 h 1"/>
                  <a:gd name="T8" fmla="*/ 0 w 1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"/>
                  <a:gd name="T17" fmla="*/ 11 w 11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">
                    <a:moveTo>
                      <a:pt x="0" y="0"/>
                    </a:moveTo>
                    <a:lnTo>
                      <a:pt x="0" y="1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2" name="Freeform 658"/>
              <p:cNvSpPr>
                <a:spLocks/>
              </p:cNvSpPr>
              <p:nvPr/>
            </p:nvSpPr>
            <p:spPr bwMode="auto">
              <a:xfrm>
                <a:off x="3211" y="1938"/>
                <a:ext cx="21" cy="30"/>
              </a:xfrm>
              <a:custGeom>
                <a:avLst/>
                <a:gdLst>
                  <a:gd name="T0" fmla="*/ 0 w 65"/>
                  <a:gd name="T1" fmla="*/ 1 h 60"/>
                  <a:gd name="T2" fmla="*/ 0 w 65"/>
                  <a:gd name="T3" fmla="*/ 1 h 60"/>
                  <a:gd name="T4" fmla="*/ 0 w 65"/>
                  <a:gd name="T5" fmla="*/ 1 h 60"/>
                  <a:gd name="T6" fmla="*/ 0 w 65"/>
                  <a:gd name="T7" fmla="*/ 1 h 60"/>
                  <a:gd name="T8" fmla="*/ 0 w 65"/>
                  <a:gd name="T9" fmla="*/ 1 h 60"/>
                  <a:gd name="T10" fmla="*/ 0 w 65"/>
                  <a:gd name="T11" fmla="*/ 1 h 60"/>
                  <a:gd name="T12" fmla="*/ 0 w 65"/>
                  <a:gd name="T13" fmla="*/ 1 h 60"/>
                  <a:gd name="T14" fmla="*/ 0 w 65"/>
                  <a:gd name="T15" fmla="*/ 1 h 60"/>
                  <a:gd name="T16" fmla="*/ 0 w 65"/>
                  <a:gd name="T17" fmla="*/ 1 h 60"/>
                  <a:gd name="T18" fmla="*/ 0 w 65"/>
                  <a:gd name="T19" fmla="*/ 1 h 60"/>
                  <a:gd name="T20" fmla="*/ 0 w 65"/>
                  <a:gd name="T21" fmla="*/ 1 h 60"/>
                  <a:gd name="T22" fmla="*/ 0 w 65"/>
                  <a:gd name="T23" fmla="*/ 1 h 60"/>
                  <a:gd name="T24" fmla="*/ 0 w 65"/>
                  <a:gd name="T25" fmla="*/ 1 h 60"/>
                  <a:gd name="T26" fmla="*/ 0 w 65"/>
                  <a:gd name="T27" fmla="*/ 1 h 60"/>
                  <a:gd name="T28" fmla="*/ 0 w 65"/>
                  <a:gd name="T29" fmla="*/ 1 h 60"/>
                  <a:gd name="T30" fmla="*/ 0 w 65"/>
                  <a:gd name="T31" fmla="*/ 1 h 60"/>
                  <a:gd name="T32" fmla="*/ 0 w 65"/>
                  <a:gd name="T33" fmla="*/ 1 h 60"/>
                  <a:gd name="T34" fmla="*/ 0 w 65"/>
                  <a:gd name="T35" fmla="*/ 1 h 60"/>
                  <a:gd name="T36" fmla="*/ 0 w 65"/>
                  <a:gd name="T37" fmla="*/ 1 h 60"/>
                  <a:gd name="T38" fmla="*/ 0 w 65"/>
                  <a:gd name="T39" fmla="*/ 1 h 60"/>
                  <a:gd name="T40" fmla="*/ 0 w 65"/>
                  <a:gd name="T41" fmla="*/ 1 h 60"/>
                  <a:gd name="T42" fmla="*/ 0 w 65"/>
                  <a:gd name="T43" fmla="*/ 1 h 60"/>
                  <a:gd name="T44" fmla="*/ 0 w 65"/>
                  <a:gd name="T45" fmla="*/ 1 h 60"/>
                  <a:gd name="T46" fmla="*/ 0 w 65"/>
                  <a:gd name="T47" fmla="*/ 1 h 60"/>
                  <a:gd name="T48" fmla="*/ 0 w 65"/>
                  <a:gd name="T49" fmla="*/ 1 h 60"/>
                  <a:gd name="T50" fmla="*/ 0 w 65"/>
                  <a:gd name="T51" fmla="*/ 1 h 60"/>
                  <a:gd name="T52" fmla="*/ 0 w 65"/>
                  <a:gd name="T53" fmla="*/ 1 h 60"/>
                  <a:gd name="T54" fmla="*/ 0 w 65"/>
                  <a:gd name="T55" fmla="*/ 0 h 60"/>
                  <a:gd name="T56" fmla="*/ 0 w 65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5"/>
                  <a:gd name="T88" fmla="*/ 0 h 60"/>
                  <a:gd name="T89" fmla="*/ 65 w 65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5" h="60">
                    <a:moveTo>
                      <a:pt x="65" y="1"/>
                    </a:moveTo>
                    <a:lnTo>
                      <a:pt x="65" y="6"/>
                    </a:lnTo>
                    <a:lnTo>
                      <a:pt x="62" y="11"/>
                    </a:lnTo>
                    <a:lnTo>
                      <a:pt x="59" y="15"/>
                    </a:lnTo>
                    <a:lnTo>
                      <a:pt x="56" y="20"/>
                    </a:lnTo>
                    <a:lnTo>
                      <a:pt x="51" y="24"/>
                    </a:lnTo>
                    <a:lnTo>
                      <a:pt x="46" y="27"/>
                    </a:lnTo>
                    <a:lnTo>
                      <a:pt x="37" y="33"/>
                    </a:lnTo>
                    <a:lnTo>
                      <a:pt x="26" y="39"/>
                    </a:lnTo>
                    <a:lnTo>
                      <a:pt x="19" y="45"/>
                    </a:lnTo>
                    <a:lnTo>
                      <a:pt x="16" y="48"/>
                    </a:lnTo>
                    <a:lnTo>
                      <a:pt x="14" y="52"/>
                    </a:lnTo>
                    <a:lnTo>
                      <a:pt x="13" y="56"/>
                    </a:lnTo>
                    <a:lnTo>
                      <a:pt x="11" y="60"/>
                    </a:lnTo>
                    <a:lnTo>
                      <a:pt x="0" y="60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5"/>
                    </a:lnTo>
                    <a:lnTo>
                      <a:pt x="10" y="40"/>
                    </a:lnTo>
                    <a:lnTo>
                      <a:pt x="19" y="34"/>
                    </a:lnTo>
                    <a:lnTo>
                      <a:pt x="28" y="28"/>
                    </a:lnTo>
                    <a:lnTo>
                      <a:pt x="38" y="22"/>
                    </a:lnTo>
                    <a:lnTo>
                      <a:pt x="43" y="18"/>
                    </a:lnTo>
                    <a:lnTo>
                      <a:pt x="46" y="15"/>
                    </a:lnTo>
                    <a:lnTo>
                      <a:pt x="48" y="12"/>
                    </a:lnTo>
                    <a:lnTo>
                      <a:pt x="51" y="8"/>
                    </a:lnTo>
                    <a:lnTo>
                      <a:pt x="53" y="5"/>
                    </a:lnTo>
                    <a:lnTo>
                      <a:pt x="53" y="0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3" name="Freeform 659"/>
              <p:cNvSpPr>
                <a:spLocks/>
              </p:cNvSpPr>
              <p:nvPr/>
            </p:nvSpPr>
            <p:spPr bwMode="auto">
              <a:xfrm>
                <a:off x="3228" y="1938"/>
                <a:ext cx="4" cy="0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0 w 12"/>
                  <a:gd name="T7" fmla="*/ 0 h 1"/>
                  <a:gd name="T8" fmla="*/ 0 w 1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"/>
                  <a:gd name="T17" fmla="*/ 12 w 12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">
                    <a:moveTo>
                      <a:pt x="12" y="0"/>
                    </a:moveTo>
                    <a:lnTo>
                      <a:pt x="1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4" name="Freeform 660"/>
              <p:cNvSpPr>
                <a:spLocks/>
              </p:cNvSpPr>
              <p:nvPr/>
            </p:nvSpPr>
            <p:spPr bwMode="auto">
              <a:xfrm>
                <a:off x="3211" y="1968"/>
                <a:ext cx="9" cy="17"/>
              </a:xfrm>
              <a:custGeom>
                <a:avLst/>
                <a:gdLst>
                  <a:gd name="T0" fmla="*/ 0 w 28"/>
                  <a:gd name="T1" fmla="*/ 0 h 35"/>
                  <a:gd name="T2" fmla="*/ 0 w 28"/>
                  <a:gd name="T3" fmla="*/ 0 h 35"/>
                  <a:gd name="T4" fmla="*/ 0 w 28"/>
                  <a:gd name="T5" fmla="*/ 0 h 35"/>
                  <a:gd name="T6" fmla="*/ 0 w 28"/>
                  <a:gd name="T7" fmla="*/ 0 h 35"/>
                  <a:gd name="T8" fmla="*/ 0 w 28"/>
                  <a:gd name="T9" fmla="*/ 0 h 35"/>
                  <a:gd name="T10" fmla="*/ 0 w 28"/>
                  <a:gd name="T11" fmla="*/ 0 h 35"/>
                  <a:gd name="T12" fmla="*/ 0 w 28"/>
                  <a:gd name="T13" fmla="*/ 0 h 35"/>
                  <a:gd name="T14" fmla="*/ 0 w 28"/>
                  <a:gd name="T15" fmla="*/ 0 h 35"/>
                  <a:gd name="T16" fmla="*/ 0 w 28"/>
                  <a:gd name="T17" fmla="*/ 0 h 35"/>
                  <a:gd name="T18" fmla="*/ 0 w 28"/>
                  <a:gd name="T19" fmla="*/ 0 h 35"/>
                  <a:gd name="T20" fmla="*/ 0 w 28"/>
                  <a:gd name="T21" fmla="*/ 0 h 35"/>
                  <a:gd name="T22" fmla="*/ 0 w 28"/>
                  <a:gd name="T23" fmla="*/ 0 h 35"/>
                  <a:gd name="T24" fmla="*/ 0 w 28"/>
                  <a:gd name="T25" fmla="*/ 0 h 35"/>
                  <a:gd name="T26" fmla="*/ 0 w 28"/>
                  <a:gd name="T27" fmla="*/ 0 h 35"/>
                  <a:gd name="T28" fmla="*/ 0 w 28"/>
                  <a:gd name="T29" fmla="*/ 0 h 35"/>
                  <a:gd name="T30" fmla="*/ 0 w 28"/>
                  <a:gd name="T31" fmla="*/ 0 h 35"/>
                  <a:gd name="T32" fmla="*/ 0 w 28"/>
                  <a:gd name="T33" fmla="*/ 0 h 35"/>
                  <a:gd name="T34" fmla="*/ 0 w 28"/>
                  <a:gd name="T35" fmla="*/ 0 h 35"/>
                  <a:gd name="T36" fmla="*/ 0 w 28"/>
                  <a:gd name="T37" fmla="*/ 0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35"/>
                  <a:gd name="T59" fmla="*/ 28 w 28"/>
                  <a:gd name="T60" fmla="*/ 35 h 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35">
                    <a:moveTo>
                      <a:pt x="11" y="0"/>
                    </a:moveTo>
                    <a:lnTo>
                      <a:pt x="13" y="4"/>
                    </a:lnTo>
                    <a:lnTo>
                      <a:pt x="14" y="8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2" y="19"/>
                    </a:lnTo>
                    <a:lnTo>
                      <a:pt x="25" y="23"/>
                    </a:lnTo>
                    <a:lnTo>
                      <a:pt x="28" y="29"/>
                    </a:lnTo>
                    <a:lnTo>
                      <a:pt x="28" y="34"/>
                    </a:lnTo>
                    <a:lnTo>
                      <a:pt x="16" y="35"/>
                    </a:lnTo>
                    <a:lnTo>
                      <a:pt x="16" y="31"/>
                    </a:lnTo>
                    <a:lnTo>
                      <a:pt x="14" y="26"/>
                    </a:lnTo>
                    <a:lnTo>
                      <a:pt x="11" y="22"/>
                    </a:lnTo>
                    <a:lnTo>
                      <a:pt x="8" y="19"/>
                    </a:lnTo>
                    <a:lnTo>
                      <a:pt x="5" y="15"/>
                    </a:lnTo>
                    <a:lnTo>
                      <a:pt x="2" y="11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5" name="Freeform 661"/>
              <p:cNvSpPr>
                <a:spLocks/>
              </p:cNvSpPr>
              <p:nvPr/>
            </p:nvSpPr>
            <p:spPr bwMode="auto">
              <a:xfrm>
                <a:off x="3211" y="1968"/>
                <a:ext cx="3" cy="0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0 w 11"/>
                  <a:gd name="T5" fmla="*/ 0 h 1"/>
                  <a:gd name="T6" fmla="*/ 0 w 1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"/>
                  <a:gd name="T14" fmla="*/ 11 w 11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">
                    <a:moveTo>
                      <a:pt x="0" y="0"/>
                    </a:moveTo>
                    <a:lnTo>
                      <a:pt x="0" y="1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6" name="Freeform 662"/>
              <p:cNvSpPr>
                <a:spLocks/>
              </p:cNvSpPr>
              <p:nvPr/>
            </p:nvSpPr>
            <p:spPr bwMode="auto">
              <a:xfrm>
                <a:off x="3200" y="1985"/>
                <a:ext cx="20" cy="21"/>
              </a:xfrm>
              <a:custGeom>
                <a:avLst/>
                <a:gdLst>
                  <a:gd name="T0" fmla="*/ 0 w 61"/>
                  <a:gd name="T1" fmla="*/ 1 h 42"/>
                  <a:gd name="T2" fmla="*/ 0 w 61"/>
                  <a:gd name="T3" fmla="*/ 1 h 42"/>
                  <a:gd name="T4" fmla="*/ 0 w 61"/>
                  <a:gd name="T5" fmla="*/ 1 h 42"/>
                  <a:gd name="T6" fmla="*/ 0 w 61"/>
                  <a:gd name="T7" fmla="*/ 1 h 42"/>
                  <a:gd name="T8" fmla="*/ 0 w 61"/>
                  <a:gd name="T9" fmla="*/ 1 h 42"/>
                  <a:gd name="T10" fmla="*/ 0 w 61"/>
                  <a:gd name="T11" fmla="*/ 1 h 42"/>
                  <a:gd name="T12" fmla="*/ 0 w 61"/>
                  <a:gd name="T13" fmla="*/ 1 h 42"/>
                  <a:gd name="T14" fmla="*/ 0 w 61"/>
                  <a:gd name="T15" fmla="*/ 1 h 42"/>
                  <a:gd name="T16" fmla="*/ 0 w 61"/>
                  <a:gd name="T17" fmla="*/ 1 h 42"/>
                  <a:gd name="T18" fmla="*/ 0 w 61"/>
                  <a:gd name="T19" fmla="*/ 1 h 42"/>
                  <a:gd name="T20" fmla="*/ 0 w 61"/>
                  <a:gd name="T21" fmla="*/ 1 h 42"/>
                  <a:gd name="T22" fmla="*/ 0 w 61"/>
                  <a:gd name="T23" fmla="*/ 1 h 42"/>
                  <a:gd name="T24" fmla="*/ 0 w 61"/>
                  <a:gd name="T25" fmla="*/ 1 h 42"/>
                  <a:gd name="T26" fmla="*/ 0 w 61"/>
                  <a:gd name="T27" fmla="*/ 1 h 42"/>
                  <a:gd name="T28" fmla="*/ 0 w 61"/>
                  <a:gd name="T29" fmla="*/ 1 h 42"/>
                  <a:gd name="T30" fmla="*/ 0 w 61"/>
                  <a:gd name="T31" fmla="*/ 1 h 42"/>
                  <a:gd name="T32" fmla="*/ 0 w 61"/>
                  <a:gd name="T33" fmla="*/ 1 h 42"/>
                  <a:gd name="T34" fmla="*/ 0 w 61"/>
                  <a:gd name="T35" fmla="*/ 1 h 42"/>
                  <a:gd name="T36" fmla="*/ 0 w 61"/>
                  <a:gd name="T37" fmla="*/ 1 h 42"/>
                  <a:gd name="T38" fmla="*/ 0 w 61"/>
                  <a:gd name="T39" fmla="*/ 1 h 42"/>
                  <a:gd name="T40" fmla="*/ 0 w 61"/>
                  <a:gd name="T41" fmla="*/ 1 h 42"/>
                  <a:gd name="T42" fmla="*/ 0 w 61"/>
                  <a:gd name="T43" fmla="*/ 1 h 42"/>
                  <a:gd name="T44" fmla="*/ 0 w 61"/>
                  <a:gd name="T45" fmla="*/ 1 h 42"/>
                  <a:gd name="T46" fmla="*/ 0 w 61"/>
                  <a:gd name="T47" fmla="*/ 1 h 42"/>
                  <a:gd name="T48" fmla="*/ 0 w 61"/>
                  <a:gd name="T49" fmla="*/ 1 h 42"/>
                  <a:gd name="T50" fmla="*/ 0 w 61"/>
                  <a:gd name="T51" fmla="*/ 1 h 42"/>
                  <a:gd name="T52" fmla="*/ 0 w 61"/>
                  <a:gd name="T53" fmla="*/ 1 h 42"/>
                  <a:gd name="T54" fmla="*/ 0 w 61"/>
                  <a:gd name="T55" fmla="*/ 0 h 42"/>
                  <a:gd name="T56" fmla="*/ 0 w 61"/>
                  <a:gd name="T57" fmla="*/ 1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1"/>
                  <a:gd name="T88" fmla="*/ 0 h 42"/>
                  <a:gd name="T89" fmla="*/ 61 w 61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1" h="42">
                    <a:moveTo>
                      <a:pt x="61" y="1"/>
                    </a:moveTo>
                    <a:lnTo>
                      <a:pt x="61" y="5"/>
                    </a:lnTo>
                    <a:lnTo>
                      <a:pt x="58" y="9"/>
                    </a:lnTo>
                    <a:lnTo>
                      <a:pt x="55" y="12"/>
                    </a:lnTo>
                    <a:lnTo>
                      <a:pt x="52" y="15"/>
                    </a:lnTo>
                    <a:lnTo>
                      <a:pt x="43" y="20"/>
                    </a:lnTo>
                    <a:lnTo>
                      <a:pt x="34" y="24"/>
                    </a:lnTo>
                    <a:lnTo>
                      <a:pt x="25" y="27"/>
                    </a:lnTo>
                    <a:lnTo>
                      <a:pt x="21" y="30"/>
                    </a:lnTo>
                    <a:lnTo>
                      <a:pt x="18" y="32"/>
                    </a:lnTo>
                    <a:lnTo>
                      <a:pt x="15" y="34"/>
                    </a:lnTo>
                    <a:lnTo>
                      <a:pt x="13" y="36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6" y="30"/>
                    </a:lnTo>
                    <a:lnTo>
                      <a:pt x="9" y="26"/>
                    </a:lnTo>
                    <a:lnTo>
                      <a:pt x="13" y="23"/>
                    </a:lnTo>
                    <a:lnTo>
                      <a:pt x="18" y="21"/>
                    </a:lnTo>
                    <a:lnTo>
                      <a:pt x="27" y="17"/>
                    </a:lnTo>
                    <a:lnTo>
                      <a:pt x="35" y="13"/>
                    </a:lnTo>
                    <a:lnTo>
                      <a:pt x="43" y="10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49" y="0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7" name="Freeform 663"/>
              <p:cNvSpPr>
                <a:spLocks/>
              </p:cNvSpPr>
              <p:nvPr/>
            </p:nvSpPr>
            <p:spPr bwMode="auto">
              <a:xfrm>
                <a:off x="3216" y="1985"/>
                <a:ext cx="4" cy="0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0 w 12"/>
                  <a:gd name="T7" fmla="*/ 0 h 1"/>
                  <a:gd name="T8" fmla="*/ 0 w 1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"/>
                  <a:gd name="T17" fmla="*/ 12 w 12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">
                    <a:moveTo>
                      <a:pt x="12" y="0"/>
                    </a:moveTo>
                    <a:lnTo>
                      <a:pt x="1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8" name="Freeform 664"/>
              <p:cNvSpPr>
                <a:spLocks/>
              </p:cNvSpPr>
              <p:nvPr/>
            </p:nvSpPr>
            <p:spPr bwMode="auto">
              <a:xfrm>
                <a:off x="3200" y="2005"/>
                <a:ext cx="19" cy="35"/>
              </a:xfrm>
              <a:custGeom>
                <a:avLst/>
                <a:gdLst>
                  <a:gd name="T0" fmla="*/ 0 w 58"/>
                  <a:gd name="T1" fmla="*/ 0 h 70"/>
                  <a:gd name="T2" fmla="*/ 0 w 58"/>
                  <a:gd name="T3" fmla="*/ 1 h 70"/>
                  <a:gd name="T4" fmla="*/ 0 w 58"/>
                  <a:gd name="T5" fmla="*/ 1 h 70"/>
                  <a:gd name="T6" fmla="*/ 0 w 58"/>
                  <a:gd name="T7" fmla="*/ 1 h 70"/>
                  <a:gd name="T8" fmla="*/ 0 w 58"/>
                  <a:gd name="T9" fmla="*/ 1 h 70"/>
                  <a:gd name="T10" fmla="*/ 0 w 58"/>
                  <a:gd name="T11" fmla="*/ 1 h 70"/>
                  <a:gd name="T12" fmla="*/ 0 w 58"/>
                  <a:gd name="T13" fmla="*/ 1 h 70"/>
                  <a:gd name="T14" fmla="*/ 0 w 58"/>
                  <a:gd name="T15" fmla="*/ 1 h 70"/>
                  <a:gd name="T16" fmla="*/ 0 w 58"/>
                  <a:gd name="T17" fmla="*/ 1 h 70"/>
                  <a:gd name="T18" fmla="*/ 0 w 58"/>
                  <a:gd name="T19" fmla="*/ 1 h 70"/>
                  <a:gd name="T20" fmla="*/ 0 w 58"/>
                  <a:gd name="T21" fmla="*/ 1 h 70"/>
                  <a:gd name="T22" fmla="*/ 0 w 58"/>
                  <a:gd name="T23" fmla="*/ 1 h 70"/>
                  <a:gd name="T24" fmla="*/ 0 w 58"/>
                  <a:gd name="T25" fmla="*/ 1 h 70"/>
                  <a:gd name="T26" fmla="*/ 0 w 58"/>
                  <a:gd name="T27" fmla="*/ 1 h 70"/>
                  <a:gd name="T28" fmla="*/ 0 w 58"/>
                  <a:gd name="T29" fmla="*/ 1 h 70"/>
                  <a:gd name="T30" fmla="*/ 0 w 58"/>
                  <a:gd name="T31" fmla="*/ 1 h 70"/>
                  <a:gd name="T32" fmla="*/ 0 w 58"/>
                  <a:gd name="T33" fmla="*/ 1 h 70"/>
                  <a:gd name="T34" fmla="*/ 0 w 58"/>
                  <a:gd name="T35" fmla="*/ 1 h 70"/>
                  <a:gd name="T36" fmla="*/ 0 w 58"/>
                  <a:gd name="T37" fmla="*/ 1 h 70"/>
                  <a:gd name="T38" fmla="*/ 0 w 58"/>
                  <a:gd name="T39" fmla="*/ 1 h 70"/>
                  <a:gd name="T40" fmla="*/ 0 w 58"/>
                  <a:gd name="T41" fmla="*/ 1 h 70"/>
                  <a:gd name="T42" fmla="*/ 0 w 58"/>
                  <a:gd name="T43" fmla="*/ 1 h 70"/>
                  <a:gd name="T44" fmla="*/ 0 w 58"/>
                  <a:gd name="T45" fmla="*/ 1 h 70"/>
                  <a:gd name="T46" fmla="*/ 0 w 58"/>
                  <a:gd name="T47" fmla="*/ 1 h 70"/>
                  <a:gd name="T48" fmla="*/ 0 w 58"/>
                  <a:gd name="T49" fmla="*/ 1 h 70"/>
                  <a:gd name="T50" fmla="*/ 0 w 58"/>
                  <a:gd name="T51" fmla="*/ 0 h 70"/>
                  <a:gd name="T52" fmla="*/ 0 w 58"/>
                  <a:gd name="T53" fmla="*/ 0 h 7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8"/>
                  <a:gd name="T82" fmla="*/ 0 h 70"/>
                  <a:gd name="T83" fmla="*/ 58 w 58"/>
                  <a:gd name="T84" fmla="*/ 70 h 7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8" h="70">
                    <a:moveTo>
                      <a:pt x="12" y="0"/>
                    </a:moveTo>
                    <a:lnTo>
                      <a:pt x="12" y="5"/>
                    </a:lnTo>
                    <a:lnTo>
                      <a:pt x="13" y="9"/>
                    </a:lnTo>
                    <a:lnTo>
                      <a:pt x="15" y="13"/>
                    </a:lnTo>
                    <a:lnTo>
                      <a:pt x="18" y="17"/>
                    </a:lnTo>
                    <a:lnTo>
                      <a:pt x="25" y="25"/>
                    </a:lnTo>
                    <a:lnTo>
                      <a:pt x="33" y="33"/>
                    </a:lnTo>
                    <a:lnTo>
                      <a:pt x="41" y="40"/>
                    </a:lnTo>
                    <a:lnTo>
                      <a:pt x="49" y="48"/>
                    </a:lnTo>
                    <a:lnTo>
                      <a:pt x="52" y="53"/>
                    </a:lnTo>
                    <a:lnTo>
                      <a:pt x="55" y="59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46" y="70"/>
                    </a:lnTo>
                    <a:lnTo>
                      <a:pt x="44" y="65"/>
                    </a:lnTo>
                    <a:lnTo>
                      <a:pt x="43" y="61"/>
                    </a:lnTo>
                    <a:lnTo>
                      <a:pt x="41" y="56"/>
                    </a:lnTo>
                    <a:lnTo>
                      <a:pt x="38" y="52"/>
                    </a:lnTo>
                    <a:lnTo>
                      <a:pt x="33" y="45"/>
                    </a:lnTo>
                    <a:lnTo>
                      <a:pt x="24" y="38"/>
                    </a:lnTo>
                    <a:lnTo>
                      <a:pt x="15" y="30"/>
                    </a:lnTo>
                    <a:lnTo>
                      <a:pt x="7" y="21"/>
                    </a:lnTo>
                    <a:lnTo>
                      <a:pt x="4" y="16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9" name="Freeform 665"/>
              <p:cNvSpPr>
                <a:spLocks/>
              </p:cNvSpPr>
              <p:nvPr/>
            </p:nvSpPr>
            <p:spPr bwMode="auto">
              <a:xfrm>
                <a:off x="3200" y="2005"/>
                <a:ext cx="4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0 w 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0" y="0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0" name="Freeform 666"/>
              <p:cNvSpPr>
                <a:spLocks/>
              </p:cNvSpPr>
              <p:nvPr/>
            </p:nvSpPr>
            <p:spPr bwMode="auto">
              <a:xfrm>
                <a:off x="3187" y="2040"/>
                <a:ext cx="32" cy="29"/>
              </a:xfrm>
              <a:custGeom>
                <a:avLst/>
                <a:gdLst>
                  <a:gd name="T0" fmla="*/ 0 w 95"/>
                  <a:gd name="T1" fmla="*/ 0 h 57"/>
                  <a:gd name="T2" fmla="*/ 0 w 95"/>
                  <a:gd name="T3" fmla="*/ 1 h 57"/>
                  <a:gd name="T4" fmla="*/ 0 w 95"/>
                  <a:gd name="T5" fmla="*/ 1 h 57"/>
                  <a:gd name="T6" fmla="*/ 0 w 95"/>
                  <a:gd name="T7" fmla="*/ 1 h 57"/>
                  <a:gd name="T8" fmla="*/ 0 w 95"/>
                  <a:gd name="T9" fmla="*/ 1 h 57"/>
                  <a:gd name="T10" fmla="*/ 0 w 95"/>
                  <a:gd name="T11" fmla="*/ 1 h 57"/>
                  <a:gd name="T12" fmla="*/ 0 w 95"/>
                  <a:gd name="T13" fmla="*/ 1 h 57"/>
                  <a:gd name="T14" fmla="*/ 0 w 95"/>
                  <a:gd name="T15" fmla="*/ 1 h 57"/>
                  <a:gd name="T16" fmla="*/ 0 w 95"/>
                  <a:gd name="T17" fmla="*/ 1 h 57"/>
                  <a:gd name="T18" fmla="*/ 0 w 95"/>
                  <a:gd name="T19" fmla="*/ 1 h 57"/>
                  <a:gd name="T20" fmla="*/ 0 w 95"/>
                  <a:gd name="T21" fmla="*/ 1 h 57"/>
                  <a:gd name="T22" fmla="*/ 0 w 95"/>
                  <a:gd name="T23" fmla="*/ 1 h 57"/>
                  <a:gd name="T24" fmla="*/ 0 w 95"/>
                  <a:gd name="T25" fmla="*/ 1 h 57"/>
                  <a:gd name="T26" fmla="*/ 0 w 95"/>
                  <a:gd name="T27" fmla="*/ 1 h 57"/>
                  <a:gd name="T28" fmla="*/ 0 w 95"/>
                  <a:gd name="T29" fmla="*/ 1 h 57"/>
                  <a:gd name="T30" fmla="*/ 0 w 95"/>
                  <a:gd name="T31" fmla="*/ 1 h 57"/>
                  <a:gd name="T32" fmla="*/ 0 w 95"/>
                  <a:gd name="T33" fmla="*/ 1 h 57"/>
                  <a:gd name="T34" fmla="*/ 0 w 95"/>
                  <a:gd name="T35" fmla="*/ 1 h 57"/>
                  <a:gd name="T36" fmla="*/ 0 w 95"/>
                  <a:gd name="T37" fmla="*/ 1 h 57"/>
                  <a:gd name="T38" fmla="*/ 0 w 95"/>
                  <a:gd name="T39" fmla="*/ 1 h 57"/>
                  <a:gd name="T40" fmla="*/ 0 w 95"/>
                  <a:gd name="T41" fmla="*/ 1 h 57"/>
                  <a:gd name="T42" fmla="*/ 0 w 95"/>
                  <a:gd name="T43" fmla="*/ 1 h 57"/>
                  <a:gd name="T44" fmla="*/ 0 w 95"/>
                  <a:gd name="T45" fmla="*/ 1 h 57"/>
                  <a:gd name="T46" fmla="*/ 0 w 95"/>
                  <a:gd name="T47" fmla="*/ 1 h 57"/>
                  <a:gd name="T48" fmla="*/ 0 w 95"/>
                  <a:gd name="T49" fmla="*/ 1 h 57"/>
                  <a:gd name="T50" fmla="*/ 0 w 95"/>
                  <a:gd name="T51" fmla="*/ 1 h 57"/>
                  <a:gd name="T52" fmla="*/ 0 w 95"/>
                  <a:gd name="T53" fmla="*/ 1 h 57"/>
                  <a:gd name="T54" fmla="*/ 0 w 95"/>
                  <a:gd name="T55" fmla="*/ 1 h 57"/>
                  <a:gd name="T56" fmla="*/ 0 w 95"/>
                  <a:gd name="T57" fmla="*/ 1 h 57"/>
                  <a:gd name="T58" fmla="*/ 0 w 95"/>
                  <a:gd name="T59" fmla="*/ 1 h 57"/>
                  <a:gd name="T60" fmla="*/ 0 w 95"/>
                  <a:gd name="T61" fmla="*/ 1 h 57"/>
                  <a:gd name="T62" fmla="*/ 0 w 95"/>
                  <a:gd name="T63" fmla="*/ 0 h 57"/>
                  <a:gd name="T64" fmla="*/ 0 w 95"/>
                  <a:gd name="T65" fmla="*/ 0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57"/>
                  <a:gd name="T101" fmla="*/ 95 w 95"/>
                  <a:gd name="T102" fmla="*/ 57 h 5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57">
                    <a:moveTo>
                      <a:pt x="95" y="0"/>
                    </a:moveTo>
                    <a:lnTo>
                      <a:pt x="93" y="6"/>
                    </a:lnTo>
                    <a:lnTo>
                      <a:pt x="90" y="12"/>
                    </a:lnTo>
                    <a:lnTo>
                      <a:pt x="84" y="16"/>
                    </a:lnTo>
                    <a:lnTo>
                      <a:pt x="78" y="20"/>
                    </a:lnTo>
                    <a:lnTo>
                      <a:pt x="72" y="24"/>
                    </a:lnTo>
                    <a:lnTo>
                      <a:pt x="65" y="27"/>
                    </a:lnTo>
                    <a:lnTo>
                      <a:pt x="50" y="32"/>
                    </a:lnTo>
                    <a:lnTo>
                      <a:pt x="34" y="37"/>
                    </a:lnTo>
                    <a:lnTo>
                      <a:pt x="28" y="39"/>
                    </a:lnTo>
                    <a:lnTo>
                      <a:pt x="22" y="42"/>
                    </a:lnTo>
                    <a:lnTo>
                      <a:pt x="18" y="45"/>
                    </a:lnTo>
                    <a:lnTo>
                      <a:pt x="15" y="48"/>
                    </a:lnTo>
                    <a:lnTo>
                      <a:pt x="13" y="51"/>
                    </a:lnTo>
                    <a:lnTo>
                      <a:pt x="12" y="53"/>
                    </a:lnTo>
                    <a:lnTo>
                      <a:pt x="12" y="57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1" y="49"/>
                    </a:lnTo>
                    <a:lnTo>
                      <a:pt x="4" y="44"/>
                    </a:lnTo>
                    <a:lnTo>
                      <a:pt x="9" y="40"/>
                    </a:lnTo>
                    <a:lnTo>
                      <a:pt x="15" y="36"/>
                    </a:lnTo>
                    <a:lnTo>
                      <a:pt x="22" y="32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59" y="19"/>
                    </a:lnTo>
                    <a:lnTo>
                      <a:pt x="65" y="17"/>
                    </a:lnTo>
                    <a:lnTo>
                      <a:pt x="71" y="14"/>
                    </a:lnTo>
                    <a:lnTo>
                      <a:pt x="75" y="11"/>
                    </a:lnTo>
                    <a:lnTo>
                      <a:pt x="80" y="8"/>
                    </a:lnTo>
                    <a:lnTo>
                      <a:pt x="81" y="4"/>
                    </a:lnTo>
                    <a:lnTo>
                      <a:pt x="83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1" name="Freeform 667"/>
              <p:cNvSpPr>
                <a:spLocks/>
              </p:cNvSpPr>
              <p:nvPr/>
            </p:nvSpPr>
            <p:spPr bwMode="auto">
              <a:xfrm>
                <a:off x="3215" y="2040"/>
                <a:ext cx="4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2" name="Freeform 668"/>
              <p:cNvSpPr>
                <a:spLocks/>
              </p:cNvSpPr>
              <p:nvPr/>
            </p:nvSpPr>
            <p:spPr bwMode="auto">
              <a:xfrm>
                <a:off x="3187" y="2069"/>
                <a:ext cx="14" cy="56"/>
              </a:xfrm>
              <a:custGeom>
                <a:avLst/>
                <a:gdLst>
                  <a:gd name="T0" fmla="*/ 0 w 40"/>
                  <a:gd name="T1" fmla="*/ 0 h 112"/>
                  <a:gd name="T2" fmla="*/ 0 w 40"/>
                  <a:gd name="T3" fmla="*/ 1 h 112"/>
                  <a:gd name="T4" fmla="*/ 0 w 40"/>
                  <a:gd name="T5" fmla="*/ 1 h 112"/>
                  <a:gd name="T6" fmla="*/ 0 w 40"/>
                  <a:gd name="T7" fmla="*/ 1 h 112"/>
                  <a:gd name="T8" fmla="*/ 0 w 40"/>
                  <a:gd name="T9" fmla="*/ 1 h 112"/>
                  <a:gd name="T10" fmla="*/ 0 w 40"/>
                  <a:gd name="T11" fmla="*/ 1 h 112"/>
                  <a:gd name="T12" fmla="*/ 0 w 40"/>
                  <a:gd name="T13" fmla="*/ 1 h 112"/>
                  <a:gd name="T14" fmla="*/ 0 w 40"/>
                  <a:gd name="T15" fmla="*/ 1 h 112"/>
                  <a:gd name="T16" fmla="*/ 0 w 40"/>
                  <a:gd name="T17" fmla="*/ 1 h 112"/>
                  <a:gd name="T18" fmla="*/ 0 w 40"/>
                  <a:gd name="T19" fmla="*/ 1 h 112"/>
                  <a:gd name="T20" fmla="*/ 0 w 40"/>
                  <a:gd name="T21" fmla="*/ 1 h 112"/>
                  <a:gd name="T22" fmla="*/ 0 w 40"/>
                  <a:gd name="T23" fmla="*/ 1 h 112"/>
                  <a:gd name="T24" fmla="*/ 0 w 40"/>
                  <a:gd name="T25" fmla="*/ 1 h 112"/>
                  <a:gd name="T26" fmla="*/ 0 w 40"/>
                  <a:gd name="T27" fmla="*/ 1 h 112"/>
                  <a:gd name="T28" fmla="*/ 0 w 40"/>
                  <a:gd name="T29" fmla="*/ 1 h 112"/>
                  <a:gd name="T30" fmla="*/ 0 w 40"/>
                  <a:gd name="T31" fmla="*/ 1 h 112"/>
                  <a:gd name="T32" fmla="*/ 0 w 40"/>
                  <a:gd name="T33" fmla="*/ 1 h 112"/>
                  <a:gd name="T34" fmla="*/ 0 w 40"/>
                  <a:gd name="T35" fmla="*/ 1 h 112"/>
                  <a:gd name="T36" fmla="*/ 0 w 40"/>
                  <a:gd name="T37" fmla="*/ 1 h 112"/>
                  <a:gd name="T38" fmla="*/ 0 w 40"/>
                  <a:gd name="T39" fmla="*/ 1 h 112"/>
                  <a:gd name="T40" fmla="*/ 0 w 40"/>
                  <a:gd name="T41" fmla="*/ 1 h 112"/>
                  <a:gd name="T42" fmla="*/ 0 w 40"/>
                  <a:gd name="T43" fmla="*/ 1 h 112"/>
                  <a:gd name="T44" fmla="*/ 0 w 40"/>
                  <a:gd name="T45" fmla="*/ 1 h 112"/>
                  <a:gd name="T46" fmla="*/ 0 w 40"/>
                  <a:gd name="T47" fmla="*/ 1 h 112"/>
                  <a:gd name="T48" fmla="*/ 0 w 40"/>
                  <a:gd name="T49" fmla="*/ 1 h 112"/>
                  <a:gd name="T50" fmla="*/ 0 w 40"/>
                  <a:gd name="T51" fmla="*/ 1 h 112"/>
                  <a:gd name="T52" fmla="*/ 0 w 40"/>
                  <a:gd name="T53" fmla="*/ 1 h 112"/>
                  <a:gd name="T54" fmla="*/ 0 w 40"/>
                  <a:gd name="T55" fmla="*/ 0 h 112"/>
                  <a:gd name="T56" fmla="*/ 0 w 40"/>
                  <a:gd name="T57" fmla="*/ 0 h 1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0"/>
                  <a:gd name="T88" fmla="*/ 0 h 112"/>
                  <a:gd name="T89" fmla="*/ 40 w 40"/>
                  <a:gd name="T90" fmla="*/ 112 h 11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0" h="112">
                    <a:moveTo>
                      <a:pt x="12" y="0"/>
                    </a:moveTo>
                    <a:lnTo>
                      <a:pt x="12" y="7"/>
                    </a:lnTo>
                    <a:lnTo>
                      <a:pt x="13" y="14"/>
                    </a:lnTo>
                    <a:lnTo>
                      <a:pt x="15" y="22"/>
                    </a:lnTo>
                    <a:lnTo>
                      <a:pt x="16" y="28"/>
                    </a:lnTo>
                    <a:lnTo>
                      <a:pt x="21" y="42"/>
                    </a:lnTo>
                    <a:lnTo>
                      <a:pt x="25" y="54"/>
                    </a:lnTo>
                    <a:lnTo>
                      <a:pt x="31" y="67"/>
                    </a:lnTo>
                    <a:lnTo>
                      <a:pt x="34" y="75"/>
                    </a:lnTo>
                    <a:lnTo>
                      <a:pt x="35" y="81"/>
                    </a:lnTo>
                    <a:lnTo>
                      <a:pt x="38" y="88"/>
                    </a:lnTo>
                    <a:lnTo>
                      <a:pt x="38" y="96"/>
                    </a:lnTo>
                    <a:lnTo>
                      <a:pt x="40" y="104"/>
                    </a:lnTo>
                    <a:lnTo>
                      <a:pt x="40" y="112"/>
                    </a:lnTo>
                    <a:lnTo>
                      <a:pt x="28" y="112"/>
                    </a:lnTo>
                    <a:lnTo>
                      <a:pt x="28" y="104"/>
                    </a:lnTo>
                    <a:lnTo>
                      <a:pt x="26" y="96"/>
                    </a:lnTo>
                    <a:lnTo>
                      <a:pt x="26" y="89"/>
                    </a:lnTo>
                    <a:lnTo>
                      <a:pt x="24" y="83"/>
                    </a:lnTo>
                    <a:lnTo>
                      <a:pt x="22" y="76"/>
                    </a:lnTo>
                    <a:lnTo>
                      <a:pt x="19" y="70"/>
                    </a:lnTo>
                    <a:lnTo>
                      <a:pt x="15" y="56"/>
                    </a:lnTo>
                    <a:lnTo>
                      <a:pt x="9" y="44"/>
                    </a:lnTo>
                    <a:lnTo>
                      <a:pt x="4" y="30"/>
                    </a:lnTo>
                    <a:lnTo>
                      <a:pt x="3" y="23"/>
                    </a:lnTo>
                    <a:lnTo>
                      <a:pt x="1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3" name="Freeform 669"/>
              <p:cNvSpPr>
                <a:spLocks/>
              </p:cNvSpPr>
              <p:nvPr/>
            </p:nvSpPr>
            <p:spPr bwMode="auto">
              <a:xfrm>
                <a:off x="3187" y="2068"/>
                <a:ext cx="4" cy="1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1 h 2"/>
                  <a:gd name="T4" fmla="*/ 0 w 12"/>
                  <a:gd name="T5" fmla="*/ 1 h 2"/>
                  <a:gd name="T6" fmla="*/ 0 w 1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2"/>
                  <a:gd name="T14" fmla="*/ 12 w 1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2">
                    <a:moveTo>
                      <a:pt x="0" y="0"/>
                    </a:moveTo>
                    <a:lnTo>
                      <a:pt x="0" y="2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4" name="Freeform 670"/>
              <p:cNvSpPr>
                <a:spLocks/>
              </p:cNvSpPr>
              <p:nvPr/>
            </p:nvSpPr>
            <p:spPr bwMode="auto">
              <a:xfrm>
                <a:off x="3151" y="2125"/>
                <a:ext cx="50" cy="60"/>
              </a:xfrm>
              <a:custGeom>
                <a:avLst/>
                <a:gdLst>
                  <a:gd name="T0" fmla="*/ 0 w 150"/>
                  <a:gd name="T1" fmla="*/ 0 h 120"/>
                  <a:gd name="T2" fmla="*/ 0 w 150"/>
                  <a:gd name="T3" fmla="*/ 1 h 120"/>
                  <a:gd name="T4" fmla="*/ 0 w 150"/>
                  <a:gd name="T5" fmla="*/ 1 h 120"/>
                  <a:gd name="T6" fmla="*/ 0 w 150"/>
                  <a:gd name="T7" fmla="*/ 1 h 120"/>
                  <a:gd name="T8" fmla="*/ 0 w 150"/>
                  <a:gd name="T9" fmla="*/ 1 h 120"/>
                  <a:gd name="T10" fmla="*/ 0 w 150"/>
                  <a:gd name="T11" fmla="*/ 1 h 120"/>
                  <a:gd name="T12" fmla="*/ 0 w 150"/>
                  <a:gd name="T13" fmla="*/ 1 h 120"/>
                  <a:gd name="T14" fmla="*/ 0 w 150"/>
                  <a:gd name="T15" fmla="*/ 1 h 120"/>
                  <a:gd name="T16" fmla="*/ 0 w 150"/>
                  <a:gd name="T17" fmla="*/ 1 h 120"/>
                  <a:gd name="T18" fmla="*/ 0 w 150"/>
                  <a:gd name="T19" fmla="*/ 1 h 120"/>
                  <a:gd name="T20" fmla="*/ 0 w 150"/>
                  <a:gd name="T21" fmla="*/ 1 h 120"/>
                  <a:gd name="T22" fmla="*/ 0 w 150"/>
                  <a:gd name="T23" fmla="*/ 1 h 120"/>
                  <a:gd name="T24" fmla="*/ 0 w 150"/>
                  <a:gd name="T25" fmla="*/ 1 h 120"/>
                  <a:gd name="T26" fmla="*/ 0 w 150"/>
                  <a:gd name="T27" fmla="*/ 1 h 120"/>
                  <a:gd name="T28" fmla="*/ 0 w 150"/>
                  <a:gd name="T29" fmla="*/ 1 h 120"/>
                  <a:gd name="T30" fmla="*/ 0 w 150"/>
                  <a:gd name="T31" fmla="*/ 1 h 120"/>
                  <a:gd name="T32" fmla="*/ 0 w 150"/>
                  <a:gd name="T33" fmla="*/ 1 h 120"/>
                  <a:gd name="T34" fmla="*/ 0 w 150"/>
                  <a:gd name="T35" fmla="*/ 1 h 120"/>
                  <a:gd name="T36" fmla="*/ 0 w 150"/>
                  <a:gd name="T37" fmla="*/ 1 h 120"/>
                  <a:gd name="T38" fmla="*/ 0 w 150"/>
                  <a:gd name="T39" fmla="*/ 1 h 120"/>
                  <a:gd name="T40" fmla="*/ 0 w 150"/>
                  <a:gd name="T41" fmla="*/ 1 h 120"/>
                  <a:gd name="T42" fmla="*/ 0 w 150"/>
                  <a:gd name="T43" fmla="*/ 1 h 120"/>
                  <a:gd name="T44" fmla="*/ 0 w 150"/>
                  <a:gd name="T45" fmla="*/ 1 h 120"/>
                  <a:gd name="T46" fmla="*/ 0 w 150"/>
                  <a:gd name="T47" fmla="*/ 1 h 120"/>
                  <a:gd name="T48" fmla="*/ 0 w 150"/>
                  <a:gd name="T49" fmla="*/ 1 h 120"/>
                  <a:gd name="T50" fmla="*/ 0 w 150"/>
                  <a:gd name="T51" fmla="*/ 1 h 120"/>
                  <a:gd name="T52" fmla="*/ 0 w 150"/>
                  <a:gd name="T53" fmla="*/ 1 h 120"/>
                  <a:gd name="T54" fmla="*/ 0 w 150"/>
                  <a:gd name="T55" fmla="*/ 1 h 120"/>
                  <a:gd name="T56" fmla="*/ 0 w 150"/>
                  <a:gd name="T57" fmla="*/ 1 h 120"/>
                  <a:gd name="T58" fmla="*/ 0 w 150"/>
                  <a:gd name="T59" fmla="*/ 1 h 120"/>
                  <a:gd name="T60" fmla="*/ 0 w 150"/>
                  <a:gd name="T61" fmla="*/ 1 h 120"/>
                  <a:gd name="T62" fmla="*/ 0 w 150"/>
                  <a:gd name="T63" fmla="*/ 1 h 120"/>
                  <a:gd name="T64" fmla="*/ 0 w 150"/>
                  <a:gd name="T65" fmla="*/ 1 h 120"/>
                  <a:gd name="T66" fmla="*/ 0 w 150"/>
                  <a:gd name="T67" fmla="*/ 1 h 120"/>
                  <a:gd name="T68" fmla="*/ 0 w 150"/>
                  <a:gd name="T69" fmla="*/ 1 h 120"/>
                  <a:gd name="T70" fmla="*/ 0 w 150"/>
                  <a:gd name="T71" fmla="*/ 0 h 120"/>
                  <a:gd name="T72" fmla="*/ 0 w 150"/>
                  <a:gd name="T73" fmla="*/ 0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120"/>
                  <a:gd name="T113" fmla="*/ 150 w 150"/>
                  <a:gd name="T114" fmla="*/ 120 h 1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120">
                    <a:moveTo>
                      <a:pt x="150" y="0"/>
                    </a:moveTo>
                    <a:lnTo>
                      <a:pt x="150" y="6"/>
                    </a:lnTo>
                    <a:lnTo>
                      <a:pt x="150" y="11"/>
                    </a:lnTo>
                    <a:lnTo>
                      <a:pt x="148" y="16"/>
                    </a:lnTo>
                    <a:lnTo>
                      <a:pt x="147" y="21"/>
                    </a:lnTo>
                    <a:lnTo>
                      <a:pt x="144" y="27"/>
                    </a:lnTo>
                    <a:lnTo>
                      <a:pt x="141" y="31"/>
                    </a:lnTo>
                    <a:lnTo>
                      <a:pt x="135" y="39"/>
                    </a:lnTo>
                    <a:lnTo>
                      <a:pt x="128" y="47"/>
                    </a:lnTo>
                    <a:lnTo>
                      <a:pt x="119" y="54"/>
                    </a:lnTo>
                    <a:lnTo>
                      <a:pt x="110" y="61"/>
                    </a:lnTo>
                    <a:lnTo>
                      <a:pt x="98" y="68"/>
                    </a:lnTo>
                    <a:lnTo>
                      <a:pt x="88" y="74"/>
                    </a:lnTo>
                    <a:lnTo>
                      <a:pt x="77" y="80"/>
                    </a:lnTo>
                    <a:lnTo>
                      <a:pt x="53" y="92"/>
                    </a:lnTo>
                    <a:lnTo>
                      <a:pt x="30" y="105"/>
                    </a:lnTo>
                    <a:lnTo>
                      <a:pt x="19" y="112"/>
                    </a:lnTo>
                    <a:lnTo>
                      <a:pt x="9" y="120"/>
                    </a:lnTo>
                    <a:lnTo>
                      <a:pt x="0" y="115"/>
                    </a:lnTo>
                    <a:lnTo>
                      <a:pt x="10" y="107"/>
                    </a:lnTo>
                    <a:lnTo>
                      <a:pt x="22" y="99"/>
                    </a:lnTo>
                    <a:lnTo>
                      <a:pt x="46" y="85"/>
                    </a:lnTo>
                    <a:lnTo>
                      <a:pt x="70" y="73"/>
                    </a:lnTo>
                    <a:lnTo>
                      <a:pt x="80" y="67"/>
                    </a:lnTo>
                    <a:lnTo>
                      <a:pt x="90" y="62"/>
                    </a:lnTo>
                    <a:lnTo>
                      <a:pt x="101" y="55"/>
                    </a:lnTo>
                    <a:lnTo>
                      <a:pt x="110" y="49"/>
                    </a:lnTo>
                    <a:lnTo>
                      <a:pt x="119" y="42"/>
                    </a:lnTo>
                    <a:lnTo>
                      <a:pt x="125" y="35"/>
                    </a:lnTo>
                    <a:lnTo>
                      <a:pt x="131" y="28"/>
                    </a:lnTo>
                    <a:lnTo>
                      <a:pt x="134" y="23"/>
                    </a:lnTo>
                    <a:lnTo>
                      <a:pt x="135" y="19"/>
                    </a:lnTo>
                    <a:lnTo>
                      <a:pt x="136" y="14"/>
                    </a:lnTo>
                    <a:lnTo>
                      <a:pt x="138" y="10"/>
                    </a:lnTo>
                    <a:lnTo>
                      <a:pt x="138" y="5"/>
                    </a:lnTo>
                    <a:lnTo>
                      <a:pt x="138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5" name="Freeform 671"/>
              <p:cNvSpPr>
                <a:spLocks/>
              </p:cNvSpPr>
              <p:nvPr/>
            </p:nvSpPr>
            <p:spPr bwMode="auto">
              <a:xfrm>
                <a:off x="3197" y="2125"/>
                <a:ext cx="4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6" name="Freeform 672"/>
              <p:cNvSpPr>
                <a:spLocks/>
              </p:cNvSpPr>
              <p:nvPr/>
            </p:nvSpPr>
            <p:spPr bwMode="auto">
              <a:xfrm>
                <a:off x="3129" y="2183"/>
                <a:ext cx="25" cy="41"/>
              </a:xfrm>
              <a:custGeom>
                <a:avLst/>
                <a:gdLst>
                  <a:gd name="T0" fmla="*/ 0 w 74"/>
                  <a:gd name="T1" fmla="*/ 0 h 83"/>
                  <a:gd name="T2" fmla="*/ 0 w 74"/>
                  <a:gd name="T3" fmla="*/ 0 h 83"/>
                  <a:gd name="T4" fmla="*/ 0 w 74"/>
                  <a:gd name="T5" fmla="*/ 0 h 83"/>
                  <a:gd name="T6" fmla="*/ 0 w 74"/>
                  <a:gd name="T7" fmla="*/ 0 h 83"/>
                  <a:gd name="T8" fmla="*/ 0 w 74"/>
                  <a:gd name="T9" fmla="*/ 0 h 83"/>
                  <a:gd name="T10" fmla="*/ 0 w 74"/>
                  <a:gd name="T11" fmla="*/ 0 h 83"/>
                  <a:gd name="T12" fmla="*/ 0 w 74"/>
                  <a:gd name="T13" fmla="*/ 0 h 83"/>
                  <a:gd name="T14" fmla="*/ 0 w 74"/>
                  <a:gd name="T15" fmla="*/ 0 h 83"/>
                  <a:gd name="T16" fmla="*/ 0 w 74"/>
                  <a:gd name="T17" fmla="*/ 0 h 83"/>
                  <a:gd name="T18" fmla="*/ 0 w 74"/>
                  <a:gd name="T19" fmla="*/ 0 h 83"/>
                  <a:gd name="T20" fmla="*/ 0 w 74"/>
                  <a:gd name="T21" fmla="*/ 0 h 83"/>
                  <a:gd name="T22" fmla="*/ 0 w 74"/>
                  <a:gd name="T23" fmla="*/ 0 h 83"/>
                  <a:gd name="T24" fmla="*/ 0 w 74"/>
                  <a:gd name="T25" fmla="*/ 0 h 83"/>
                  <a:gd name="T26" fmla="*/ 0 w 74"/>
                  <a:gd name="T27" fmla="*/ 0 h 83"/>
                  <a:gd name="T28" fmla="*/ 0 w 74"/>
                  <a:gd name="T29" fmla="*/ 0 h 83"/>
                  <a:gd name="T30" fmla="*/ 0 w 74"/>
                  <a:gd name="T31" fmla="*/ 0 h 83"/>
                  <a:gd name="T32" fmla="*/ 0 w 74"/>
                  <a:gd name="T33" fmla="*/ 0 h 83"/>
                  <a:gd name="T34" fmla="*/ 0 w 74"/>
                  <a:gd name="T35" fmla="*/ 0 h 83"/>
                  <a:gd name="T36" fmla="*/ 0 w 74"/>
                  <a:gd name="T37" fmla="*/ 0 h 83"/>
                  <a:gd name="T38" fmla="*/ 0 w 74"/>
                  <a:gd name="T39" fmla="*/ 0 h 83"/>
                  <a:gd name="T40" fmla="*/ 0 w 74"/>
                  <a:gd name="T41" fmla="*/ 0 h 83"/>
                  <a:gd name="T42" fmla="*/ 0 w 74"/>
                  <a:gd name="T43" fmla="*/ 0 h 83"/>
                  <a:gd name="T44" fmla="*/ 0 w 74"/>
                  <a:gd name="T45" fmla="*/ 0 h 83"/>
                  <a:gd name="T46" fmla="*/ 0 w 74"/>
                  <a:gd name="T47" fmla="*/ 0 h 83"/>
                  <a:gd name="T48" fmla="*/ 0 w 74"/>
                  <a:gd name="T49" fmla="*/ 0 h 83"/>
                  <a:gd name="T50" fmla="*/ 0 w 74"/>
                  <a:gd name="T51" fmla="*/ 0 h 83"/>
                  <a:gd name="T52" fmla="*/ 0 w 74"/>
                  <a:gd name="T53" fmla="*/ 0 h 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4"/>
                  <a:gd name="T82" fmla="*/ 0 h 83"/>
                  <a:gd name="T83" fmla="*/ 74 w 74"/>
                  <a:gd name="T84" fmla="*/ 83 h 8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4" h="83">
                    <a:moveTo>
                      <a:pt x="74" y="5"/>
                    </a:moveTo>
                    <a:lnTo>
                      <a:pt x="68" y="10"/>
                    </a:lnTo>
                    <a:lnTo>
                      <a:pt x="65" y="15"/>
                    </a:lnTo>
                    <a:lnTo>
                      <a:pt x="56" y="25"/>
                    </a:lnTo>
                    <a:lnTo>
                      <a:pt x="52" y="35"/>
                    </a:lnTo>
                    <a:lnTo>
                      <a:pt x="46" y="45"/>
                    </a:lnTo>
                    <a:lnTo>
                      <a:pt x="38" y="56"/>
                    </a:lnTo>
                    <a:lnTo>
                      <a:pt x="35" y="61"/>
                    </a:lnTo>
                    <a:lnTo>
                      <a:pt x="31" y="65"/>
                    </a:lnTo>
                    <a:lnTo>
                      <a:pt x="26" y="70"/>
                    </a:lnTo>
                    <a:lnTo>
                      <a:pt x="20" y="74"/>
                    </a:lnTo>
                    <a:lnTo>
                      <a:pt x="15" y="78"/>
                    </a:lnTo>
                    <a:lnTo>
                      <a:pt x="7" y="83"/>
                    </a:lnTo>
                    <a:lnTo>
                      <a:pt x="0" y="76"/>
                    </a:lnTo>
                    <a:lnTo>
                      <a:pt x="7" y="72"/>
                    </a:lnTo>
                    <a:lnTo>
                      <a:pt x="12" y="69"/>
                    </a:lnTo>
                    <a:lnTo>
                      <a:pt x="18" y="65"/>
                    </a:lnTo>
                    <a:lnTo>
                      <a:pt x="20" y="61"/>
                    </a:lnTo>
                    <a:lnTo>
                      <a:pt x="25" y="57"/>
                    </a:lnTo>
                    <a:lnTo>
                      <a:pt x="28" y="53"/>
                    </a:lnTo>
                    <a:lnTo>
                      <a:pt x="34" y="42"/>
                    </a:lnTo>
                    <a:lnTo>
                      <a:pt x="40" y="32"/>
                    </a:lnTo>
                    <a:lnTo>
                      <a:pt x="46" y="22"/>
                    </a:lnTo>
                    <a:lnTo>
                      <a:pt x="55" y="10"/>
                    </a:lnTo>
                    <a:lnTo>
                      <a:pt x="59" y="5"/>
                    </a:lnTo>
                    <a:lnTo>
                      <a:pt x="65" y="0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7" name="Freeform 673"/>
              <p:cNvSpPr>
                <a:spLocks/>
              </p:cNvSpPr>
              <p:nvPr/>
            </p:nvSpPr>
            <p:spPr bwMode="auto">
              <a:xfrm>
                <a:off x="3151" y="2183"/>
                <a:ext cx="3" cy="2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5"/>
                  <a:gd name="T11" fmla="*/ 9 w 9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5">
                    <a:moveTo>
                      <a:pt x="0" y="0"/>
                    </a:move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8" name="Freeform 674"/>
              <p:cNvSpPr>
                <a:spLocks/>
              </p:cNvSpPr>
              <p:nvPr/>
            </p:nvSpPr>
            <p:spPr bwMode="auto">
              <a:xfrm>
                <a:off x="3100" y="2221"/>
                <a:ext cx="31" cy="7"/>
              </a:xfrm>
              <a:custGeom>
                <a:avLst/>
                <a:gdLst>
                  <a:gd name="T0" fmla="*/ 0 w 92"/>
                  <a:gd name="T1" fmla="*/ 0 h 16"/>
                  <a:gd name="T2" fmla="*/ 0 w 92"/>
                  <a:gd name="T3" fmla="*/ 0 h 16"/>
                  <a:gd name="T4" fmla="*/ 0 w 92"/>
                  <a:gd name="T5" fmla="*/ 0 h 16"/>
                  <a:gd name="T6" fmla="*/ 0 w 92"/>
                  <a:gd name="T7" fmla="*/ 0 h 16"/>
                  <a:gd name="T8" fmla="*/ 0 w 92"/>
                  <a:gd name="T9" fmla="*/ 0 h 16"/>
                  <a:gd name="T10" fmla="*/ 0 w 92"/>
                  <a:gd name="T11" fmla="*/ 0 h 16"/>
                  <a:gd name="T12" fmla="*/ 0 w 92"/>
                  <a:gd name="T13" fmla="*/ 0 h 16"/>
                  <a:gd name="T14" fmla="*/ 0 w 92"/>
                  <a:gd name="T15" fmla="*/ 0 h 16"/>
                  <a:gd name="T16" fmla="*/ 0 w 92"/>
                  <a:gd name="T17" fmla="*/ 0 h 16"/>
                  <a:gd name="T18" fmla="*/ 0 w 92"/>
                  <a:gd name="T19" fmla="*/ 0 h 16"/>
                  <a:gd name="T20" fmla="*/ 0 w 92"/>
                  <a:gd name="T21" fmla="*/ 0 h 16"/>
                  <a:gd name="T22" fmla="*/ 0 w 92"/>
                  <a:gd name="T23" fmla="*/ 0 h 16"/>
                  <a:gd name="T24" fmla="*/ 0 w 92"/>
                  <a:gd name="T25" fmla="*/ 0 h 16"/>
                  <a:gd name="T26" fmla="*/ 0 w 92"/>
                  <a:gd name="T27" fmla="*/ 0 h 16"/>
                  <a:gd name="T28" fmla="*/ 0 w 92"/>
                  <a:gd name="T29" fmla="*/ 0 h 16"/>
                  <a:gd name="T30" fmla="*/ 0 w 92"/>
                  <a:gd name="T31" fmla="*/ 0 h 16"/>
                  <a:gd name="T32" fmla="*/ 0 w 92"/>
                  <a:gd name="T33" fmla="*/ 0 h 16"/>
                  <a:gd name="T34" fmla="*/ 0 w 92"/>
                  <a:gd name="T35" fmla="*/ 0 h 16"/>
                  <a:gd name="T36" fmla="*/ 0 w 92"/>
                  <a:gd name="T37" fmla="*/ 0 h 16"/>
                  <a:gd name="T38" fmla="*/ 0 w 92"/>
                  <a:gd name="T39" fmla="*/ 0 h 16"/>
                  <a:gd name="T40" fmla="*/ 0 w 92"/>
                  <a:gd name="T41" fmla="*/ 0 h 16"/>
                  <a:gd name="T42" fmla="*/ 0 w 92"/>
                  <a:gd name="T43" fmla="*/ 0 h 16"/>
                  <a:gd name="T44" fmla="*/ 0 w 92"/>
                  <a:gd name="T45" fmla="*/ 0 h 16"/>
                  <a:gd name="T46" fmla="*/ 0 w 92"/>
                  <a:gd name="T47" fmla="*/ 0 h 16"/>
                  <a:gd name="T48" fmla="*/ 0 w 92"/>
                  <a:gd name="T49" fmla="*/ 0 h 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2"/>
                  <a:gd name="T76" fmla="*/ 0 h 16"/>
                  <a:gd name="T77" fmla="*/ 92 w 92"/>
                  <a:gd name="T78" fmla="*/ 16 h 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2" h="16">
                    <a:moveTo>
                      <a:pt x="92" y="7"/>
                    </a:moveTo>
                    <a:lnTo>
                      <a:pt x="87" y="9"/>
                    </a:lnTo>
                    <a:lnTo>
                      <a:pt x="81" y="11"/>
                    </a:lnTo>
                    <a:lnTo>
                      <a:pt x="69" y="13"/>
                    </a:lnTo>
                    <a:lnTo>
                      <a:pt x="63" y="13"/>
                    </a:lnTo>
                    <a:lnTo>
                      <a:pt x="58" y="13"/>
                    </a:lnTo>
                    <a:lnTo>
                      <a:pt x="47" y="13"/>
                    </a:lnTo>
                    <a:lnTo>
                      <a:pt x="35" y="12"/>
                    </a:lnTo>
                    <a:lnTo>
                      <a:pt x="25" y="12"/>
                    </a:lnTo>
                    <a:lnTo>
                      <a:pt x="14" y="13"/>
                    </a:lnTo>
                    <a:lnTo>
                      <a:pt x="10" y="14"/>
                    </a:lnTo>
                    <a:lnTo>
                      <a:pt x="4" y="16"/>
                    </a:lnTo>
                    <a:lnTo>
                      <a:pt x="0" y="9"/>
                    </a:lnTo>
                    <a:lnTo>
                      <a:pt x="6" y="7"/>
                    </a:lnTo>
                    <a:lnTo>
                      <a:pt x="13" y="5"/>
                    </a:lnTo>
                    <a:lnTo>
                      <a:pt x="25" y="4"/>
                    </a:lnTo>
                    <a:lnTo>
                      <a:pt x="37" y="4"/>
                    </a:lnTo>
                    <a:lnTo>
                      <a:pt x="47" y="4"/>
                    </a:lnTo>
                    <a:lnTo>
                      <a:pt x="58" y="5"/>
                    </a:lnTo>
                    <a:lnTo>
                      <a:pt x="62" y="4"/>
                    </a:lnTo>
                    <a:lnTo>
                      <a:pt x="66" y="4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6" y="0"/>
                    </a:lnTo>
                    <a:lnTo>
                      <a:pt x="92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9" name="Freeform 675"/>
              <p:cNvSpPr>
                <a:spLocks/>
              </p:cNvSpPr>
              <p:nvPr/>
            </p:nvSpPr>
            <p:spPr bwMode="auto">
              <a:xfrm>
                <a:off x="3129" y="2221"/>
                <a:ext cx="2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6" y="7"/>
                    </a:lnTo>
                    <a:lnTo>
                      <a:pt x="0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0" name="Freeform 676"/>
              <p:cNvSpPr>
                <a:spLocks/>
              </p:cNvSpPr>
              <p:nvPr/>
            </p:nvSpPr>
            <p:spPr bwMode="auto">
              <a:xfrm>
                <a:off x="3086" y="2225"/>
                <a:ext cx="16" cy="17"/>
              </a:xfrm>
              <a:custGeom>
                <a:avLst/>
                <a:gdLst>
                  <a:gd name="T0" fmla="*/ 0 w 46"/>
                  <a:gd name="T1" fmla="*/ 0 h 35"/>
                  <a:gd name="T2" fmla="*/ 0 w 46"/>
                  <a:gd name="T3" fmla="*/ 0 h 35"/>
                  <a:gd name="T4" fmla="*/ 0 w 46"/>
                  <a:gd name="T5" fmla="*/ 0 h 35"/>
                  <a:gd name="T6" fmla="*/ 0 w 46"/>
                  <a:gd name="T7" fmla="*/ 0 h 35"/>
                  <a:gd name="T8" fmla="*/ 0 w 46"/>
                  <a:gd name="T9" fmla="*/ 0 h 35"/>
                  <a:gd name="T10" fmla="*/ 0 w 46"/>
                  <a:gd name="T11" fmla="*/ 0 h 35"/>
                  <a:gd name="T12" fmla="*/ 0 w 46"/>
                  <a:gd name="T13" fmla="*/ 0 h 35"/>
                  <a:gd name="T14" fmla="*/ 0 w 46"/>
                  <a:gd name="T15" fmla="*/ 0 h 35"/>
                  <a:gd name="T16" fmla="*/ 0 w 46"/>
                  <a:gd name="T17" fmla="*/ 0 h 35"/>
                  <a:gd name="T18" fmla="*/ 0 w 46"/>
                  <a:gd name="T19" fmla="*/ 0 h 35"/>
                  <a:gd name="T20" fmla="*/ 0 w 46"/>
                  <a:gd name="T21" fmla="*/ 0 h 35"/>
                  <a:gd name="T22" fmla="*/ 0 w 46"/>
                  <a:gd name="T23" fmla="*/ 0 h 35"/>
                  <a:gd name="T24" fmla="*/ 0 w 46"/>
                  <a:gd name="T25" fmla="*/ 0 h 35"/>
                  <a:gd name="T26" fmla="*/ 0 w 46"/>
                  <a:gd name="T27" fmla="*/ 0 h 35"/>
                  <a:gd name="T28" fmla="*/ 0 w 46"/>
                  <a:gd name="T29" fmla="*/ 0 h 35"/>
                  <a:gd name="T30" fmla="*/ 0 w 46"/>
                  <a:gd name="T31" fmla="*/ 0 h 35"/>
                  <a:gd name="T32" fmla="*/ 0 w 46"/>
                  <a:gd name="T33" fmla="*/ 0 h 35"/>
                  <a:gd name="T34" fmla="*/ 0 w 46"/>
                  <a:gd name="T35" fmla="*/ 0 h 35"/>
                  <a:gd name="T36" fmla="*/ 0 w 46"/>
                  <a:gd name="T37" fmla="*/ 0 h 35"/>
                  <a:gd name="T38" fmla="*/ 0 w 46"/>
                  <a:gd name="T39" fmla="*/ 0 h 35"/>
                  <a:gd name="T40" fmla="*/ 0 w 46"/>
                  <a:gd name="T41" fmla="*/ 0 h 35"/>
                  <a:gd name="T42" fmla="*/ 0 w 46"/>
                  <a:gd name="T43" fmla="*/ 0 h 35"/>
                  <a:gd name="T44" fmla="*/ 0 w 46"/>
                  <a:gd name="T45" fmla="*/ 0 h 35"/>
                  <a:gd name="T46" fmla="*/ 0 w 46"/>
                  <a:gd name="T47" fmla="*/ 0 h 35"/>
                  <a:gd name="T48" fmla="*/ 0 w 46"/>
                  <a:gd name="T49" fmla="*/ 0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35"/>
                  <a:gd name="T77" fmla="*/ 46 w 46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35">
                    <a:moveTo>
                      <a:pt x="46" y="7"/>
                    </a:moveTo>
                    <a:lnTo>
                      <a:pt x="43" y="8"/>
                    </a:lnTo>
                    <a:lnTo>
                      <a:pt x="42" y="9"/>
                    </a:lnTo>
                    <a:lnTo>
                      <a:pt x="36" y="12"/>
                    </a:lnTo>
                    <a:lnTo>
                      <a:pt x="33" y="17"/>
                    </a:lnTo>
                    <a:lnTo>
                      <a:pt x="28" y="21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3"/>
                    </a:lnTo>
                    <a:lnTo>
                      <a:pt x="12" y="34"/>
                    </a:lnTo>
                    <a:lnTo>
                      <a:pt x="6" y="35"/>
                    </a:lnTo>
                    <a:lnTo>
                      <a:pt x="2" y="35"/>
                    </a:lnTo>
                    <a:lnTo>
                      <a:pt x="0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5" y="21"/>
                    </a:lnTo>
                    <a:lnTo>
                      <a:pt x="18" y="17"/>
                    </a:lnTo>
                    <a:lnTo>
                      <a:pt x="22" y="12"/>
                    </a:lnTo>
                    <a:lnTo>
                      <a:pt x="27" y="7"/>
                    </a:lnTo>
                    <a:lnTo>
                      <a:pt x="33" y="3"/>
                    </a:lnTo>
                    <a:lnTo>
                      <a:pt x="37" y="1"/>
                    </a:lnTo>
                    <a:lnTo>
                      <a:pt x="42" y="0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1" name="Freeform 677"/>
              <p:cNvSpPr>
                <a:spLocks/>
              </p:cNvSpPr>
              <p:nvPr/>
            </p:nvSpPr>
            <p:spPr bwMode="auto">
              <a:xfrm>
                <a:off x="3100" y="2225"/>
                <a:ext cx="2" cy="3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0 h 7"/>
                  <a:gd name="T4" fmla="*/ 0 w 4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2" name="Freeform 678"/>
              <p:cNvSpPr>
                <a:spLocks/>
              </p:cNvSpPr>
              <p:nvPr/>
            </p:nvSpPr>
            <p:spPr bwMode="auto">
              <a:xfrm>
                <a:off x="3056" y="2226"/>
                <a:ext cx="31" cy="16"/>
              </a:xfrm>
              <a:custGeom>
                <a:avLst/>
                <a:gdLst>
                  <a:gd name="T0" fmla="*/ 0 w 94"/>
                  <a:gd name="T1" fmla="*/ 0 h 33"/>
                  <a:gd name="T2" fmla="*/ 0 w 94"/>
                  <a:gd name="T3" fmla="*/ 0 h 33"/>
                  <a:gd name="T4" fmla="*/ 0 w 94"/>
                  <a:gd name="T5" fmla="*/ 0 h 33"/>
                  <a:gd name="T6" fmla="*/ 0 w 94"/>
                  <a:gd name="T7" fmla="*/ 0 h 33"/>
                  <a:gd name="T8" fmla="*/ 0 w 94"/>
                  <a:gd name="T9" fmla="*/ 0 h 33"/>
                  <a:gd name="T10" fmla="*/ 0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0 h 33"/>
                  <a:gd name="T20" fmla="*/ 0 w 94"/>
                  <a:gd name="T21" fmla="*/ 0 h 33"/>
                  <a:gd name="T22" fmla="*/ 0 w 94"/>
                  <a:gd name="T23" fmla="*/ 0 h 33"/>
                  <a:gd name="T24" fmla="*/ 0 w 94"/>
                  <a:gd name="T25" fmla="*/ 0 h 33"/>
                  <a:gd name="T26" fmla="*/ 0 w 94"/>
                  <a:gd name="T27" fmla="*/ 0 h 33"/>
                  <a:gd name="T28" fmla="*/ 0 w 94"/>
                  <a:gd name="T29" fmla="*/ 0 h 33"/>
                  <a:gd name="T30" fmla="*/ 0 w 94"/>
                  <a:gd name="T31" fmla="*/ 0 h 33"/>
                  <a:gd name="T32" fmla="*/ 0 w 94"/>
                  <a:gd name="T33" fmla="*/ 0 h 33"/>
                  <a:gd name="T34" fmla="*/ 0 w 94"/>
                  <a:gd name="T35" fmla="*/ 0 h 33"/>
                  <a:gd name="T36" fmla="*/ 0 w 94"/>
                  <a:gd name="T37" fmla="*/ 0 h 33"/>
                  <a:gd name="T38" fmla="*/ 0 w 94"/>
                  <a:gd name="T39" fmla="*/ 0 h 33"/>
                  <a:gd name="T40" fmla="*/ 0 w 94"/>
                  <a:gd name="T41" fmla="*/ 0 h 33"/>
                  <a:gd name="T42" fmla="*/ 0 w 94"/>
                  <a:gd name="T43" fmla="*/ 0 h 33"/>
                  <a:gd name="T44" fmla="*/ 0 w 94"/>
                  <a:gd name="T45" fmla="*/ 0 h 33"/>
                  <a:gd name="T46" fmla="*/ 0 w 94"/>
                  <a:gd name="T47" fmla="*/ 0 h 33"/>
                  <a:gd name="T48" fmla="*/ 0 w 94"/>
                  <a:gd name="T49" fmla="*/ 0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4"/>
                  <a:gd name="T76" fmla="*/ 0 h 33"/>
                  <a:gd name="T77" fmla="*/ 94 w 94"/>
                  <a:gd name="T78" fmla="*/ 33 h 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4" h="33">
                    <a:moveTo>
                      <a:pt x="94" y="33"/>
                    </a:moveTo>
                    <a:lnTo>
                      <a:pt x="86" y="33"/>
                    </a:lnTo>
                    <a:lnTo>
                      <a:pt x="79" y="32"/>
                    </a:lnTo>
                    <a:lnTo>
                      <a:pt x="65" y="28"/>
                    </a:lnTo>
                    <a:lnTo>
                      <a:pt x="54" y="24"/>
                    </a:lnTo>
                    <a:lnTo>
                      <a:pt x="45" y="19"/>
                    </a:lnTo>
                    <a:lnTo>
                      <a:pt x="34" y="15"/>
                    </a:lnTo>
                    <a:lnTo>
                      <a:pt x="24" y="11"/>
                    </a:lnTo>
                    <a:lnTo>
                      <a:pt x="18" y="10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6" y="1"/>
                    </a:lnTo>
                    <a:lnTo>
                      <a:pt x="22" y="2"/>
                    </a:lnTo>
                    <a:lnTo>
                      <a:pt x="30" y="4"/>
                    </a:lnTo>
                    <a:lnTo>
                      <a:pt x="40" y="8"/>
                    </a:lnTo>
                    <a:lnTo>
                      <a:pt x="51" y="13"/>
                    </a:lnTo>
                    <a:lnTo>
                      <a:pt x="61" y="17"/>
                    </a:lnTo>
                    <a:lnTo>
                      <a:pt x="70" y="21"/>
                    </a:lnTo>
                    <a:lnTo>
                      <a:pt x="82" y="24"/>
                    </a:lnTo>
                    <a:lnTo>
                      <a:pt x="88" y="24"/>
                    </a:lnTo>
                    <a:lnTo>
                      <a:pt x="94" y="25"/>
                    </a:lnTo>
                    <a:lnTo>
                      <a:pt x="94" y="3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3" name="Freeform 679"/>
              <p:cNvSpPr>
                <a:spLocks/>
              </p:cNvSpPr>
              <p:nvPr/>
            </p:nvSpPr>
            <p:spPr bwMode="auto">
              <a:xfrm>
                <a:off x="3086" y="2239"/>
                <a:ext cx="1" cy="3"/>
              </a:xfrm>
              <a:custGeom>
                <a:avLst/>
                <a:gdLst>
                  <a:gd name="T0" fmla="*/ 1 w 2"/>
                  <a:gd name="T1" fmla="*/ 0 h 8"/>
                  <a:gd name="T2" fmla="*/ 1 w 2"/>
                  <a:gd name="T3" fmla="*/ 0 h 8"/>
                  <a:gd name="T4" fmla="*/ 0 w 2"/>
                  <a:gd name="T5" fmla="*/ 0 h 8"/>
                  <a:gd name="T6" fmla="*/ 1 w 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2" y="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4" name="Freeform 680"/>
              <p:cNvSpPr>
                <a:spLocks/>
              </p:cNvSpPr>
              <p:nvPr/>
            </p:nvSpPr>
            <p:spPr bwMode="auto">
              <a:xfrm>
                <a:off x="3029" y="2226"/>
                <a:ext cx="27" cy="20"/>
              </a:xfrm>
              <a:custGeom>
                <a:avLst/>
                <a:gdLst>
                  <a:gd name="T0" fmla="*/ 0 w 82"/>
                  <a:gd name="T1" fmla="*/ 0 h 41"/>
                  <a:gd name="T2" fmla="*/ 0 w 82"/>
                  <a:gd name="T3" fmla="*/ 0 h 41"/>
                  <a:gd name="T4" fmla="*/ 0 w 82"/>
                  <a:gd name="T5" fmla="*/ 0 h 41"/>
                  <a:gd name="T6" fmla="*/ 0 w 82"/>
                  <a:gd name="T7" fmla="*/ 0 h 41"/>
                  <a:gd name="T8" fmla="*/ 0 w 82"/>
                  <a:gd name="T9" fmla="*/ 0 h 41"/>
                  <a:gd name="T10" fmla="*/ 0 w 82"/>
                  <a:gd name="T11" fmla="*/ 0 h 41"/>
                  <a:gd name="T12" fmla="*/ 0 w 82"/>
                  <a:gd name="T13" fmla="*/ 0 h 41"/>
                  <a:gd name="T14" fmla="*/ 0 w 82"/>
                  <a:gd name="T15" fmla="*/ 0 h 41"/>
                  <a:gd name="T16" fmla="*/ 0 w 82"/>
                  <a:gd name="T17" fmla="*/ 0 h 41"/>
                  <a:gd name="T18" fmla="*/ 0 w 82"/>
                  <a:gd name="T19" fmla="*/ 0 h 41"/>
                  <a:gd name="T20" fmla="*/ 0 w 82"/>
                  <a:gd name="T21" fmla="*/ 0 h 41"/>
                  <a:gd name="T22" fmla="*/ 0 w 82"/>
                  <a:gd name="T23" fmla="*/ 0 h 41"/>
                  <a:gd name="T24" fmla="*/ 0 w 82"/>
                  <a:gd name="T25" fmla="*/ 0 h 41"/>
                  <a:gd name="T26" fmla="*/ 0 w 82"/>
                  <a:gd name="T27" fmla="*/ 0 h 41"/>
                  <a:gd name="T28" fmla="*/ 0 w 82"/>
                  <a:gd name="T29" fmla="*/ 0 h 41"/>
                  <a:gd name="T30" fmla="*/ 0 w 82"/>
                  <a:gd name="T31" fmla="*/ 0 h 41"/>
                  <a:gd name="T32" fmla="*/ 0 w 82"/>
                  <a:gd name="T33" fmla="*/ 0 h 41"/>
                  <a:gd name="T34" fmla="*/ 0 w 82"/>
                  <a:gd name="T35" fmla="*/ 0 h 41"/>
                  <a:gd name="T36" fmla="*/ 0 w 82"/>
                  <a:gd name="T37" fmla="*/ 0 h 41"/>
                  <a:gd name="T38" fmla="*/ 0 w 82"/>
                  <a:gd name="T39" fmla="*/ 0 h 41"/>
                  <a:gd name="T40" fmla="*/ 0 w 82"/>
                  <a:gd name="T41" fmla="*/ 0 h 41"/>
                  <a:gd name="T42" fmla="*/ 0 w 82"/>
                  <a:gd name="T43" fmla="*/ 0 h 41"/>
                  <a:gd name="T44" fmla="*/ 0 w 82"/>
                  <a:gd name="T45" fmla="*/ 0 h 41"/>
                  <a:gd name="T46" fmla="*/ 0 w 82"/>
                  <a:gd name="T47" fmla="*/ 0 h 41"/>
                  <a:gd name="T48" fmla="*/ 0 w 82"/>
                  <a:gd name="T49" fmla="*/ 0 h 41"/>
                  <a:gd name="T50" fmla="*/ 0 w 82"/>
                  <a:gd name="T51" fmla="*/ 0 h 41"/>
                  <a:gd name="T52" fmla="*/ 0 w 82"/>
                  <a:gd name="T53" fmla="*/ 0 h 41"/>
                  <a:gd name="T54" fmla="*/ 0 w 82"/>
                  <a:gd name="T55" fmla="*/ 0 h 41"/>
                  <a:gd name="T56" fmla="*/ 0 w 82"/>
                  <a:gd name="T57" fmla="*/ 0 h 41"/>
                  <a:gd name="T58" fmla="*/ 0 w 82"/>
                  <a:gd name="T59" fmla="*/ 0 h 41"/>
                  <a:gd name="T60" fmla="*/ 0 w 82"/>
                  <a:gd name="T61" fmla="*/ 0 h 41"/>
                  <a:gd name="T62" fmla="*/ 0 w 82"/>
                  <a:gd name="T63" fmla="*/ 0 h 41"/>
                  <a:gd name="T64" fmla="*/ 0 w 82"/>
                  <a:gd name="T65" fmla="*/ 0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41"/>
                  <a:gd name="T101" fmla="*/ 82 w 82"/>
                  <a:gd name="T102" fmla="*/ 41 h 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41">
                    <a:moveTo>
                      <a:pt x="82" y="8"/>
                    </a:moveTo>
                    <a:lnTo>
                      <a:pt x="68" y="8"/>
                    </a:lnTo>
                    <a:lnTo>
                      <a:pt x="62" y="9"/>
                    </a:lnTo>
                    <a:lnTo>
                      <a:pt x="56" y="10"/>
                    </a:lnTo>
                    <a:lnTo>
                      <a:pt x="43" y="12"/>
                    </a:lnTo>
                    <a:lnTo>
                      <a:pt x="39" y="14"/>
                    </a:lnTo>
                    <a:lnTo>
                      <a:pt x="33" y="16"/>
                    </a:lnTo>
                    <a:lnTo>
                      <a:pt x="28" y="18"/>
                    </a:lnTo>
                    <a:lnTo>
                      <a:pt x="25" y="21"/>
                    </a:lnTo>
                    <a:lnTo>
                      <a:pt x="21" y="23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5" y="29"/>
                    </a:lnTo>
                    <a:lnTo>
                      <a:pt x="13" y="33"/>
                    </a:lnTo>
                    <a:lnTo>
                      <a:pt x="12" y="36"/>
                    </a:lnTo>
                    <a:lnTo>
                      <a:pt x="12" y="41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2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6" y="15"/>
                    </a:lnTo>
                    <a:lnTo>
                      <a:pt x="21" y="12"/>
                    </a:lnTo>
                    <a:lnTo>
                      <a:pt x="27" y="9"/>
                    </a:lnTo>
                    <a:lnTo>
                      <a:pt x="33" y="7"/>
                    </a:lnTo>
                    <a:lnTo>
                      <a:pt x="40" y="5"/>
                    </a:lnTo>
                    <a:lnTo>
                      <a:pt x="52" y="2"/>
                    </a:lnTo>
                    <a:lnTo>
                      <a:pt x="59" y="1"/>
                    </a:lnTo>
                    <a:lnTo>
                      <a:pt x="67" y="1"/>
                    </a:lnTo>
                    <a:lnTo>
                      <a:pt x="80" y="0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5" name="Freeform 681"/>
              <p:cNvSpPr>
                <a:spLocks/>
              </p:cNvSpPr>
              <p:nvPr/>
            </p:nvSpPr>
            <p:spPr bwMode="auto">
              <a:xfrm>
                <a:off x="3056" y="2226"/>
                <a:ext cx="0" cy="4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0 h 8"/>
                  <a:gd name="T4" fmla="*/ 0 w 2"/>
                  <a:gd name="T5" fmla="*/ 1 h 8"/>
                  <a:gd name="T6" fmla="*/ 0 w 2"/>
                  <a:gd name="T7" fmla="*/ 1 h 8"/>
                  <a:gd name="T8" fmla="*/ 0 w 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0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6" name="Freeform 682"/>
              <p:cNvSpPr>
                <a:spLocks/>
              </p:cNvSpPr>
              <p:nvPr/>
            </p:nvSpPr>
            <p:spPr bwMode="auto">
              <a:xfrm>
                <a:off x="3029" y="2246"/>
                <a:ext cx="29" cy="23"/>
              </a:xfrm>
              <a:custGeom>
                <a:avLst/>
                <a:gdLst>
                  <a:gd name="T0" fmla="*/ 0 w 86"/>
                  <a:gd name="T1" fmla="*/ 0 h 46"/>
                  <a:gd name="T2" fmla="*/ 0 w 86"/>
                  <a:gd name="T3" fmla="*/ 1 h 46"/>
                  <a:gd name="T4" fmla="*/ 0 w 86"/>
                  <a:gd name="T5" fmla="*/ 1 h 46"/>
                  <a:gd name="T6" fmla="*/ 0 w 86"/>
                  <a:gd name="T7" fmla="*/ 1 h 46"/>
                  <a:gd name="T8" fmla="*/ 0 w 86"/>
                  <a:gd name="T9" fmla="*/ 1 h 46"/>
                  <a:gd name="T10" fmla="*/ 0 w 86"/>
                  <a:gd name="T11" fmla="*/ 1 h 46"/>
                  <a:gd name="T12" fmla="*/ 0 w 86"/>
                  <a:gd name="T13" fmla="*/ 1 h 46"/>
                  <a:gd name="T14" fmla="*/ 0 w 86"/>
                  <a:gd name="T15" fmla="*/ 1 h 46"/>
                  <a:gd name="T16" fmla="*/ 0 w 86"/>
                  <a:gd name="T17" fmla="*/ 1 h 46"/>
                  <a:gd name="T18" fmla="*/ 0 w 86"/>
                  <a:gd name="T19" fmla="*/ 1 h 46"/>
                  <a:gd name="T20" fmla="*/ 0 w 86"/>
                  <a:gd name="T21" fmla="*/ 1 h 46"/>
                  <a:gd name="T22" fmla="*/ 0 w 86"/>
                  <a:gd name="T23" fmla="*/ 1 h 46"/>
                  <a:gd name="T24" fmla="*/ 0 w 86"/>
                  <a:gd name="T25" fmla="*/ 1 h 46"/>
                  <a:gd name="T26" fmla="*/ 0 w 86"/>
                  <a:gd name="T27" fmla="*/ 1 h 46"/>
                  <a:gd name="T28" fmla="*/ 0 w 86"/>
                  <a:gd name="T29" fmla="*/ 1 h 46"/>
                  <a:gd name="T30" fmla="*/ 0 w 86"/>
                  <a:gd name="T31" fmla="*/ 1 h 46"/>
                  <a:gd name="T32" fmla="*/ 0 w 86"/>
                  <a:gd name="T33" fmla="*/ 1 h 46"/>
                  <a:gd name="T34" fmla="*/ 0 w 86"/>
                  <a:gd name="T35" fmla="*/ 1 h 46"/>
                  <a:gd name="T36" fmla="*/ 0 w 86"/>
                  <a:gd name="T37" fmla="*/ 1 h 46"/>
                  <a:gd name="T38" fmla="*/ 0 w 86"/>
                  <a:gd name="T39" fmla="*/ 1 h 46"/>
                  <a:gd name="T40" fmla="*/ 0 w 86"/>
                  <a:gd name="T41" fmla="*/ 1 h 46"/>
                  <a:gd name="T42" fmla="*/ 0 w 86"/>
                  <a:gd name="T43" fmla="*/ 1 h 46"/>
                  <a:gd name="T44" fmla="*/ 0 w 86"/>
                  <a:gd name="T45" fmla="*/ 1 h 46"/>
                  <a:gd name="T46" fmla="*/ 0 w 86"/>
                  <a:gd name="T47" fmla="*/ 1 h 46"/>
                  <a:gd name="T48" fmla="*/ 0 w 86"/>
                  <a:gd name="T49" fmla="*/ 1 h 46"/>
                  <a:gd name="T50" fmla="*/ 0 w 86"/>
                  <a:gd name="T51" fmla="*/ 1 h 46"/>
                  <a:gd name="T52" fmla="*/ 0 w 86"/>
                  <a:gd name="T53" fmla="*/ 1 h 46"/>
                  <a:gd name="T54" fmla="*/ 0 w 86"/>
                  <a:gd name="T55" fmla="*/ 1 h 46"/>
                  <a:gd name="T56" fmla="*/ 0 w 86"/>
                  <a:gd name="T57" fmla="*/ 0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6"/>
                  <a:gd name="T88" fmla="*/ 0 h 46"/>
                  <a:gd name="T89" fmla="*/ 86 w 86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6" h="46">
                    <a:moveTo>
                      <a:pt x="12" y="0"/>
                    </a:moveTo>
                    <a:lnTo>
                      <a:pt x="12" y="4"/>
                    </a:lnTo>
                    <a:lnTo>
                      <a:pt x="13" y="7"/>
                    </a:lnTo>
                    <a:lnTo>
                      <a:pt x="16" y="10"/>
                    </a:lnTo>
                    <a:lnTo>
                      <a:pt x="19" y="12"/>
                    </a:lnTo>
                    <a:lnTo>
                      <a:pt x="22" y="14"/>
                    </a:lnTo>
                    <a:lnTo>
                      <a:pt x="27" y="16"/>
                    </a:lnTo>
                    <a:lnTo>
                      <a:pt x="37" y="20"/>
                    </a:lnTo>
                    <a:lnTo>
                      <a:pt x="49" y="25"/>
                    </a:lnTo>
                    <a:lnTo>
                      <a:pt x="62" y="29"/>
                    </a:lnTo>
                    <a:lnTo>
                      <a:pt x="68" y="31"/>
                    </a:lnTo>
                    <a:lnTo>
                      <a:pt x="76" y="34"/>
                    </a:lnTo>
                    <a:lnTo>
                      <a:pt x="80" y="37"/>
                    </a:lnTo>
                    <a:lnTo>
                      <a:pt x="86" y="41"/>
                    </a:lnTo>
                    <a:lnTo>
                      <a:pt x="77" y="46"/>
                    </a:lnTo>
                    <a:lnTo>
                      <a:pt x="73" y="43"/>
                    </a:lnTo>
                    <a:lnTo>
                      <a:pt x="68" y="40"/>
                    </a:lnTo>
                    <a:lnTo>
                      <a:pt x="62" y="38"/>
                    </a:lnTo>
                    <a:lnTo>
                      <a:pt x="56" y="36"/>
                    </a:lnTo>
                    <a:lnTo>
                      <a:pt x="45" y="32"/>
                    </a:lnTo>
                    <a:lnTo>
                      <a:pt x="33" y="28"/>
                    </a:lnTo>
                    <a:lnTo>
                      <a:pt x="21" y="23"/>
                    </a:lnTo>
                    <a:lnTo>
                      <a:pt x="15" y="21"/>
                    </a:lnTo>
                    <a:lnTo>
                      <a:pt x="10" y="18"/>
                    </a:lnTo>
                    <a:lnTo>
                      <a:pt x="6" y="14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7" name="Freeform 683"/>
              <p:cNvSpPr>
                <a:spLocks/>
              </p:cNvSpPr>
              <p:nvPr/>
            </p:nvSpPr>
            <p:spPr bwMode="auto">
              <a:xfrm>
                <a:off x="3029" y="2246"/>
                <a:ext cx="4" cy="0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0 w 12"/>
                  <a:gd name="T7" fmla="*/ 0 h 1"/>
                  <a:gd name="T8" fmla="*/ 0 w 1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"/>
                  <a:gd name="T17" fmla="*/ 12 w 12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">
                    <a:moveTo>
                      <a:pt x="0" y="0"/>
                    </a:moveTo>
                    <a:lnTo>
                      <a:pt x="0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8" name="Freeform 684"/>
              <p:cNvSpPr>
                <a:spLocks/>
              </p:cNvSpPr>
              <p:nvPr/>
            </p:nvSpPr>
            <p:spPr bwMode="auto">
              <a:xfrm>
                <a:off x="3054" y="2267"/>
                <a:ext cx="17" cy="30"/>
              </a:xfrm>
              <a:custGeom>
                <a:avLst/>
                <a:gdLst>
                  <a:gd name="T0" fmla="*/ 0 w 49"/>
                  <a:gd name="T1" fmla="*/ 0 h 61"/>
                  <a:gd name="T2" fmla="*/ 0 w 49"/>
                  <a:gd name="T3" fmla="*/ 0 h 61"/>
                  <a:gd name="T4" fmla="*/ 0 w 49"/>
                  <a:gd name="T5" fmla="*/ 0 h 61"/>
                  <a:gd name="T6" fmla="*/ 0 w 49"/>
                  <a:gd name="T7" fmla="*/ 0 h 61"/>
                  <a:gd name="T8" fmla="*/ 0 w 49"/>
                  <a:gd name="T9" fmla="*/ 0 h 61"/>
                  <a:gd name="T10" fmla="*/ 0 w 49"/>
                  <a:gd name="T11" fmla="*/ 0 h 61"/>
                  <a:gd name="T12" fmla="*/ 0 w 49"/>
                  <a:gd name="T13" fmla="*/ 0 h 61"/>
                  <a:gd name="T14" fmla="*/ 0 w 49"/>
                  <a:gd name="T15" fmla="*/ 0 h 61"/>
                  <a:gd name="T16" fmla="*/ 0 w 49"/>
                  <a:gd name="T17" fmla="*/ 0 h 61"/>
                  <a:gd name="T18" fmla="*/ 0 w 49"/>
                  <a:gd name="T19" fmla="*/ 0 h 61"/>
                  <a:gd name="T20" fmla="*/ 0 w 49"/>
                  <a:gd name="T21" fmla="*/ 0 h 61"/>
                  <a:gd name="T22" fmla="*/ 0 w 49"/>
                  <a:gd name="T23" fmla="*/ 0 h 61"/>
                  <a:gd name="T24" fmla="*/ 0 w 49"/>
                  <a:gd name="T25" fmla="*/ 0 h 61"/>
                  <a:gd name="T26" fmla="*/ 0 w 49"/>
                  <a:gd name="T27" fmla="*/ 0 h 61"/>
                  <a:gd name="T28" fmla="*/ 0 w 49"/>
                  <a:gd name="T29" fmla="*/ 0 h 61"/>
                  <a:gd name="T30" fmla="*/ 0 w 49"/>
                  <a:gd name="T31" fmla="*/ 0 h 61"/>
                  <a:gd name="T32" fmla="*/ 0 w 49"/>
                  <a:gd name="T33" fmla="*/ 0 h 61"/>
                  <a:gd name="T34" fmla="*/ 0 w 49"/>
                  <a:gd name="T35" fmla="*/ 0 h 61"/>
                  <a:gd name="T36" fmla="*/ 0 w 49"/>
                  <a:gd name="T37" fmla="*/ 0 h 61"/>
                  <a:gd name="T38" fmla="*/ 0 w 49"/>
                  <a:gd name="T39" fmla="*/ 0 h 61"/>
                  <a:gd name="T40" fmla="*/ 0 w 49"/>
                  <a:gd name="T41" fmla="*/ 0 h 61"/>
                  <a:gd name="T42" fmla="*/ 0 w 49"/>
                  <a:gd name="T43" fmla="*/ 0 h 61"/>
                  <a:gd name="T44" fmla="*/ 0 w 49"/>
                  <a:gd name="T45" fmla="*/ 0 h 61"/>
                  <a:gd name="T46" fmla="*/ 0 w 49"/>
                  <a:gd name="T47" fmla="*/ 0 h 61"/>
                  <a:gd name="T48" fmla="*/ 0 w 49"/>
                  <a:gd name="T49" fmla="*/ 0 h 61"/>
                  <a:gd name="T50" fmla="*/ 0 w 49"/>
                  <a:gd name="T51" fmla="*/ 0 h 61"/>
                  <a:gd name="T52" fmla="*/ 0 w 49"/>
                  <a:gd name="T53" fmla="*/ 0 h 61"/>
                  <a:gd name="T54" fmla="*/ 0 w 49"/>
                  <a:gd name="T55" fmla="*/ 0 h 61"/>
                  <a:gd name="T56" fmla="*/ 0 w 49"/>
                  <a:gd name="T57" fmla="*/ 0 h 6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9"/>
                  <a:gd name="T88" fmla="*/ 0 h 61"/>
                  <a:gd name="T89" fmla="*/ 49 w 49"/>
                  <a:gd name="T90" fmla="*/ 61 h 6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9" h="61">
                    <a:moveTo>
                      <a:pt x="10" y="0"/>
                    </a:moveTo>
                    <a:lnTo>
                      <a:pt x="15" y="3"/>
                    </a:lnTo>
                    <a:lnTo>
                      <a:pt x="16" y="8"/>
                    </a:lnTo>
                    <a:lnTo>
                      <a:pt x="19" y="12"/>
                    </a:lnTo>
                    <a:lnTo>
                      <a:pt x="20" y="18"/>
                    </a:lnTo>
                    <a:lnTo>
                      <a:pt x="26" y="35"/>
                    </a:lnTo>
                    <a:lnTo>
                      <a:pt x="28" y="39"/>
                    </a:lnTo>
                    <a:lnTo>
                      <a:pt x="31" y="43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7" y="50"/>
                    </a:lnTo>
                    <a:lnTo>
                      <a:pt x="40" y="52"/>
                    </a:lnTo>
                    <a:lnTo>
                      <a:pt x="43" y="53"/>
                    </a:lnTo>
                    <a:lnTo>
                      <a:pt x="49" y="53"/>
                    </a:lnTo>
                    <a:lnTo>
                      <a:pt x="47" y="61"/>
                    </a:lnTo>
                    <a:lnTo>
                      <a:pt x="40" y="61"/>
                    </a:lnTo>
                    <a:lnTo>
                      <a:pt x="34" y="59"/>
                    </a:lnTo>
                    <a:lnTo>
                      <a:pt x="29" y="57"/>
                    </a:lnTo>
                    <a:lnTo>
                      <a:pt x="25" y="54"/>
                    </a:lnTo>
                    <a:lnTo>
                      <a:pt x="22" y="49"/>
                    </a:lnTo>
                    <a:lnTo>
                      <a:pt x="19" y="45"/>
                    </a:lnTo>
                    <a:lnTo>
                      <a:pt x="17" y="41"/>
                    </a:lnTo>
                    <a:lnTo>
                      <a:pt x="15" y="37"/>
                    </a:lnTo>
                    <a:lnTo>
                      <a:pt x="10" y="20"/>
                    </a:lnTo>
                    <a:lnTo>
                      <a:pt x="9" y="15"/>
                    </a:lnTo>
                    <a:lnTo>
                      <a:pt x="6" y="11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9" name="Freeform 685"/>
              <p:cNvSpPr>
                <a:spLocks/>
              </p:cNvSpPr>
              <p:nvPr/>
            </p:nvSpPr>
            <p:spPr bwMode="auto">
              <a:xfrm>
                <a:off x="3054" y="2266"/>
                <a:ext cx="4" cy="3"/>
              </a:xfrm>
              <a:custGeom>
                <a:avLst/>
                <a:gdLst>
                  <a:gd name="T0" fmla="*/ 0 w 10"/>
                  <a:gd name="T1" fmla="*/ 0 h 5"/>
                  <a:gd name="T2" fmla="*/ 0 w 10"/>
                  <a:gd name="T3" fmla="*/ 0 h 5"/>
                  <a:gd name="T4" fmla="*/ 0 w 10"/>
                  <a:gd name="T5" fmla="*/ 1 h 5"/>
                  <a:gd name="T6" fmla="*/ 0 w 10"/>
                  <a:gd name="T7" fmla="*/ 1 h 5"/>
                  <a:gd name="T8" fmla="*/ 0 w 10"/>
                  <a:gd name="T9" fmla="*/ 1 h 5"/>
                  <a:gd name="T10" fmla="*/ 0 w 1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10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0" name="Freeform 686"/>
              <p:cNvSpPr>
                <a:spLocks/>
              </p:cNvSpPr>
              <p:nvPr/>
            </p:nvSpPr>
            <p:spPr bwMode="auto">
              <a:xfrm>
                <a:off x="3070" y="2278"/>
                <a:ext cx="26" cy="19"/>
              </a:xfrm>
              <a:custGeom>
                <a:avLst/>
                <a:gdLst>
                  <a:gd name="T0" fmla="*/ 0 w 79"/>
                  <a:gd name="T1" fmla="*/ 0 h 39"/>
                  <a:gd name="T2" fmla="*/ 0 w 79"/>
                  <a:gd name="T3" fmla="*/ 0 h 39"/>
                  <a:gd name="T4" fmla="*/ 0 w 79"/>
                  <a:gd name="T5" fmla="*/ 0 h 39"/>
                  <a:gd name="T6" fmla="*/ 0 w 79"/>
                  <a:gd name="T7" fmla="*/ 0 h 39"/>
                  <a:gd name="T8" fmla="*/ 0 w 79"/>
                  <a:gd name="T9" fmla="*/ 0 h 39"/>
                  <a:gd name="T10" fmla="*/ 0 w 79"/>
                  <a:gd name="T11" fmla="*/ 0 h 39"/>
                  <a:gd name="T12" fmla="*/ 0 w 79"/>
                  <a:gd name="T13" fmla="*/ 0 h 39"/>
                  <a:gd name="T14" fmla="*/ 0 w 79"/>
                  <a:gd name="T15" fmla="*/ 0 h 39"/>
                  <a:gd name="T16" fmla="*/ 0 w 79"/>
                  <a:gd name="T17" fmla="*/ 0 h 39"/>
                  <a:gd name="T18" fmla="*/ 0 w 79"/>
                  <a:gd name="T19" fmla="*/ 0 h 39"/>
                  <a:gd name="T20" fmla="*/ 0 w 79"/>
                  <a:gd name="T21" fmla="*/ 0 h 39"/>
                  <a:gd name="T22" fmla="*/ 0 w 79"/>
                  <a:gd name="T23" fmla="*/ 0 h 39"/>
                  <a:gd name="T24" fmla="*/ 0 w 79"/>
                  <a:gd name="T25" fmla="*/ 0 h 39"/>
                  <a:gd name="T26" fmla="*/ 0 w 79"/>
                  <a:gd name="T27" fmla="*/ 0 h 39"/>
                  <a:gd name="T28" fmla="*/ 0 w 79"/>
                  <a:gd name="T29" fmla="*/ 0 h 39"/>
                  <a:gd name="T30" fmla="*/ 0 w 79"/>
                  <a:gd name="T31" fmla="*/ 0 h 39"/>
                  <a:gd name="T32" fmla="*/ 0 w 79"/>
                  <a:gd name="T33" fmla="*/ 0 h 39"/>
                  <a:gd name="T34" fmla="*/ 0 w 79"/>
                  <a:gd name="T35" fmla="*/ 0 h 39"/>
                  <a:gd name="T36" fmla="*/ 0 w 79"/>
                  <a:gd name="T37" fmla="*/ 0 h 39"/>
                  <a:gd name="T38" fmla="*/ 0 w 79"/>
                  <a:gd name="T39" fmla="*/ 0 h 39"/>
                  <a:gd name="T40" fmla="*/ 0 w 79"/>
                  <a:gd name="T41" fmla="*/ 0 h 39"/>
                  <a:gd name="T42" fmla="*/ 0 w 79"/>
                  <a:gd name="T43" fmla="*/ 0 h 39"/>
                  <a:gd name="T44" fmla="*/ 0 w 79"/>
                  <a:gd name="T45" fmla="*/ 0 h 39"/>
                  <a:gd name="T46" fmla="*/ 0 w 79"/>
                  <a:gd name="T47" fmla="*/ 0 h 39"/>
                  <a:gd name="T48" fmla="*/ 0 w 79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9"/>
                  <a:gd name="T76" fmla="*/ 0 h 39"/>
                  <a:gd name="T77" fmla="*/ 79 w 79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9" h="39">
                    <a:moveTo>
                      <a:pt x="0" y="31"/>
                    </a:moveTo>
                    <a:lnTo>
                      <a:pt x="6" y="31"/>
                    </a:lnTo>
                    <a:lnTo>
                      <a:pt x="11" y="30"/>
                    </a:lnTo>
                    <a:lnTo>
                      <a:pt x="16" y="28"/>
                    </a:lnTo>
                    <a:lnTo>
                      <a:pt x="19" y="27"/>
                    </a:lnTo>
                    <a:lnTo>
                      <a:pt x="28" y="24"/>
                    </a:lnTo>
                    <a:lnTo>
                      <a:pt x="36" y="19"/>
                    </a:lnTo>
                    <a:lnTo>
                      <a:pt x="52" y="9"/>
                    </a:lnTo>
                    <a:lnTo>
                      <a:pt x="58" y="7"/>
                    </a:lnTo>
                    <a:lnTo>
                      <a:pt x="62" y="5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8"/>
                    </a:lnTo>
                    <a:lnTo>
                      <a:pt x="74" y="9"/>
                    </a:lnTo>
                    <a:lnTo>
                      <a:pt x="68" y="11"/>
                    </a:lnTo>
                    <a:lnTo>
                      <a:pt x="64" y="13"/>
                    </a:lnTo>
                    <a:lnTo>
                      <a:pt x="61" y="15"/>
                    </a:lnTo>
                    <a:lnTo>
                      <a:pt x="43" y="25"/>
                    </a:lnTo>
                    <a:lnTo>
                      <a:pt x="36" y="31"/>
                    </a:lnTo>
                    <a:lnTo>
                      <a:pt x="25" y="35"/>
                    </a:lnTo>
                    <a:lnTo>
                      <a:pt x="19" y="37"/>
                    </a:lnTo>
                    <a:lnTo>
                      <a:pt x="14" y="38"/>
                    </a:lnTo>
                    <a:lnTo>
                      <a:pt x="8" y="39"/>
                    </a:lnTo>
                    <a:lnTo>
                      <a:pt x="2" y="3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1" name="Freeform 687"/>
              <p:cNvSpPr>
                <a:spLocks/>
              </p:cNvSpPr>
              <p:nvPr/>
            </p:nvSpPr>
            <p:spPr bwMode="auto">
              <a:xfrm>
                <a:off x="3070" y="2293"/>
                <a:ext cx="1" cy="4"/>
              </a:xfrm>
              <a:custGeom>
                <a:avLst/>
                <a:gdLst>
                  <a:gd name="T0" fmla="*/ 0 w 2"/>
                  <a:gd name="T1" fmla="*/ 1 h 8"/>
                  <a:gd name="T2" fmla="*/ 1 w 2"/>
                  <a:gd name="T3" fmla="*/ 1 h 8"/>
                  <a:gd name="T4" fmla="*/ 0 w 2"/>
                  <a:gd name="T5" fmla="*/ 0 h 8"/>
                  <a:gd name="T6" fmla="*/ 1 w 2"/>
                  <a:gd name="T7" fmla="*/ 0 h 8"/>
                  <a:gd name="T8" fmla="*/ 0 w 2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2" name="Freeform 688"/>
              <p:cNvSpPr>
                <a:spLocks/>
              </p:cNvSpPr>
              <p:nvPr/>
            </p:nvSpPr>
            <p:spPr bwMode="auto">
              <a:xfrm>
                <a:off x="3094" y="2279"/>
                <a:ext cx="15" cy="26"/>
              </a:xfrm>
              <a:custGeom>
                <a:avLst/>
                <a:gdLst>
                  <a:gd name="T0" fmla="*/ 0 w 45"/>
                  <a:gd name="T1" fmla="*/ 0 h 51"/>
                  <a:gd name="T2" fmla="*/ 0 w 45"/>
                  <a:gd name="T3" fmla="*/ 1 h 51"/>
                  <a:gd name="T4" fmla="*/ 0 w 45"/>
                  <a:gd name="T5" fmla="*/ 1 h 51"/>
                  <a:gd name="T6" fmla="*/ 0 w 45"/>
                  <a:gd name="T7" fmla="*/ 1 h 51"/>
                  <a:gd name="T8" fmla="*/ 0 w 45"/>
                  <a:gd name="T9" fmla="*/ 1 h 51"/>
                  <a:gd name="T10" fmla="*/ 0 w 45"/>
                  <a:gd name="T11" fmla="*/ 1 h 51"/>
                  <a:gd name="T12" fmla="*/ 0 w 45"/>
                  <a:gd name="T13" fmla="*/ 1 h 51"/>
                  <a:gd name="T14" fmla="*/ 0 w 45"/>
                  <a:gd name="T15" fmla="*/ 1 h 51"/>
                  <a:gd name="T16" fmla="*/ 0 w 45"/>
                  <a:gd name="T17" fmla="*/ 1 h 51"/>
                  <a:gd name="T18" fmla="*/ 0 w 45"/>
                  <a:gd name="T19" fmla="*/ 1 h 51"/>
                  <a:gd name="T20" fmla="*/ 0 w 45"/>
                  <a:gd name="T21" fmla="*/ 1 h 51"/>
                  <a:gd name="T22" fmla="*/ 0 w 45"/>
                  <a:gd name="T23" fmla="*/ 1 h 51"/>
                  <a:gd name="T24" fmla="*/ 0 w 45"/>
                  <a:gd name="T25" fmla="*/ 1 h 51"/>
                  <a:gd name="T26" fmla="*/ 0 w 45"/>
                  <a:gd name="T27" fmla="*/ 1 h 51"/>
                  <a:gd name="T28" fmla="*/ 0 w 45"/>
                  <a:gd name="T29" fmla="*/ 1 h 51"/>
                  <a:gd name="T30" fmla="*/ 0 w 45"/>
                  <a:gd name="T31" fmla="*/ 1 h 51"/>
                  <a:gd name="T32" fmla="*/ 0 w 45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51"/>
                  <a:gd name="T53" fmla="*/ 45 w 45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51">
                    <a:moveTo>
                      <a:pt x="11" y="0"/>
                    </a:moveTo>
                    <a:lnTo>
                      <a:pt x="24" y="11"/>
                    </a:lnTo>
                    <a:lnTo>
                      <a:pt x="29" y="17"/>
                    </a:lnTo>
                    <a:lnTo>
                      <a:pt x="34" y="23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3" y="43"/>
                    </a:lnTo>
                    <a:lnTo>
                      <a:pt x="45" y="51"/>
                    </a:lnTo>
                    <a:lnTo>
                      <a:pt x="33" y="51"/>
                    </a:lnTo>
                    <a:lnTo>
                      <a:pt x="32" y="44"/>
                    </a:lnTo>
                    <a:lnTo>
                      <a:pt x="30" y="38"/>
                    </a:lnTo>
                    <a:lnTo>
                      <a:pt x="27" y="32"/>
                    </a:lnTo>
                    <a:lnTo>
                      <a:pt x="24" y="26"/>
                    </a:lnTo>
                    <a:lnTo>
                      <a:pt x="20" y="21"/>
                    </a:lnTo>
                    <a:lnTo>
                      <a:pt x="14" y="16"/>
                    </a:lnTo>
                    <a:lnTo>
                      <a:pt x="0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3" name="Freeform 689"/>
              <p:cNvSpPr>
                <a:spLocks/>
              </p:cNvSpPr>
              <p:nvPr/>
            </p:nvSpPr>
            <p:spPr bwMode="auto">
              <a:xfrm>
                <a:off x="3094" y="2277"/>
                <a:ext cx="3" cy="5"/>
              </a:xfrm>
              <a:custGeom>
                <a:avLst/>
                <a:gdLst>
                  <a:gd name="T0" fmla="*/ 0 w 11"/>
                  <a:gd name="T1" fmla="*/ 1 h 9"/>
                  <a:gd name="T2" fmla="*/ 0 w 11"/>
                  <a:gd name="T3" fmla="*/ 0 h 9"/>
                  <a:gd name="T4" fmla="*/ 0 w 11"/>
                  <a:gd name="T5" fmla="*/ 1 h 9"/>
                  <a:gd name="T6" fmla="*/ 0 w 11"/>
                  <a:gd name="T7" fmla="*/ 1 h 9"/>
                  <a:gd name="T8" fmla="*/ 0 w 11"/>
                  <a:gd name="T9" fmla="*/ 1 h 9"/>
                  <a:gd name="T10" fmla="*/ 0 w 11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"/>
                  <a:gd name="T20" fmla="*/ 11 w 11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">
                    <a:moveTo>
                      <a:pt x="3" y="1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0" y="7"/>
                    </a:lnTo>
                    <a:lnTo>
                      <a:pt x="8" y="9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4" name="Freeform 690"/>
              <p:cNvSpPr>
                <a:spLocks/>
              </p:cNvSpPr>
              <p:nvPr/>
            </p:nvSpPr>
            <p:spPr bwMode="auto">
              <a:xfrm>
                <a:off x="3100" y="2305"/>
                <a:ext cx="9" cy="17"/>
              </a:xfrm>
              <a:custGeom>
                <a:avLst/>
                <a:gdLst>
                  <a:gd name="T0" fmla="*/ 0 w 25"/>
                  <a:gd name="T1" fmla="*/ 0 h 35"/>
                  <a:gd name="T2" fmla="*/ 0 w 25"/>
                  <a:gd name="T3" fmla="*/ 0 h 35"/>
                  <a:gd name="T4" fmla="*/ 0 w 25"/>
                  <a:gd name="T5" fmla="*/ 0 h 35"/>
                  <a:gd name="T6" fmla="*/ 0 w 25"/>
                  <a:gd name="T7" fmla="*/ 0 h 35"/>
                  <a:gd name="T8" fmla="*/ 0 w 25"/>
                  <a:gd name="T9" fmla="*/ 0 h 35"/>
                  <a:gd name="T10" fmla="*/ 0 w 25"/>
                  <a:gd name="T11" fmla="*/ 0 h 35"/>
                  <a:gd name="T12" fmla="*/ 0 w 25"/>
                  <a:gd name="T13" fmla="*/ 0 h 35"/>
                  <a:gd name="T14" fmla="*/ 0 w 25"/>
                  <a:gd name="T15" fmla="*/ 0 h 35"/>
                  <a:gd name="T16" fmla="*/ 0 w 25"/>
                  <a:gd name="T17" fmla="*/ 0 h 35"/>
                  <a:gd name="T18" fmla="*/ 0 w 25"/>
                  <a:gd name="T19" fmla="*/ 0 h 35"/>
                  <a:gd name="T20" fmla="*/ 0 w 25"/>
                  <a:gd name="T21" fmla="*/ 0 h 35"/>
                  <a:gd name="T22" fmla="*/ 0 w 25"/>
                  <a:gd name="T23" fmla="*/ 0 h 35"/>
                  <a:gd name="T24" fmla="*/ 0 w 25"/>
                  <a:gd name="T25" fmla="*/ 0 h 35"/>
                  <a:gd name="T26" fmla="*/ 0 w 25"/>
                  <a:gd name="T27" fmla="*/ 0 h 35"/>
                  <a:gd name="T28" fmla="*/ 0 w 25"/>
                  <a:gd name="T29" fmla="*/ 0 h 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5"/>
                  <a:gd name="T47" fmla="*/ 25 w 25"/>
                  <a:gd name="T48" fmla="*/ 35 h 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5">
                    <a:moveTo>
                      <a:pt x="25" y="0"/>
                    </a:moveTo>
                    <a:lnTo>
                      <a:pt x="23" y="5"/>
                    </a:lnTo>
                    <a:lnTo>
                      <a:pt x="22" y="10"/>
                    </a:lnTo>
                    <a:lnTo>
                      <a:pt x="17" y="19"/>
                    </a:lnTo>
                    <a:lnTo>
                      <a:pt x="13" y="26"/>
                    </a:lnTo>
                    <a:lnTo>
                      <a:pt x="13" y="30"/>
                    </a:lnTo>
                    <a:lnTo>
                      <a:pt x="12" y="35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3" y="24"/>
                    </a:lnTo>
                    <a:lnTo>
                      <a:pt x="7" y="16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5" name="Freeform 691"/>
              <p:cNvSpPr>
                <a:spLocks/>
              </p:cNvSpPr>
              <p:nvPr/>
            </p:nvSpPr>
            <p:spPr bwMode="auto">
              <a:xfrm>
                <a:off x="3105" y="2305"/>
                <a:ext cx="4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6" name="Freeform 692"/>
              <p:cNvSpPr>
                <a:spLocks/>
              </p:cNvSpPr>
              <p:nvPr/>
            </p:nvSpPr>
            <p:spPr bwMode="auto">
              <a:xfrm>
                <a:off x="3100" y="2322"/>
                <a:ext cx="23" cy="28"/>
              </a:xfrm>
              <a:custGeom>
                <a:avLst/>
                <a:gdLst>
                  <a:gd name="T0" fmla="*/ 0 w 69"/>
                  <a:gd name="T1" fmla="*/ 0 h 58"/>
                  <a:gd name="T2" fmla="*/ 0 w 69"/>
                  <a:gd name="T3" fmla="*/ 0 h 58"/>
                  <a:gd name="T4" fmla="*/ 0 w 69"/>
                  <a:gd name="T5" fmla="*/ 0 h 58"/>
                  <a:gd name="T6" fmla="*/ 0 w 69"/>
                  <a:gd name="T7" fmla="*/ 0 h 58"/>
                  <a:gd name="T8" fmla="*/ 0 w 69"/>
                  <a:gd name="T9" fmla="*/ 0 h 58"/>
                  <a:gd name="T10" fmla="*/ 0 w 69"/>
                  <a:gd name="T11" fmla="*/ 0 h 58"/>
                  <a:gd name="T12" fmla="*/ 0 w 69"/>
                  <a:gd name="T13" fmla="*/ 0 h 58"/>
                  <a:gd name="T14" fmla="*/ 0 w 69"/>
                  <a:gd name="T15" fmla="*/ 0 h 58"/>
                  <a:gd name="T16" fmla="*/ 0 w 69"/>
                  <a:gd name="T17" fmla="*/ 0 h 58"/>
                  <a:gd name="T18" fmla="*/ 0 w 69"/>
                  <a:gd name="T19" fmla="*/ 0 h 58"/>
                  <a:gd name="T20" fmla="*/ 0 w 69"/>
                  <a:gd name="T21" fmla="*/ 0 h 58"/>
                  <a:gd name="T22" fmla="*/ 0 w 69"/>
                  <a:gd name="T23" fmla="*/ 0 h 58"/>
                  <a:gd name="T24" fmla="*/ 0 w 69"/>
                  <a:gd name="T25" fmla="*/ 0 h 58"/>
                  <a:gd name="T26" fmla="*/ 0 w 69"/>
                  <a:gd name="T27" fmla="*/ 0 h 58"/>
                  <a:gd name="T28" fmla="*/ 0 w 69"/>
                  <a:gd name="T29" fmla="*/ 0 h 58"/>
                  <a:gd name="T30" fmla="*/ 0 w 69"/>
                  <a:gd name="T31" fmla="*/ 0 h 58"/>
                  <a:gd name="T32" fmla="*/ 0 w 69"/>
                  <a:gd name="T33" fmla="*/ 0 h 58"/>
                  <a:gd name="T34" fmla="*/ 0 w 69"/>
                  <a:gd name="T35" fmla="*/ 0 h 58"/>
                  <a:gd name="T36" fmla="*/ 0 w 69"/>
                  <a:gd name="T37" fmla="*/ 0 h 58"/>
                  <a:gd name="T38" fmla="*/ 0 w 69"/>
                  <a:gd name="T39" fmla="*/ 0 h 58"/>
                  <a:gd name="T40" fmla="*/ 0 w 69"/>
                  <a:gd name="T41" fmla="*/ 0 h 58"/>
                  <a:gd name="T42" fmla="*/ 0 w 69"/>
                  <a:gd name="T43" fmla="*/ 0 h 58"/>
                  <a:gd name="T44" fmla="*/ 0 w 69"/>
                  <a:gd name="T45" fmla="*/ 0 h 58"/>
                  <a:gd name="T46" fmla="*/ 0 w 69"/>
                  <a:gd name="T47" fmla="*/ 0 h 58"/>
                  <a:gd name="T48" fmla="*/ 0 w 69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58"/>
                  <a:gd name="T77" fmla="*/ 69 w 69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58">
                    <a:moveTo>
                      <a:pt x="12" y="0"/>
                    </a:moveTo>
                    <a:lnTo>
                      <a:pt x="13" y="5"/>
                    </a:lnTo>
                    <a:lnTo>
                      <a:pt x="13" y="8"/>
                    </a:lnTo>
                    <a:lnTo>
                      <a:pt x="14" y="13"/>
                    </a:lnTo>
                    <a:lnTo>
                      <a:pt x="16" y="16"/>
                    </a:lnTo>
                    <a:lnTo>
                      <a:pt x="19" y="19"/>
                    </a:lnTo>
                    <a:lnTo>
                      <a:pt x="22" y="23"/>
                    </a:lnTo>
                    <a:lnTo>
                      <a:pt x="25" y="25"/>
                    </a:lnTo>
                    <a:lnTo>
                      <a:pt x="29" y="28"/>
                    </a:lnTo>
                    <a:lnTo>
                      <a:pt x="38" y="34"/>
                    </a:lnTo>
                    <a:lnTo>
                      <a:pt x="47" y="39"/>
                    </a:lnTo>
                    <a:lnTo>
                      <a:pt x="69" y="51"/>
                    </a:lnTo>
                    <a:lnTo>
                      <a:pt x="62" y="58"/>
                    </a:lnTo>
                    <a:lnTo>
                      <a:pt x="40" y="45"/>
                    </a:lnTo>
                    <a:lnTo>
                      <a:pt x="29" y="40"/>
                    </a:lnTo>
                    <a:lnTo>
                      <a:pt x="20" y="34"/>
                    </a:lnTo>
                    <a:lnTo>
                      <a:pt x="16" y="30"/>
                    </a:lnTo>
                    <a:lnTo>
                      <a:pt x="13" y="27"/>
                    </a:lnTo>
                    <a:lnTo>
                      <a:pt x="9" y="23"/>
                    </a:lnTo>
                    <a:lnTo>
                      <a:pt x="6" y="20"/>
                    </a:lnTo>
                    <a:lnTo>
                      <a:pt x="4" y="16"/>
                    </a:lnTo>
                    <a:lnTo>
                      <a:pt x="1" y="10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7" name="Freeform 693"/>
              <p:cNvSpPr>
                <a:spLocks/>
              </p:cNvSpPr>
              <p:nvPr/>
            </p:nvSpPr>
            <p:spPr bwMode="auto">
              <a:xfrm>
                <a:off x="3100" y="2322"/>
                <a:ext cx="4" cy="0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0 w 12"/>
                  <a:gd name="T7" fmla="*/ 0 h 1"/>
                  <a:gd name="T8" fmla="*/ 0 w 1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"/>
                  <a:gd name="T17" fmla="*/ 12 w 12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">
                    <a:moveTo>
                      <a:pt x="0" y="0"/>
                    </a:moveTo>
                    <a:lnTo>
                      <a:pt x="0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8" name="Freeform 694"/>
              <p:cNvSpPr>
                <a:spLocks/>
              </p:cNvSpPr>
              <p:nvPr/>
            </p:nvSpPr>
            <p:spPr bwMode="auto">
              <a:xfrm>
                <a:off x="3120" y="2347"/>
                <a:ext cx="36" cy="42"/>
              </a:xfrm>
              <a:custGeom>
                <a:avLst/>
                <a:gdLst>
                  <a:gd name="T0" fmla="*/ 0 w 107"/>
                  <a:gd name="T1" fmla="*/ 0 h 83"/>
                  <a:gd name="T2" fmla="*/ 0 w 107"/>
                  <a:gd name="T3" fmla="*/ 1 h 83"/>
                  <a:gd name="T4" fmla="*/ 0 w 107"/>
                  <a:gd name="T5" fmla="*/ 1 h 83"/>
                  <a:gd name="T6" fmla="*/ 0 w 107"/>
                  <a:gd name="T7" fmla="*/ 1 h 83"/>
                  <a:gd name="T8" fmla="*/ 0 w 107"/>
                  <a:gd name="T9" fmla="*/ 1 h 83"/>
                  <a:gd name="T10" fmla="*/ 0 w 107"/>
                  <a:gd name="T11" fmla="*/ 1 h 83"/>
                  <a:gd name="T12" fmla="*/ 0 w 107"/>
                  <a:gd name="T13" fmla="*/ 1 h 83"/>
                  <a:gd name="T14" fmla="*/ 0 w 107"/>
                  <a:gd name="T15" fmla="*/ 1 h 83"/>
                  <a:gd name="T16" fmla="*/ 0 w 107"/>
                  <a:gd name="T17" fmla="*/ 1 h 83"/>
                  <a:gd name="T18" fmla="*/ 0 w 107"/>
                  <a:gd name="T19" fmla="*/ 1 h 83"/>
                  <a:gd name="T20" fmla="*/ 0 w 107"/>
                  <a:gd name="T21" fmla="*/ 1 h 83"/>
                  <a:gd name="T22" fmla="*/ 0 w 107"/>
                  <a:gd name="T23" fmla="*/ 1 h 83"/>
                  <a:gd name="T24" fmla="*/ 0 w 107"/>
                  <a:gd name="T25" fmla="*/ 1 h 83"/>
                  <a:gd name="T26" fmla="*/ 0 w 107"/>
                  <a:gd name="T27" fmla="*/ 1 h 83"/>
                  <a:gd name="T28" fmla="*/ 0 w 107"/>
                  <a:gd name="T29" fmla="*/ 1 h 83"/>
                  <a:gd name="T30" fmla="*/ 0 w 107"/>
                  <a:gd name="T31" fmla="*/ 1 h 83"/>
                  <a:gd name="T32" fmla="*/ 0 w 107"/>
                  <a:gd name="T33" fmla="*/ 1 h 83"/>
                  <a:gd name="T34" fmla="*/ 0 w 107"/>
                  <a:gd name="T35" fmla="*/ 1 h 83"/>
                  <a:gd name="T36" fmla="*/ 0 w 107"/>
                  <a:gd name="T37" fmla="*/ 1 h 83"/>
                  <a:gd name="T38" fmla="*/ 0 w 107"/>
                  <a:gd name="T39" fmla="*/ 1 h 83"/>
                  <a:gd name="T40" fmla="*/ 0 w 107"/>
                  <a:gd name="T41" fmla="*/ 1 h 83"/>
                  <a:gd name="T42" fmla="*/ 0 w 107"/>
                  <a:gd name="T43" fmla="*/ 1 h 83"/>
                  <a:gd name="T44" fmla="*/ 0 w 107"/>
                  <a:gd name="T45" fmla="*/ 1 h 83"/>
                  <a:gd name="T46" fmla="*/ 0 w 107"/>
                  <a:gd name="T47" fmla="*/ 1 h 83"/>
                  <a:gd name="T48" fmla="*/ 0 w 107"/>
                  <a:gd name="T49" fmla="*/ 1 h 83"/>
                  <a:gd name="T50" fmla="*/ 0 w 107"/>
                  <a:gd name="T51" fmla="*/ 1 h 83"/>
                  <a:gd name="T52" fmla="*/ 0 w 107"/>
                  <a:gd name="T53" fmla="*/ 0 h 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7"/>
                  <a:gd name="T82" fmla="*/ 0 h 83"/>
                  <a:gd name="T83" fmla="*/ 107 w 107"/>
                  <a:gd name="T84" fmla="*/ 83 h 8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7" h="83">
                    <a:moveTo>
                      <a:pt x="9" y="0"/>
                    </a:moveTo>
                    <a:lnTo>
                      <a:pt x="12" y="3"/>
                    </a:lnTo>
                    <a:lnTo>
                      <a:pt x="17" y="5"/>
                    </a:lnTo>
                    <a:lnTo>
                      <a:pt x="24" y="10"/>
                    </a:lnTo>
                    <a:lnTo>
                      <a:pt x="32" y="15"/>
                    </a:lnTo>
                    <a:lnTo>
                      <a:pt x="38" y="20"/>
                    </a:lnTo>
                    <a:lnTo>
                      <a:pt x="48" y="31"/>
                    </a:lnTo>
                    <a:lnTo>
                      <a:pt x="58" y="40"/>
                    </a:lnTo>
                    <a:lnTo>
                      <a:pt x="69" y="50"/>
                    </a:lnTo>
                    <a:lnTo>
                      <a:pt x="73" y="54"/>
                    </a:lnTo>
                    <a:lnTo>
                      <a:pt x="79" y="59"/>
                    </a:lnTo>
                    <a:lnTo>
                      <a:pt x="92" y="68"/>
                    </a:lnTo>
                    <a:lnTo>
                      <a:pt x="107" y="77"/>
                    </a:lnTo>
                    <a:lnTo>
                      <a:pt x="100" y="83"/>
                    </a:lnTo>
                    <a:lnTo>
                      <a:pt x="84" y="74"/>
                    </a:lnTo>
                    <a:lnTo>
                      <a:pt x="70" y="65"/>
                    </a:lnTo>
                    <a:lnTo>
                      <a:pt x="64" y="59"/>
                    </a:lnTo>
                    <a:lnTo>
                      <a:pt x="60" y="54"/>
                    </a:lnTo>
                    <a:lnTo>
                      <a:pt x="49" y="45"/>
                    </a:lnTo>
                    <a:lnTo>
                      <a:pt x="39" y="35"/>
                    </a:lnTo>
                    <a:lnTo>
                      <a:pt x="29" y="25"/>
                    </a:lnTo>
                    <a:lnTo>
                      <a:pt x="23" y="20"/>
                    </a:lnTo>
                    <a:lnTo>
                      <a:pt x="15" y="15"/>
                    </a:lnTo>
                    <a:lnTo>
                      <a:pt x="9" y="11"/>
                    </a:lnTo>
                    <a:lnTo>
                      <a:pt x="5" y="9"/>
                    </a:lnTo>
                    <a:lnTo>
                      <a:pt x="0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9" name="Freeform 695"/>
              <p:cNvSpPr>
                <a:spLocks/>
              </p:cNvSpPr>
              <p:nvPr/>
            </p:nvSpPr>
            <p:spPr bwMode="auto">
              <a:xfrm>
                <a:off x="3120" y="2347"/>
                <a:ext cx="3" cy="3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0 w 9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7"/>
                  <a:gd name="T14" fmla="*/ 9 w 9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7">
                    <a:moveTo>
                      <a:pt x="9" y="0"/>
                    </a:moveTo>
                    <a:lnTo>
                      <a:pt x="0" y="6"/>
                    </a:lnTo>
                    <a:lnTo>
                      <a:pt x="2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0" name="Freeform 696"/>
              <p:cNvSpPr>
                <a:spLocks/>
              </p:cNvSpPr>
              <p:nvPr/>
            </p:nvSpPr>
            <p:spPr bwMode="auto">
              <a:xfrm>
                <a:off x="3154" y="2385"/>
                <a:ext cx="34" cy="37"/>
              </a:xfrm>
              <a:custGeom>
                <a:avLst/>
                <a:gdLst>
                  <a:gd name="T0" fmla="*/ 0 w 104"/>
                  <a:gd name="T1" fmla="*/ 0 h 73"/>
                  <a:gd name="T2" fmla="*/ 0 w 104"/>
                  <a:gd name="T3" fmla="*/ 1 h 73"/>
                  <a:gd name="T4" fmla="*/ 0 w 104"/>
                  <a:gd name="T5" fmla="*/ 1 h 73"/>
                  <a:gd name="T6" fmla="*/ 0 w 104"/>
                  <a:gd name="T7" fmla="*/ 1 h 73"/>
                  <a:gd name="T8" fmla="*/ 0 w 104"/>
                  <a:gd name="T9" fmla="*/ 1 h 73"/>
                  <a:gd name="T10" fmla="*/ 0 w 104"/>
                  <a:gd name="T11" fmla="*/ 1 h 73"/>
                  <a:gd name="T12" fmla="*/ 0 w 104"/>
                  <a:gd name="T13" fmla="*/ 1 h 73"/>
                  <a:gd name="T14" fmla="*/ 0 w 104"/>
                  <a:gd name="T15" fmla="*/ 1 h 73"/>
                  <a:gd name="T16" fmla="*/ 0 w 104"/>
                  <a:gd name="T17" fmla="*/ 1 h 73"/>
                  <a:gd name="T18" fmla="*/ 0 w 104"/>
                  <a:gd name="T19" fmla="*/ 1 h 73"/>
                  <a:gd name="T20" fmla="*/ 0 w 104"/>
                  <a:gd name="T21" fmla="*/ 1 h 73"/>
                  <a:gd name="T22" fmla="*/ 0 w 104"/>
                  <a:gd name="T23" fmla="*/ 1 h 73"/>
                  <a:gd name="T24" fmla="*/ 0 w 104"/>
                  <a:gd name="T25" fmla="*/ 1 h 73"/>
                  <a:gd name="T26" fmla="*/ 0 w 104"/>
                  <a:gd name="T27" fmla="*/ 1 h 73"/>
                  <a:gd name="T28" fmla="*/ 0 w 104"/>
                  <a:gd name="T29" fmla="*/ 1 h 73"/>
                  <a:gd name="T30" fmla="*/ 0 w 104"/>
                  <a:gd name="T31" fmla="*/ 1 h 73"/>
                  <a:gd name="T32" fmla="*/ 0 w 104"/>
                  <a:gd name="T33" fmla="*/ 1 h 73"/>
                  <a:gd name="T34" fmla="*/ 0 w 104"/>
                  <a:gd name="T35" fmla="*/ 1 h 73"/>
                  <a:gd name="T36" fmla="*/ 0 w 104"/>
                  <a:gd name="T37" fmla="*/ 1 h 73"/>
                  <a:gd name="T38" fmla="*/ 0 w 104"/>
                  <a:gd name="T39" fmla="*/ 1 h 73"/>
                  <a:gd name="T40" fmla="*/ 0 w 104"/>
                  <a:gd name="T41" fmla="*/ 1 h 73"/>
                  <a:gd name="T42" fmla="*/ 0 w 104"/>
                  <a:gd name="T43" fmla="*/ 1 h 73"/>
                  <a:gd name="T44" fmla="*/ 0 w 104"/>
                  <a:gd name="T45" fmla="*/ 1 h 73"/>
                  <a:gd name="T46" fmla="*/ 0 w 104"/>
                  <a:gd name="T47" fmla="*/ 1 h 73"/>
                  <a:gd name="T48" fmla="*/ 0 w 104"/>
                  <a:gd name="T49" fmla="*/ 1 h 73"/>
                  <a:gd name="T50" fmla="*/ 0 w 104"/>
                  <a:gd name="T51" fmla="*/ 1 h 73"/>
                  <a:gd name="T52" fmla="*/ 0 w 104"/>
                  <a:gd name="T53" fmla="*/ 1 h 73"/>
                  <a:gd name="T54" fmla="*/ 0 w 104"/>
                  <a:gd name="T55" fmla="*/ 1 h 73"/>
                  <a:gd name="T56" fmla="*/ 0 w 104"/>
                  <a:gd name="T57" fmla="*/ 0 h 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4"/>
                  <a:gd name="T88" fmla="*/ 0 h 73"/>
                  <a:gd name="T89" fmla="*/ 104 w 104"/>
                  <a:gd name="T90" fmla="*/ 73 h 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4" h="73">
                    <a:moveTo>
                      <a:pt x="7" y="0"/>
                    </a:moveTo>
                    <a:lnTo>
                      <a:pt x="15" y="4"/>
                    </a:lnTo>
                    <a:lnTo>
                      <a:pt x="22" y="9"/>
                    </a:lnTo>
                    <a:lnTo>
                      <a:pt x="28" y="14"/>
                    </a:lnTo>
                    <a:lnTo>
                      <a:pt x="34" y="20"/>
                    </a:lnTo>
                    <a:lnTo>
                      <a:pt x="44" y="31"/>
                    </a:lnTo>
                    <a:lnTo>
                      <a:pt x="53" y="42"/>
                    </a:lnTo>
                    <a:lnTo>
                      <a:pt x="64" y="51"/>
                    </a:lnTo>
                    <a:lnTo>
                      <a:pt x="68" y="55"/>
                    </a:lnTo>
                    <a:lnTo>
                      <a:pt x="74" y="59"/>
                    </a:lnTo>
                    <a:lnTo>
                      <a:pt x="80" y="62"/>
                    </a:lnTo>
                    <a:lnTo>
                      <a:pt x="87" y="63"/>
                    </a:lnTo>
                    <a:lnTo>
                      <a:pt x="95" y="65"/>
                    </a:lnTo>
                    <a:lnTo>
                      <a:pt x="104" y="65"/>
                    </a:lnTo>
                    <a:lnTo>
                      <a:pt x="102" y="73"/>
                    </a:lnTo>
                    <a:lnTo>
                      <a:pt x="93" y="73"/>
                    </a:lnTo>
                    <a:lnTo>
                      <a:pt x="83" y="71"/>
                    </a:lnTo>
                    <a:lnTo>
                      <a:pt x="74" y="69"/>
                    </a:lnTo>
                    <a:lnTo>
                      <a:pt x="67" y="65"/>
                    </a:lnTo>
                    <a:lnTo>
                      <a:pt x="61" y="61"/>
                    </a:lnTo>
                    <a:lnTo>
                      <a:pt x="55" y="57"/>
                    </a:lnTo>
                    <a:lnTo>
                      <a:pt x="44" y="46"/>
                    </a:lnTo>
                    <a:lnTo>
                      <a:pt x="34" y="36"/>
                    </a:lnTo>
                    <a:lnTo>
                      <a:pt x="24" y="25"/>
                    </a:lnTo>
                    <a:lnTo>
                      <a:pt x="19" y="19"/>
                    </a:lnTo>
                    <a:lnTo>
                      <a:pt x="13" y="14"/>
                    </a:lnTo>
                    <a:lnTo>
                      <a:pt x="7" y="10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1" name="Freeform 697"/>
              <p:cNvSpPr>
                <a:spLocks/>
              </p:cNvSpPr>
              <p:nvPr/>
            </p:nvSpPr>
            <p:spPr bwMode="auto">
              <a:xfrm>
                <a:off x="3154" y="2385"/>
                <a:ext cx="2" cy="4"/>
              </a:xfrm>
              <a:custGeom>
                <a:avLst/>
                <a:gdLst>
                  <a:gd name="T0" fmla="*/ 0 w 7"/>
                  <a:gd name="T1" fmla="*/ 1 h 6"/>
                  <a:gd name="T2" fmla="*/ 0 w 7"/>
                  <a:gd name="T3" fmla="*/ 0 h 6"/>
                  <a:gd name="T4" fmla="*/ 0 w 7"/>
                  <a:gd name="T5" fmla="*/ 1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2" name="Freeform 698"/>
              <p:cNvSpPr>
                <a:spLocks/>
              </p:cNvSpPr>
              <p:nvPr/>
            </p:nvSpPr>
            <p:spPr bwMode="auto">
              <a:xfrm>
                <a:off x="3188" y="2391"/>
                <a:ext cx="33" cy="31"/>
              </a:xfrm>
              <a:custGeom>
                <a:avLst/>
                <a:gdLst>
                  <a:gd name="T0" fmla="*/ 0 w 100"/>
                  <a:gd name="T1" fmla="*/ 0 h 63"/>
                  <a:gd name="T2" fmla="*/ 0 w 100"/>
                  <a:gd name="T3" fmla="*/ 0 h 63"/>
                  <a:gd name="T4" fmla="*/ 0 w 100"/>
                  <a:gd name="T5" fmla="*/ 0 h 63"/>
                  <a:gd name="T6" fmla="*/ 0 w 100"/>
                  <a:gd name="T7" fmla="*/ 0 h 63"/>
                  <a:gd name="T8" fmla="*/ 0 w 100"/>
                  <a:gd name="T9" fmla="*/ 0 h 63"/>
                  <a:gd name="T10" fmla="*/ 0 w 100"/>
                  <a:gd name="T11" fmla="*/ 0 h 63"/>
                  <a:gd name="T12" fmla="*/ 0 w 100"/>
                  <a:gd name="T13" fmla="*/ 0 h 63"/>
                  <a:gd name="T14" fmla="*/ 0 w 100"/>
                  <a:gd name="T15" fmla="*/ 0 h 63"/>
                  <a:gd name="T16" fmla="*/ 0 w 100"/>
                  <a:gd name="T17" fmla="*/ 0 h 63"/>
                  <a:gd name="T18" fmla="*/ 0 w 100"/>
                  <a:gd name="T19" fmla="*/ 0 h 63"/>
                  <a:gd name="T20" fmla="*/ 0 w 100"/>
                  <a:gd name="T21" fmla="*/ 0 h 63"/>
                  <a:gd name="T22" fmla="*/ 0 w 100"/>
                  <a:gd name="T23" fmla="*/ 0 h 63"/>
                  <a:gd name="T24" fmla="*/ 0 w 100"/>
                  <a:gd name="T25" fmla="*/ 0 h 63"/>
                  <a:gd name="T26" fmla="*/ 0 w 100"/>
                  <a:gd name="T27" fmla="*/ 0 h 63"/>
                  <a:gd name="T28" fmla="*/ 0 w 100"/>
                  <a:gd name="T29" fmla="*/ 0 h 63"/>
                  <a:gd name="T30" fmla="*/ 0 w 100"/>
                  <a:gd name="T31" fmla="*/ 0 h 63"/>
                  <a:gd name="T32" fmla="*/ 0 w 100"/>
                  <a:gd name="T33" fmla="*/ 0 h 63"/>
                  <a:gd name="T34" fmla="*/ 0 w 100"/>
                  <a:gd name="T35" fmla="*/ 0 h 63"/>
                  <a:gd name="T36" fmla="*/ 0 w 100"/>
                  <a:gd name="T37" fmla="*/ 0 h 63"/>
                  <a:gd name="T38" fmla="*/ 0 w 100"/>
                  <a:gd name="T39" fmla="*/ 0 h 63"/>
                  <a:gd name="T40" fmla="*/ 0 w 100"/>
                  <a:gd name="T41" fmla="*/ 0 h 63"/>
                  <a:gd name="T42" fmla="*/ 0 w 100"/>
                  <a:gd name="T43" fmla="*/ 0 h 63"/>
                  <a:gd name="T44" fmla="*/ 0 w 100"/>
                  <a:gd name="T45" fmla="*/ 0 h 63"/>
                  <a:gd name="T46" fmla="*/ 0 w 100"/>
                  <a:gd name="T47" fmla="*/ 0 h 63"/>
                  <a:gd name="T48" fmla="*/ 0 w 100"/>
                  <a:gd name="T49" fmla="*/ 0 h 63"/>
                  <a:gd name="T50" fmla="*/ 0 w 100"/>
                  <a:gd name="T51" fmla="*/ 0 h 63"/>
                  <a:gd name="T52" fmla="*/ 0 w 100"/>
                  <a:gd name="T53" fmla="*/ 0 h 63"/>
                  <a:gd name="T54" fmla="*/ 0 w 100"/>
                  <a:gd name="T55" fmla="*/ 0 h 63"/>
                  <a:gd name="T56" fmla="*/ 0 w 100"/>
                  <a:gd name="T57" fmla="*/ 0 h 63"/>
                  <a:gd name="T58" fmla="*/ 0 w 100"/>
                  <a:gd name="T59" fmla="*/ 0 h 63"/>
                  <a:gd name="T60" fmla="*/ 0 w 100"/>
                  <a:gd name="T61" fmla="*/ 0 h 63"/>
                  <a:gd name="T62" fmla="*/ 0 w 100"/>
                  <a:gd name="T63" fmla="*/ 0 h 63"/>
                  <a:gd name="T64" fmla="*/ 0 w 100"/>
                  <a:gd name="T65" fmla="*/ 0 h 63"/>
                  <a:gd name="T66" fmla="*/ 0 w 100"/>
                  <a:gd name="T67" fmla="*/ 0 h 63"/>
                  <a:gd name="T68" fmla="*/ 0 w 100"/>
                  <a:gd name="T69" fmla="*/ 0 h 6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0"/>
                  <a:gd name="T106" fmla="*/ 0 h 63"/>
                  <a:gd name="T107" fmla="*/ 100 w 100"/>
                  <a:gd name="T108" fmla="*/ 63 h 6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0" h="63">
                    <a:moveTo>
                      <a:pt x="0" y="55"/>
                    </a:moveTo>
                    <a:lnTo>
                      <a:pt x="8" y="55"/>
                    </a:lnTo>
                    <a:lnTo>
                      <a:pt x="15" y="53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5" y="48"/>
                    </a:lnTo>
                    <a:lnTo>
                      <a:pt x="31" y="43"/>
                    </a:lnTo>
                    <a:lnTo>
                      <a:pt x="36" y="39"/>
                    </a:lnTo>
                    <a:lnTo>
                      <a:pt x="45" y="29"/>
                    </a:lnTo>
                    <a:lnTo>
                      <a:pt x="55" y="19"/>
                    </a:lnTo>
                    <a:lnTo>
                      <a:pt x="60" y="15"/>
                    </a:lnTo>
                    <a:lnTo>
                      <a:pt x="66" y="9"/>
                    </a:lnTo>
                    <a:lnTo>
                      <a:pt x="73" y="5"/>
                    </a:lnTo>
                    <a:lnTo>
                      <a:pt x="80" y="3"/>
                    </a:lnTo>
                    <a:lnTo>
                      <a:pt x="89" y="1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0" y="8"/>
                    </a:lnTo>
                    <a:lnTo>
                      <a:pt x="95" y="8"/>
                    </a:lnTo>
                    <a:lnTo>
                      <a:pt x="92" y="8"/>
                    </a:lnTo>
                    <a:lnTo>
                      <a:pt x="85" y="10"/>
                    </a:lnTo>
                    <a:lnTo>
                      <a:pt x="80" y="13"/>
                    </a:lnTo>
                    <a:lnTo>
                      <a:pt x="74" y="16"/>
                    </a:lnTo>
                    <a:lnTo>
                      <a:pt x="69" y="20"/>
                    </a:lnTo>
                    <a:lnTo>
                      <a:pt x="64" y="24"/>
                    </a:lnTo>
                    <a:lnTo>
                      <a:pt x="55" y="34"/>
                    </a:lnTo>
                    <a:lnTo>
                      <a:pt x="45" y="44"/>
                    </a:lnTo>
                    <a:lnTo>
                      <a:pt x="40" y="50"/>
                    </a:lnTo>
                    <a:lnTo>
                      <a:pt x="34" y="54"/>
                    </a:lnTo>
                    <a:lnTo>
                      <a:pt x="27" y="57"/>
                    </a:lnTo>
                    <a:lnTo>
                      <a:pt x="24" y="59"/>
                    </a:lnTo>
                    <a:lnTo>
                      <a:pt x="20" y="61"/>
                    </a:lnTo>
                    <a:lnTo>
                      <a:pt x="11" y="63"/>
                    </a:lnTo>
                    <a:lnTo>
                      <a:pt x="2" y="6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3" name="Freeform 699"/>
              <p:cNvSpPr>
                <a:spLocks/>
              </p:cNvSpPr>
              <p:nvPr/>
            </p:nvSpPr>
            <p:spPr bwMode="auto">
              <a:xfrm>
                <a:off x="3188" y="2418"/>
                <a:ext cx="0" cy="4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1 h 8"/>
                  <a:gd name="T4" fmla="*/ 0 w 2"/>
                  <a:gd name="T5" fmla="*/ 0 h 8"/>
                  <a:gd name="T6" fmla="*/ 0 w 2"/>
                  <a:gd name="T7" fmla="*/ 0 h 8"/>
                  <a:gd name="T8" fmla="*/ 0 w 2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0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4" name="Freeform 700"/>
              <p:cNvSpPr>
                <a:spLocks/>
              </p:cNvSpPr>
              <p:nvPr/>
            </p:nvSpPr>
            <p:spPr bwMode="auto">
              <a:xfrm>
                <a:off x="3221" y="2391"/>
                <a:ext cx="34" cy="23"/>
              </a:xfrm>
              <a:custGeom>
                <a:avLst/>
                <a:gdLst>
                  <a:gd name="T0" fmla="*/ 0 w 102"/>
                  <a:gd name="T1" fmla="*/ 0 h 47"/>
                  <a:gd name="T2" fmla="*/ 0 w 102"/>
                  <a:gd name="T3" fmla="*/ 0 h 47"/>
                  <a:gd name="T4" fmla="*/ 0 w 102"/>
                  <a:gd name="T5" fmla="*/ 0 h 47"/>
                  <a:gd name="T6" fmla="*/ 0 w 102"/>
                  <a:gd name="T7" fmla="*/ 0 h 47"/>
                  <a:gd name="T8" fmla="*/ 0 w 102"/>
                  <a:gd name="T9" fmla="*/ 0 h 47"/>
                  <a:gd name="T10" fmla="*/ 0 w 102"/>
                  <a:gd name="T11" fmla="*/ 0 h 47"/>
                  <a:gd name="T12" fmla="*/ 0 w 102"/>
                  <a:gd name="T13" fmla="*/ 0 h 47"/>
                  <a:gd name="T14" fmla="*/ 0 w 102"/>
                  <a:gd name="T15" fmla="*/ 0 h 47"/>
                  <a:gd name="T16" fmla="*/ 0 w 102"/>
                  <a:gd name="T17" fmla="*/ 0 h 47"/>
                  <a:gd name="T18" fmla="*/ 0 w 102"/>
                  <a:gd name="T19" fmla="*/ 0 h 47"/>
                  <a:gd name="T20" fmla="*/ 0 w 102"/>
                  <a:gd name="T21" fmla="*/ 0 h 47"/>
                  <a:gd name="T22" fmla="*/ 0 w 102"/>
                  <a:gd name="T23" fmla="*/ 0 h 47"/>
                  <a:gd name="T24" fmla="*/ 0 w 102"/>
                  <a:gd name="T25" fmla="*/ 0 h 47"/>
                  <a:gd name="T26" fmla="*/ 0 w 102"/>
                  <a:gd name="T27" fmla="*/ 0 h 47"/>
                  <a:gd name="T28" fmla="*/ 0 w 102"/>
                  <a:gd name="T29" fmla="*/ 0 h 47"/>
                  <a:gd name="T30" fmla="*/ 0 w 102"/>
                  <a:gd name="T31" fmla="*/ 0 h 47"/>
                  <a:gd name="T32" fmla="*/ 0 w 102"/>
                  <a:gd name="T33" fmla="*/ 0 h 47"/>
                  <a:gd name="T34" fmla="*/ 0 w 102"/>
                  <a:gd name="T35" fmla="*/ 0 h 47"/>
                  <a:gd name="T36" fmla="*/ 0 w 102"/>
                  <a:gd name="T37" fmla="*/ 0 h 47"/>
                  <a:gd name="T38" fmla="*/ 0 w 102"/>
                  <a:gd name="T39" fmla="*/ 0 h 47"/>
                  <a:gd name="T40" fmla="*/ 0 w 102"/>
                  <a:gd name="T41" fmla="*/ 0 h 47"/>
                  <a:gd name="T42" fmla="*/ 0 w 102"/>
                  <a:gd name="T43" fmla="*/ 0 h 47"/>
                  <a:gd name="T44" fmla="*/ 0 w 102"/>
                  <a:gd name="T45" fmla="*/ 0 h 47"/>
                  <a:gd name="T46" fmla="*/ 0 w 102"/>
                  <a:gd name="T47" fmla="*/ 0 h 47"/>
                  <a:gd name="T48" fmla="*/ 0 w 102"/>
                  <a:gd name="T49" fmla="*/ 0 h 47"/>
                  <a:gd name="T50" fmla="*/ 0 w 102"/>
                  <a:gd name="T51" fmla="*/ 0 h 47"/>
                  <a:gd name="T52" fmla="*/ 0 w 102"/>
                  <a:gd name="T53" fmla="*/ 0 h 47"/>
                  <a:gd name="T54" fmla="*/ 0 w 102"/>
                  <a:gd name="T55" fmla="*/ 0 h 47"/>
                  <a:gd name="T56" fmla="*/ 0 w 102"/>
                  <a:gd name="T57" fmla="*/ 0 h 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47"/>
                  <a:gd name="T89" fmla="*/ 102 w 102"/>
                  <a:gd name="T90" fmla="*/ 47 h 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47">
                    <a:moveTo>
                      <a:pt x="0" y="0"/>
                    </a:moveTo>
                    <a:lnTo>
                      <a:pt x="9" y="0"/>
                    </a:lnTo>
                    <a:lnTo>
                      <a:pt x="16" y="2"/>
                    </a:lnTo>
                    <a:lnTo>
                      <a:pt x="23" y="4"/>
                    </a:lnTo>
                    <a:lnTo>
                      <a:pt x="31" y="6"/>
                    </a:lnTo>
                    <a:lnTo>
                      <a:pt x="43" y="13"/>
                    </a:lnTo>
                    <a:lnTo>
                      <a:pt x="55" y="20"/>
                    </a:lnTo>
                    <a:lnTo>
                      <a:pt x="65" y="27"/>
                    </a:lnTo>
                    <a:lnTo>
                      <a:pt x="71" y="30"/>
                    </a:lnTo>
                    <a:lnTo>
                      <a:pt x="77" y="33"/>
                    </a:lnTo>
                    <a:lnTo>
                      <a:pt x="83" y="35"/>
                    </a:lnTo>
                    <a:lnTo>
                      <a:pt x="87" y="36"/>
                    </a:lnTo>
                    <a:lnTo>
                      <a:pt x="95" y="37"/>
                    </a:lnTo>
                    <a:lnTo>
                      <a:pt x="102" y="38"/>
                    </a:lnTo>
                    <a:lnTo>
                      <a:pt x="102" y="47"/>
                    </a:lnTo>
                    <a:lnTo>
                      <a:pt x="93" y="45"/>
                    </a:lnTo>
                    <a:lnTo>
                      <a:pt x="84" y="44"/>
                    </a:lnTo>
                    <a:lnTo>
                      <a:pt x="77" y="42"/>
                    </a:lnTo>
                    <a:lnTo>
                      <a:pt x="69" y="39"/>
                    </a:lnTo>
                    <a:lnTo>
                      <a:pt x="63" y="36"/>
                    </a:lnTo>
                    <a:lnTo>
                      <a:pt x="58" y="33"/>
                    </a:lnTo>
                    <a:lnTo>
                      <a:pt x="47" y="26"/>
                    </a:lnTo>
                    <a:lnTo>
                      <a:pt x="35" y="20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3" y="9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5" name="Freeform 701"/>
              <p:cNvSpPr>
                <a:spLocks/>
              </p:cNvSpPr>
              <p:nvPr/>
            </p:nvSpPr>
            <p:spPr bwMode="auto">
              <a:xfrm>
                <a:off x="3221" y="2391"/>
                <a:ext cx="0" cy="4"/>
              </a:xfrm>
              <a:custGeom>
                <a:avLst/>
                <a:gdLst>
                  <a:gd name="T0" fmla="*/ 0 h 8"/>
                  <a:gd name="T1" fmla="*/ 1 h 8"/>
                  <a:gd name="T2" fmla="*/ 0 h 8"/>
                  <a:gd name="T3" fmla="*/ 0 60000 65536"/>
                  <a:gd name="T4" fmla="*/ 0 60000 65536"/>
                  <a:gd name="T5" fmla="*/ 0 60000 65536"/>
                  <a:gd name="T6" fmla="*/ 0 h 8"/>
                  <a:gd name="T7" fmla="*/ 8 h 8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6" name="Freeform 702"/>
              <p:cNvSpPr>
                <a:spLocks/>
              </p:cNvSpPr>
              <p:nvPr/>
            </p:nvSpPr>
            <p:spPr bwMode="auto">
              <a:xfrm>
                <a:off x="3255" y="2390"/>
                <a:ext cx="21" cy="24"/>
              </a:xfrm>
              <a:custGeom>
                <a:avLst/>
                <a:gdLst>
                  <a:gd name="T0" fmla="*/ 0 w 62"/>
                  <a:gd name="T1" fmla="*/ 0 h 49"/>
                  <a:gd name="T2" fmla="*/ 0 w 62"/>
                  <a:gd name="T3" fmla="*/ 0 h 49"/>
                  <a:gd name="T4" fmla="*/ 0 w 62"/>
                  <a:gd name="T5" fmla="*/ 0 h 49"/>
                  <a:gd name="T6" fmla="*/ 0 w 62"/>
                  <a:gd name="T7" fmla="*/ 0 h 49"/>
                  <a:gd name="T8" fmla="*/ 0 w 62"/>
                  <a:gd name="T9" fmla="*/ 0 h 49"/>
                  <a:gd name="T10" fmla="*/ 0 w 62"/>
                  <a:gd name="T11" fmla="*/ 0 h 49"/>
                  <a:gd name="T12" fmla="*/ 0 w 62"/>
                  <a:gd name="T13" fmla="*/ 0 h 49"/>
                  <a:gd name="T14" fmla="*/ 0 w 62"/>
                  <a:gd name="T15" fmla="*/ 0 h 49"/>
                  <a:gd name="T16" fmla="*/ 0 w 62"/>
                  <a:gd name="T17" fmla="*/ 0 h 49"/>
                  <a:gd name="T18" fmla="*/ 0 w 62"/>
                  <a:gd name="T19" fmla="*/ 0 h 49"/>
                  <a:gd name="T20" fmla="*/ 0 w 62"/>
                  <a:gd name="T21" fmla="*/ 0 h 49"/>
                  <a:gd name="T22" fmla="*/ 0 w 62"/>
                  <a:gd name="T23" fmla="*/ 0 h 49"/>
                  <a:gd name="T24" fmla="*/ 0 w 62"/>
                  <a:gd name="T25" fmla="*/ 0 h 49"/>
                  <a:gd name="T26" fmla="*/ 0 w 62"/>
                  <a:gd name="T27" fmla="*/ 0 h 49"/>
                  <a:gd name="T28" fmla="*/ 0 w 62"/>
                  <a:gd name="T29" fmla="*/ 0 h 49"/>
                  <a:gd name="T30" fmla="*/ 0 w 62"/>
                  <a:gd name="T31" fmla="*/ 0 h 49"/>
                  <a:gd name="T32" fmla="*/ 0 w 62"/>
                  <a:gd name="T33" fmla="*/ 0 h 49"/>
                  <a:gd name="T34" fmla="*/ 0 w 62"/>
                  <a:gd name="T35" fmla="*/ 0 h 49"/>
                  <a:gd name="T36" fmla="*/ 0 w 62"/>
                  <a:gd name="T37" fmla="*/ 0 h 49"/>
                  <a:gd name="T38" fmla="*/ 0 w 62"/>
                  <a:gd name="T39" fmla="*/ 0 h 49"/>
                  <a:gd name="T40" fmla="*/ 0 w 62"/>
                  <a:gd name="T41" fmla="*/ 0 h 49"/>
                  <a:gd name="T42" fmla="*/ 0 w 62"/>
                  <a:gd name="T43" fmla="*/ 0 h 49"/>
                  <a:gd name="T44" fmla="*/ 0 w 62"/>
                  <a:gd name="T45" fmla="*/ 0 h 49"/>
                  <a:gd name="T46" fmla="*/ 0 w 62"/>
                  <a:gd name="T47" fmla="*/ 0 h 49"/>
                  <a:gd name="T48" fmla="*/ 0 w 62"/>
                  <a:gd name="T49" fmla="*/ 0 h 49"/>
                  <a:gd name="T50" fmla="*/ 0 w 62"/>
                  <a:gd name="T51" fmla="*/ 0 h 49"/>
                  <a:gd name="T52" fmla="*/ 0 w 62"/>
                  <a:gd name="T53" fmla="*/ 0 h 49"/>
                  <a:gd name="T54" fmla="*/ 0 w 62"/>
                  <a:gd name="T55" fmla="*/ 0 h 49"/>
                  <a:gd name="T56" fmla="*/ 0 w 62"/>
                  <a:gd name="T57" fmla="*/ 0 h 49"/>
                  <a:gd name="T58" fmla="*/ 0 w 62"/>
                  <a:gd name="T59" fmla="*/ 0 h 49"/>
                  <a:gd name="T60" fmla="*/ 0 w 62"/>
                  <a:gd name="T61" fmla="*/ 0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2"/>
                  <a:gd name="T94" fmla="*/ 0 h 49"/>
                  <a:gd name="T95" fmla="*/ 62 w 62"/>
                  <a:gd name="T96" fmla="*/ 49 h 4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2" h="49">
                    <a:moveTo>
                      <a:pt x="0" y="40"/>
                    </a:moveTo>
                    <a:lnTo>
                      <a:pt x="5" y="39"/>
                    </a:lnTo>
                    <a:lnTo>
                      <a:pt x="9" y="39"/>
                    </a:lnTo>
                    <a:lnTo>
                      <a:pt x="12" y="38"/>
                    </a:lnTo>
                    <a:lnTo>
                      <a:pt x="15" y="36"/>
                    </a:lnTo>
                    <a:lnTo>
                      <a:pt x="18" y="34"/>
                    </a:lnTo>
                    <a:lnTo>
                      <a:pt x="21" y="32"/>
                    </a:lnTo>
                    <a:lnTo>
                      <a:pt x="27" y="26"/>
                    </a:lnTo>
                    <a:lnTo>
                      <a:pt x="31" y="20"/>
                    </a:lnTo>
                    <a:lnTo>
                      <a:pt x="39" y="12"/>
                    </a:lnTo>
                    <a:lnTo>
                      <a:pt x="42" y="9"/>
                    </a:lnTo>
                    <a:lnTo>
                      <a:pt x="46" y="5"/>
                    </a:lnTo>
                    <a:lnTo>
                      <a:pt x="50" y="2"/>
                    </a:lnTo>
                    <a:lnTo>
                      <a:pt x="52" y="1"/>
                    </a:lnTo>
                    <a:lnTo>
                      <a:pt x="55" y="0"/>
                    </a:lnTo>
                    <a:lnTo>
                      <a:pt x="62" y="6"/>
                    </a:lnTo>
                    <a:lnTo>
                      <a:pt x="59" y="7"/>
                    </a:lnTo>
                    <a:lnTo>
                      <a:pt x="58" y="8"/>
                    </a:lnTo>
                    <a:lnTo>
                      <a:pt x="53" y="11"/>
                    </a:lnTo>
                    <a:lnTo>
                      <a:pt x="50" y="15"/>
                    </a:lnTo>
                    <a:lnTo>
                      <a:pt x="48" y="17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1" y="37"/>
                    </a:lnTo>
                    <a:lnTo>
                      <a:pt x="27" y="40"/>
                    </a:lnTo>
                    <a:lnTo>
                      <a:pt x="22" y="42"/>
                    </a:lnTo>
                    <a:lnTo>
                      <a:pt x="18" y="45"/>
                    </a:lnTo>
                    <a:lnTo>
                      <a:pt x="12" y="46"/>
                    </a:lnTo>
                    <a:lnTo>
                      <a:pt x="6" y="47"/>
                    </a:lnTo>
                    <a:lnTo>
                      <a:pt x="0" y="4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7" name="Freeform 703"/>
              <p:cNvSpPr>
                <a:spLocks/>
              </p:cNvSpPr>
              <p:nvPr/>
            </p:nvSpPr>
            <p:spPr bwMode="auto">
              <a:xfrm>
                <a:off x="3255" y="2410"/>
                <a:ext cx="0" cy="4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60000 65536"/>
                  <a:gd name="T4" fmla="*/ 0 60000 65536"/>
                  <a:gd name="T5" fmla="*/ 0 60000 65536"/>
                  <a:gd name="T6" fmla="*/ 0 h 9"/>
                  <a:gd name="T7" fmla="*/ 9 h 9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9">
                    <a:moveTo>
                      <a:pt x="0" y="9"/>
                    </a:move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8" name="Freeform 704"/>
              <p:cNvSpPr>
                <a:spLocks/>
              </p:cNvSpPr>
              <p:nvPr/>
            </p:nvSpPr>
            <p:spPr bwMode="auto">
              <a:xfrm>
                <a:off x="3273" y="2387"/>
                <a:ext cx="29" cy="6"/>
              </a:xfrm>
              <a:custGeom>
                <a:avLst/>
                <a:gdLst>
                  <a:gd name="T0" fmla="*/ 0 w 85"/>
                  <a:gd name="T1" fmla="*/ 1 h 12"/>
                  <a:gd name="T2" fmla="*/ 0 w 85"/>
                  <a:gd name="T3" fmla="*/ 1 h 12"/>
                  <a:gd name="T4" fmla="*/ 0 w 85"/>
                  <a:gd name="T5" fmla="*/ 1 h 12"/>
                  <a:gd name="T6" fmla="*/ 0 w 85"/>
                  <a:gd name="T7" fmla="*/ 0 h 12"/>
                  <a:gd name="T8" fmla="*/ 0 w 85"/>
                  <a:gd name="T9" fmla="*/ 1 h 12"/>
                  <a:gd name="T10" fmla="*/ 0 w 85"/>
                  <a:gd name="T11" fmla="*/ 1 h 12"/>
                  <a:gd name="T12" fmla="*/ 0 w 85"/>
                  <a:gd name="T13" fmla="*/ 1 h 12"/>
                  <a:gd name="T14" fmla="*/ 0 w 85"/>
                  <a:gd name="T15" fmla="*/ 1 h 12"/>
                  <a:gd name="T16" fmla="*/ 0 w 85"/>
                  <a:gd name="T17" fmla="*/ 1 h 12"/>
                  <a:gd name="T18" fmla="*/ 0 w 85"/>
                  <a:gd name="T19" fmla="*/ 1 h 12"/>
                  <a:gd name="T20" fmla="*/ 0 w 85"/>
                  <a:gd name="T21" fmla="*/ 1 h 12"/>
                  <a:gd name="T22" fmla="*/ 0 w 85"/>
                  <a:gd name="T23" fmla="*/ 1 h 12"/>
                  <a:gd name="T24" fmla="*/ 0 w 85"/>
                  <a:gd name="T25" fmla="*/ 1 h 12"/>
                  <a:gd name="T26" fmla="*/ 0 w 85"/>
                  <a:gd name="T27" fmla="*/ 1 h 12"/>
                  <a:gd name="T28" fmla="*/ 0 w 85"/>
                  <a:gd name="T29" fmla="*/ 1 h 12"/>
                  <a:gd name="T30" fmla="*/ 0 w 85"/>
                  <a:gd name="T31" fmla="*/ 1 h 12"/>
                  <a:gd name="T32" fmla="*/ 0 w 85"/>
                  <a:gd name="T33" fmla="*/ 1 h 12"/>
                  <a:gd name="T34" fmla="*/ 0 w 85"/>
                  <a:gd name="T35" fmla="*/ 1 h 12"/>
                  <a:gd name="T36" fmla="*/ 0 w 85"/>
                  <a:gd name="T37" fmla="*/ 1 h 12"/>
                  <a:gd name="T38" fmla="*/ 0 w 85"/>
                  <a:gd name="T39" fmla="*/ 1 h 12"/>
                  <a:gd name="T40" fmla="*/ 0 w 85"/>
                  <a:gd name="T41" fmla="*/ 1 h 12"/>
                  <a:gd name="T42" fmla="*/ 0 w 85"/>
                  <a:gd name="T43" fmla="*/ 1 h 12"/>
                  <a:gd name="T44" fmla="*/ 0 w 85"/>
                  <a:gd name="T45" fmla="*/ 1 h 12"/>
                  <a:gd name="T46" fmla="*/ 0 w 85"/>
                  <a:gd name="T47" fmla="*/ 1 h 12"/>
                  <a:gd name="T48" fmla="*/ 0 w 85"/>
                  <a:gd name="T49" fmla="*/ 1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12"/>
                  <a:gd name="T77" fmla="*/ 85 w 85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12">
                    <a:moveTo>
                      <a:pt x="0" y="5"/>
                    </a:moveTo>
                    <a:lnTo>
                      <a:pt x="6" y="3"/>
                    </a:lnTo>
                    <a:lnTo>
                      <a:pt x="12" y="1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43" y="2"/>
                    </a:lnTo>
                    <a:lnTo>
                      <a:pt x="53" y="4"/>
                    </a:lnTo>
                    <a:lnTo>
                      <a:pt x="62" y="4"/>
                    </a:lnTo>
                    <a:lnTo>
                      <a:pt x="67" y="4"/>
                    </a:lnTo>
                    <a:lnTo>
                      <a:pt x="70" y="4"/>
                    </a:lnTo>
                    <a:lnTo>
                      <a:pt x="74" y="3"/>
                    </a:lnTo>
                    <a:lnTo>
                      <a:pt x="79" y="2"/>
                    </a:lnTo>
                    <a:lnTo>
                      <a:pt x="85" y="9"/>
                    </a:lnTo>
                    <a:lnTo>
                      <a:pt x="79" y="11"/>
                    </a:lnTo>
                    <a:lnTo>
                      <a:pt x="73" y="12"/>
                    </a:lnTo>
                    <a:lnTo>
                      <a:pt x="67" y="12"/>
                    </a:lnTo>
                    <a:lnTo>
                      <a:pt x="62" y="12"/>
                    </a:lnTo>
                    <a:lnTo>
                      <a:pt x="52" y="12"/>
                    </a:lnTo>
                    <a:lnTo>
                      <a:pt x="41" y="10"/>
                    </a:lnTo>
                    <a:lnTo>
                      <a:pt x="31" y="9"/>
                    </a:lnTo>
                    <a:lnTo>
                      <a:pt x="22" y="8"/>
                    </a:lnTo>
                    <a:lnTo>
                      <a:pt x="15" y="9"/>
                    </a:lnTo>
                    <a:lnTo>
                      <a:pt x="10" y="10"/>
                    </a:lnTo>
                    <a:lnTo>
                      <a:pt x="6" y="1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9" name="Freeform 705"/>
              <p:cNvSpPr>
                <a:spLocks/>
              </p:cNvSpPr>
              <p:nvPr/>
            </p:nvSpPr>
            <p:spPr bwMode="auto">
              <a:xfrm>
                <a:off x="3273" y="2390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0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0" name="Freeform 706"/>
              <p:cNvSpPr>
                <a:spLocks/>
              </p:cNvSpPr>
              <p:nvPr/>
            </p:nvSpPr>
            <p:spPr bwMode="auto">
              <a:xfrm>
                <a:off x="3300" y="2366"/>
                <a:ext cx="10" cy="26"/>
              </a:xfrm>
              <a:custGeom>
                <a:avLst/>
                <a:gdLst>
                  <a:gd name="T0" fmla="*/ 0 w 32"/>
                  <a:gd name="T1" fmla="*/ 1 h 51"/>
                  <a:gd name="T2" fmla="*/ 0 w 32"/>
                  <a:gd name="T3" fmla="*/ 1 h 51"/>
                  <a:gd name="T4" fmla="*/ 0 w 32"/>
                  <a:gd name="T5" fmla="*/ 1 h 51"/>
                  <a:gd name="T6" fmla="*/ 0 w 32"/>
                  <a:gd name="T7" fmla="*/ 1 h 51"/>
                  <a:gd name="T8" fmla="*/ 0 w 32"/>
                  <a:gd name="T9" fmla="*/ 1 h 51"/>
                  <a:gd name="T10" fmla="*/ 0 w 32"/>
                  <a:gd name="T11" fmla="*/ 1 h 51"/>
                  <a:gd name="T12" fmla="*/ 0 w 32"/>
                  <a:gd name="T13" fmla="*/ 1 h 51"/>
                  <a:gd name="T14" fmla="*/ 0 w 32"/>
                  <a:gd name="T15" fmla="*/ 1 h 51"/>
                  <a:gd name="T16" fmla="*/ 0 w 32"/>
                  <a:gd name="T17" fmla="*/ 1 h 51"/>
                  <a:gd name="T18" fmla="*/ 0 w 32"/>
                  <a:gd name="T19" fmla="*/ 1 h 51"/>
                  <a:gd name="T20" fmla="*/ 0 w 32"/>
                  <a:gd name="T21" fmla="*/ 0 h 51"/>
                  <a:gd name="T22" fmla="*/ 0 w 32"/>
                  <a:gd name="T23" fmla="*/ 1 h 51"/>
                  <a:gd name="T24" fmla="*/ 0 w 32"/>
                  <a:gd name="T25" fmla="*/ 1 h 51"/>
                  <a:gd name="T26" fmla="*/ 0 w 32"/>
                  <a:gd name="T27" fmla="*/ 1 h 51"/>
                  <a:gd name="T28" fmla="*/ 0 w 32"/>
                  <a:gd name="T29" fmla="*/ 1 h 51"/>
                  <a:gd name="T30" fmla="*/ 0 w 32"/>
                  <a:gd name="T31" fmla="*/ 1 h 51"/>
                  <a:gd name="T32" fmla="*/ 0 w 32"/>
                  <a:gd name="T33" fmla="*/ 1 h 51"/>
                  <a:gd name="T34" fmla="*/ 0 w 32"/>
                  <a:gd name="T35" fmla="*/ 1 h 51"/>
                  <a:gd name="T36" fmla="*/ 0 w 32"/>
                  <a:gd name="T37" fmla="*/ 1 h 51"/>
                  <a:gd name="T38" fmla="*/ 0 w 32"/>
                  <a:gd name="T39" fmla="*/ 1 h 51"/>
                  <a:gd name="T40" fmla="*/ 0 w 32"/>
                  <a:gd name="T41" fmla="*/ 1 h 51"/>
                  <a:gd name="T42" fmla="*/ 0 w 32"/>
                  <a:gd name="T43" fmla="*/ 1 h 51"/>
                  <a:gd name="T44" fmla="*/ 0 w 32"/>
                  <a:gd name="T45" fmla="*/ 1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51"/>
                  <a:gd name="T71" fmla="*/ 32 w 32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51">
                    <a:moveTo>
                      <a:pt x="0" y="44"/>
                    </a:moveTo>
                    <a:lnTo>
                      <a:pt x="4" y="42"/>
                    </a:lnTo>
                    <a:lnTo>
                      <a:pt x="7" y="41"/>
                    </a:lnTo>
                    <a:lnTo>
                      <a:pt x="10" y="39"/>
                    </a:lnTo>
                    <a:lnTo>
                      <a:pt x="11" y="37"/>
                    </a:lnTo>
                    <a:lnTo>
                      <a:pt x="14" y="35"/>
                    </a:lnTo>
                    <a:lnTo>
                      <a:pt x="16" y="32"/>
                    </a:lnTo>
                    <a:lnTo>
                      <a:pt x="19" y="27"/>
                    </a:lnTo>
                    <a:lnTo>
                      <a:pt x="20" y="21"/>
                    </a:lnTo>
                    <a:lnTo>
                      <a:pt x="20" y="14"/>
                    </a:lnTo>
                    <a:lnTo>
                      <a:pt x="22" y="0"/>
                    </a:lnTo>
                    <a:lnTo>
                      <a:pt x="32" y="1"/>
                    </a:lnTo>
                    <a:lnTo>
                      <a:pt x="32" y="15"/>
                    </a:lnTo>
                    <a:lnTo>
                      <a:pt x="31" y="22"/>
                    </a:lnTo>
                    <a:lnTo>
                      <a:pt x="29" y="30"/>
                    </a:lnTo>
                    <a:lnTo>
                      <a:pt x="26" y="36"/>
                    </a:lnTo>
                    <a:lnTo>
                      <a:pt x="23" y="39"/>
                    </a:lnTo>
                    <a:lnTo>
                      <a:pt x="22" y="42"/>
                    </a:lnTo>
                    <a:lnTo>
                      <a:pt x="19" y="44"/>
                    </a:lnTo>
                    <a:lnTo>
                      <a:pt x="14" y="47"/>
                    </a:lnTo>
                    <a:lnTo>
                      <a:pt x="10" y="49"/>
                    </a:lnTo>
                    <a:lnTo>
                      <a:pt x="6" y="5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1" name="Freeform 707"/>
              <p:cNvSpPr>
                <a:spLocks/>
              </p:cNvSpPr>
              <p:nvPr/>
            </p:nvSpPr>
            <p:spPr bwMode="auto">
              <a:xfrm>
                <a:off x="3300" y="2388"/>
                <a:ext cx="2" cy="4"/>
              </a:xfrm>
              <a:custGeom>
                <a:avLst/>
                <a:gdLst>
                  <a:gd name="T0" fmla="*/ 0 w 6"/>
                  <a:gd name="T1" fmla="*/ 1 h 7"/>
                  <a:gd name="T2" fmla="*/ 0 w 6"/>
                  <a:gd name="T3" fmla="*/ 0 h 7"/>
                  <a:gd name="T4" fmla="*/ 0 w 6"/>
                  <a:gd name="T5" fmla="*/ 1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6" y="7"/>
                    </a:moveTo>
                    <a:lnTo>
                      <a:pt x="0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2" name="Freeform 708"/>
              <p:cNvSpPr>
                <a:spLocks/>
              </p:cNvSpPr>
              <p:nvPr/>
            </p:nvSpPr>
            <p:spPr bwMode="auto">
              <a:xfrm>
                <a:off x="3302" y="2349"/>
                <a:ext cx="8" cy="17"/>
              </a:xfrm>
              <a:custGeom>
                <a:avLst/>
                <a:gdLst>
                  <a:gd name="T0" fmla="*/ 0 w 24"/>
                  <a:gd name="T1" fmla="*/ 0 h 35"/>
                  <a:gd name="T2" fmla="*/ 0 w 24"/>
                  <a:gd name="T3" fmla="*/ 0 h 35"/>
                  <a:gd name="T4" fmla="*/ 0 w 24"/>
                  <a:gd name="T5" fmla="*/ 0 h 35"/>
                  <a:gd name="T6" fmla="*/ 0 w 24"/>
                  <a:gd name="T7" fmla="*/ 0 h 35"/>
                  <a:gd name="T8" fmla="*/ 0 w 24"/>
                  <a:gd name="T9" fmla="*/ 0 h 35"/>
                  <a:gd name="T10" fmla="*/ 0 w 24"/>
                  <a:gd name="T11" fmla="*/ 0 h 35"/>
                  <a:gd name="T12" fmla="*/ 0 w 24"/>
                  <a:gd name="T13" fmla="*/ 0 h 35"/>
                  <a:gd name="T14" fmla="*/ 0 w 24"/>
                  <a:gd name="T15" fmla="*/ 0 h 35"/>
                  <a:gd name="T16" fmla="*/ 0 w 24"/>
                  <a:gd name="T17" fmla="*/ 0 h 35"/>
                  <a:gd name="T18" fmla="*/ 0 w 24"/>
                  <a:gd name="T19" fmla="*/ 0 h 35"/>
                  <a:gd name="T20" fmla="*/ 0 w 24"/>
                  <a:gd name="T21" fmla="*/ 0 h 35"/>
                  <a:gd name="T22" fmla="*/ 0 w 24"/>
                  <a:gd name="T23" fmla="*/ 0 h 35"/>
                  <a:gd name="T24" fmla="*/ 0 w 24"/>
                  <a:gd name="T25" fmla="*/ 0 h 35"/>
                  <a:gd name="T26" fmla="*/ 0 w 24"/>
                  <a:gd name="T27" fmla="*/ 0 h 35"/>
                  <a:gd name="T28" fmla="*/ 0 w 24"/>
                  <a:gd name="T29" fmla="*/ 0 h 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35"/>
                  <a:gd name="T47" fmla="*/ 24 w 24"/>
                  <a:gd name="T48" fmla="*/ 35 h 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35">
                    <a:moveTo>
                      <a:pt x="14" y="35"/>
                    </a:moveTo>
                    <a:lnTo>
                      <a:pt x="12" y="31"/>
                    </a:lnTo>
                    <a:lnTo>
                      <a:pt x="12" y="27"/>
                    </a:lnTo>
                    <a:lnTo>
                      <a:pt x="8" y="19"/>
                    </a:lnTo>
                    <a:lnTo>
                      <a:pt x="3" y="11"/>
                    </a:lnTo>
                    <a:lnTo>
                      <a:pt x="2" y="6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4" y="8"/>
                    </a:lnTo>
                    <a:lnTo>
                      <a:pt x="18" y="16"/>
                    </a:lnTo>
                    <a:lnTo>
                      <a:pt x="23" y="23"/>
                    </a:lnTo>
                    <a:lnTo>
                      <a:pt x="24" y="29"/>
                    </a:lnTo>
                    <a:lnTo>
                      <a:pt x="24" y="34"/>
                    </a:ln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3" name="Freeform 709"/>
              <p:cNvSpPr>
                <a:spLocks/>
              </p:cNvSpPr>
              <p:nvPr/>
            </p:nvSpPr>
            <p:spPr bwMode="auto">
              <a:xfrm>
                <a:off x="3307" y="2366"/>
                <a:ext cx="3" cy="0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0 w 10"/>
                  <a:gd name="T5" fmla="*/ 0 h 1"/>
                  <a:gd name="T6" fmla="*/ 0 w 10"/>
                  <a:gd name="T7" fmla="*/ 0 h 1"/>
                  <a:gd name="T8" fmla="*/ 0 w 10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"/>
                  <a:gd name="T17" fmla="*/ 10 w 10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">
                    <a:moveTo>
                      <a:pt x="10" y="1"/>
                    </a:moveTo>
                    <a:lnTo>
                      <a:pt x="1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4" name="Freeform 710"/>
              <p:cNvSpPr>
                <a:spLocks/>
              </p:cNvSpPr>
              <p:nvPr/>
            </p:nvSpPr>
            <p:spPr bwMode="auto">
              <a:xfrm>
                <a:off x="3302" y="2322"/>
                <a:ext cx="10" cy="27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"/>
                  <a:gd name="T58" fmla="*/ 0 h 55"/>
                  <a:gd name="T59" fmla="*/ 29 w 29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" h="55">
                    <a:moveTo>
                      <a:pt x="0" y="54"/>
                    </a:moveTo>
                    <a:lnTo>
                      <a:pt x="2" y="47"/>
                    </a:lnTo>
                    <a:lnTo>
                      <a:pt x="3" y="39"/>
                    </a:lnTo>
                    <a:lnTo>
                      <a:pt x="6" y="32"/>
                    </a:lnTo>
                    <a:lnTo>
                      <a:pt x="9" y="26"/>
                    </a:lnTo>
                    <a:lnTo>
                      <a:pt x="12" y="21"/>
                    </a:lnTo>
                    <a:lnTo>
                      <a:pt x="15" y="15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29" y="1"/>
                    </a:lnTo>
                    <a:lnTo>
                      <a:pt x="29" y="9"/>
                    </a:lnTo>
                    <a:lnTo>
                      <a:pt x="26" y="17"/>
                    </a:lnTo>
                    <a:lnTo>
                      <a:pt x="24" y="23"/>
                    </a:lnTo>
                    <a:lnTo>
                      <a:pt x="21" y="29"/>
                    </a:lnTo>
                    <a:lnTo>
                      <a:pt x="18" y="35"/>
                    </a:lnTo>
                    <a:lnTo>
                      <a:pt x="15" y="41"/>
                    </a:lnTo>
                    <a:lnTo>
                      <a:pt x="14" y="48"/>
                    </a:lnTo>
                    <a:lnTo>
                      <a:pt x="12" y="5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5" name="Freeform 711"/>
              <p:cNvSpPr>
                <a:spLocks/>
              </p:cNvSpPr>
              <p:nvPr/>
            </p:nvSpPr>
            <p:spPr bwMode="auto">
              <a:xfrm>
                <a:off x="3302" y="2349"/>
                <a:ext cx="4" cy="0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0 w 12"/>
                  <a:gd name="T7" fmla="*/ 0 h 1"/>
                  <a:gd name="T8" fmla="*/ 0 w 1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"/>
                  <a:gd name="T17" fmla="*/ 12 w 12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">
                    <a:moveTo>
                      <a:pt x="0" y="1"/>
                    </a:moveTo>
                    <a:lnTo>
                      <a:pt x="0" y="0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6" name="Freeform 712"/>
              <p:cNvSpPr>
                <a:spLocks/>
              </p:cNvSpPr>
              <p:nvPr/>
            </p:nvSpPr>
            <p:spPr bwMode="auto">
              <a:xfrm>
                <a:off x="3278" y="2229"/>
                <a:ext cx="34" cy="94"/>
              </a:xfrm>
              <a:custGeom>
                <a:avLst/>
                <a:gdLst>
                  <a:gd name="T0" fmla="*/ 0 w 103"/>
                  <a:gd name="T1" fmla="*/ 1 h 187"/>
                  <a:gd name="T2" fmla="*/ 0 w 103"/>
                  <a:gd name="T3" fmla="*/ 1 h 187"/>
                  <a:gd name="T4" fmla="*/ 0 w 103"/>
                  <a:gd name="T5" fmla="*/ 1 h 187"/>
                  <a:gd name="T6" fmla="*/ 0 w 103"/>
                  <a:gd name="T7" fmla="*/ 1 h 187"/>
                  <a:gd name="T8" fmla="*/ 0 w 103"/>
                  <a:gd name="T9" fmla="*/ 1 h 187"/>
                  <a:gd name="T10" fmla="*/ 0 w 103"/>
                  <a:gd name="T11" fmla="*/ 1 h 187"/>
                  <a:gd name="T12" fmla="*/ 0 w 103"/>
                  <a:gd name="T13" fmla="*/ 1 h 187"/>
                  <a:gd name="T14" fmla="*/ 0 w 103"/>
                  <a:gd name="T15" fmla="*/ 1 h 187"/>
                  <a:gd name="T16" fmla="*/ 0 w 103"/>
                  <a:gd name="T17" fmla="*/ 1 h 187"/>
                  <a:gd name="T18" fmla="*/ 0 w 103"/>
                  <a:gd name="T19" fmla="*/ 1 h 187"/>
                  <a:gd name="T20" fmla="*/ 0 w 103"/>
                  <a:gd name="T21" fmla="*/ 1 h 187"/>
                  <a:gd name="T22" fmla="*/ 0 w 103"/>
                  <a:gd name="T23" fmla="*/ 1 h 187"/>
                  <a:gd name="T24" fmla="*/ 0 w 103"/>
                  <a:gd name="T25" fmla="*/ 1 h 187"/>
                  <a:gd name="T26" fmla="*/ 0 w 103"/>
                  <a:gd name="T27" fmla="*/ 1 h 187"/>
                  <a:gd name="T28" fmla="*/ 0 w 103"/>
                  <a:gd name="T29" fmla="*/ 1 h 187"/>
                  <a:gd name="T30" fmla="*/ 0 w 103"/>
                  <a:gd name="T31" fmla="*/ 1 h 187"/>
                  <a:gd name="T32" fmla="*/ 0 w 103"/>
                  <a:gd name="T33" fmla="*/ 1 h 187"/>
                  <a:gd name="T34" fmla="*/ 0 w 103"/>
                  <a:gd name="T35" fmla="*/ 1 h 187"/>
                  <a:gd name="T36" fmla="*/ 0 w 103"/>
                  <a:gd name="T37" fmla="*/ 1 h 187"/>
                  <a:gd name="T38" fmla="*/ 0 w 103"/>
                  <a:gd name="T39" fmla="*/ 0 h 187"/>
                  <a:gd name="T40" fmla="*/ 0 w 103"/>
                  <a:gd name="T41" fmla="*/ 0 h 187"/>
                  <a:gd name="T42" fmla="*/ 0 w 103"/>
                  <a:gd name="T43" fmla="*/ 1 h 187"/>
                  <a:gd name="T44" fmla="*/ 0 w 103"/>
                  <a:gd name="T45" fmla="*/ 1 h 187"/>
                  <a:gd name="T46" fmla="*/ 0 w 103"/>
                  <a:gd name="T47" fmla="*/ 1 h 187"/>
                  <a:gd name="T48" fmla="*/ 0 w 103"/>
                  <a:gd name="T49" fmla="*/ 1 h 187"/>
                  <a:gd name="T50" fmla="*/ 0 w 103"/>
                  <a:gd name="T51" fmla="*/ 1 h 187"/>
                  <a:gd name="T52" fmla="*/ 0 w 103"/>
                  <a:gd name="T53" fmla="*/ 1 h 187"/>
                  <a:gd name="T54" fmla="*/ 0 w 103"/>
                  <a:gd name="T55" fmla="*/ 1 h 187"/>
                  <a:gd name="T56" fmla="*/ 0 w 103"/>
                  <a:gd name="T57" fmla="*/ 1 h 187"/>
                  <a:gd name="T58" fmla="*/ 0 w 103"/>
                  <a:gd name="T59" fmla="*/ 1 h 187"/>
                  <a:gd name="T60" fmla="*/ 0 w 103"/>
                  <a:gd name="T61" fmla="*/ 1 h 187"/>
                  <a:gd name="T62" fmla="*/ 0 w 103"/>
                  <a:gd name="T63" fmla="*/ 1 h 187"/>
                  <a:gd name="T64" fmla="*/ 0 w 103"/>
                  <a:gd name="T65" fmla="*/ 1 h 187"/>
                  <a:gd name="T66" fmla="*/ 0 w 103"/>
                  <a:gd name="T67" fmla="*/ 1 h 187"/>
                  <a:gd name="T68" fmla="*/ 0 w 103"/>
                  <a:gd name="T69" fmla="*/ 1 h 187"/>
                  <a:gd name="T70" fmla="*/ 0 w 103"/>
                  <a:gd name="T71" fmla="*/ 1 h 187"/>
                  <a:gd name="T72" fmla="*/ 0 w 103"/>
                  <a:gd name="T73" fmla="*/ 1 h 187"/>
                  <a:gd name="T74" fmla="*/ 0 w 103"/>
                  <a:gd name="T75" fmla="*/ 1 h 187"/>
                  <a:gd name="T76" fmla="*/ 0 w 103"/>
                  <a:gd name="T77" fmla="*/ 1 h 187"/>
                  <a:gd name="T78" fmla="*/ 0 w 103"/>
                  <a:gd name="T79" fmla="*/ 1 h 187"/>
                  <a:gd name="T80" fmla="*/ 0 w 103"/>
                  <a:gd name="T81" fmla="*/ 1 h 1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3"/>
                  <a:gd name="T124" fmla="*/ 0 h 187"/>
                  <a:gd name="T125" fmla="*/ 103 w 103"/>
                  <a:gd name="T126" fmla="*/ 187 h 18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3" h="187">
                    <a:moveTo>
                      <a:pt x="91" y="187"/>
                    </a:moveTo>
                    <a:lnTo>
                      <a:pt x="91" y="180"/>
                    </a:lnTo>
                    <a:lnTo>
                      <a:pt x="91" y="174"/>
                    </a:lnTo>
                    <a:lnTo>
                      <a:pt x="89" y="168"/>
                    </a:lnTo>
                    <a:lnTo>
                      <a:pt x="88" y="161"/>
                    </a:lnTo>
                    <a:lnTo>
                      <a:pt x="83" y="149"/>
                    </a:lnTo>
                    <a:lnTo>
                      <a:pt x="77" y="138"/>
                    </a:lnTo>
                    <a:lnTo>
                      <a:pt x="70" y="126"/>
                    </a:lnTo>
                    <a:lnTo>
                      <a:pt x="64" y="116"/>
                    </a:lnTo>
                    <a:lnTo>
                      <a:pt x="46" y="96"/>
                    </a:lnTo>
                    <a:lnTo>
                      <a:pt x="30" y="75"/>
                    </a:lnTo>
                    <a:lnTo>
                      <a:pt x="23" y="64"/>
                    </a:lnTo>
                    <a:lnTo>
                      <a:pt x="18" y="59"/>
                    </a:lnTo>
                    <a:lnTo>
                      <a:pt x="15" y="52"/>
                    </a:lnTo>
                    <a:lnTo>
                      <a:pt x="9" y="41"/>
                    </a:lnTo>
                    <a:lnTo>
                      <a:pt x="6" y="35"/>
                    </a:lnTo>
                    <a:lnTo>
                      <a:pt x="5" y="28"/>
                    </a:lnTo>
                    <a:lnTo>
                      <a:pt x="2" y="15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7"/>
                    </a:lnTo>
                    <a:lnTo>
                      <a:pt x="14" y="13"/>
                    </a:lnTo>
                    <a:lnTo>
                      <a:pt x="17" y="27"/>
                    </a:lnTo>
                    <a:lnTo>
                      <a:pt x="18" y="33"/>
                    </a:lnTo>
                    <a:lnTo>
                      <a:pt x="21" y="38"/>
                    </a:lnTo>
                    <a:lnTo>
                      <a:pt x="27" y="50"/>
                    </a:lnTo>
                    <a:lnTo>
                      <a:pt x="30" y="55"/>
                    </a:lnTo>
                    <a:lnTo>
                      <a:pt x="33" y="61"/>
                    </a:lnTo>
                    <a:lnTo>
                      <a:pt x="40" y="71"/>
                    </a:lnTo>
                    <a:lnTo>
                      <a:pt x="57" y="91"/>
                    </a:lnTo>
                    <a:lnTo>
                      <a:pt x="74" y="113"/>
                    </a:lnTo>
                    <a:lnTo>
                      <a:pt x="82" y="123"/>
                    </a:lnTo>
                    <a:lnTo>
                      <a:pt x="88" y="135"/>
                    </a:lnTo>
                    <a:lnTo>
                      <a:pt x="94" y="146"/>
                    </a:lnTo>
                    <a:lnTo>
                      <a:pt x="98" y="159"/>
                    </a:lnTo>
                    <a:lnTo>
                      <a:pt x="101" y="166"/>
                    </a:lnTo>
                    <a:lnTo>
                      <a:pt x="101" y="173"/>
                    </a:lnTo>
                    <a:lnTo>
                      <a:pt x="103" y="180"/>
                    </a:lnTo>
                    <a:lnTo>
                      <a:pt x="103" y="187"/>
                    </a:lnTo>
                    <a:lnTo>
                      <a:pt x="91" y="18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7" name="Freeform 713"/>
              <p:cNvSpPr>
                <a:spLocks/>
              </p:cNvSpPr>
              <p:nvPr/>
            </p:nvSpPr>
            <p:spPr bwMode="auto">
              <a:xfrm>
                <a:off x="3308" y="2322"/>
                <a:ext cx="4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0 h 1"/>
                  <a:gd name="T6" fmla="*/ 0 w 1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1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8" name="Freeform 714"/>
              <p:cNvSpPr>
                <a:spLocks/>
              </p:cNvSpPr>
              <p:nvPr/>
            </p:nvSpPr>
            <p:spPr bwMode="auto">
              <a:xfrm>
                <a:off x="3278" y="2199"/>
                <a:ext cx="12" cy="30"/>
              </a:xfrm>
              <a:custGeom>
                <a:avLst/>
                <a:gdLst>
                  <a:gd name="T0" fmla="*/ 0 w 37"/>
                  <a:gd name="T1" fmla="*/ 0 h 62"/>
                  <a:gd name="T2" fmla="*/ 0 w 37"/>
                  <a:gd name="T3" fmla="*/ 0 h 62"/>
                  <a:gd name="T4" fmla="*/ 0 w 37"/>
                  <a:gd name="T5" fmla="*/ 0 h 62"/>
                  <a:gd name="T6" fmla="*/ 0 w 37"/>
                  <a:gd name="T7" fmla="*/ 0 h 62"/>
                  <a:gd name="T8" fmla="*/ 0 w 37"/>
                  <a:gd name="T9" fmla="*/ 0 h 62"/>
                  <a:gd name="T10" fmla="*/ 0 w 37"/>
                  <a:gd name="T11" fmla="*/ 0 h 62"/>
                  <a:gd name="T12" fmla="*/ 0 w 37"/>
                  <a:gd name="T13" fmla="*/ 0 h 62"/>
                  <a:gd name="T14" fmla="*/ 0 w 37"/>
                  <a:gd name="T15" fmla="*/ 0 h 62"/>
                  <a:gd name="T16" fmla="*/ 0 w 37"/>
                  <a:gd name="T17" fmla="*/ 0 h 62"/>
                  <a:gd name="T18" fmla="*/ 0 w 37"/>
                  <a:gd name="T19" fmla="*/ 0 h 62"/>
                  <a:gd name="T20" fmla="*/ 0 w 37"/>
                  <a:gd name="T21" fmla="*/ 0 h 62"/>
                  <a:gd name="T22" fmla="*/ 0 w 37"/>
                  <a:gd name="T23" fmla="*/ 0 h 62"/>
                  <a:gd name="T24" fmla="*/ 0 w 37"/>
                  <a:gd name="T25" fmla="*/ 0 h 62"/>
                  <a:gd name="T26" fmla="*/ 0 w 37"/>
                  <a:gd name="T27" fmla="*/ 0 h 62"/>
                  <a:gd name="T28" fmla="*/ 0 w 37"/>
                  <a:gd name="T29" fmla="*/ 0 h 62"/>
                  <a:gd name="T30" fmla="*/ 0 w 37"/>
                  <a:gd name="T31" fmla="*/ 0 h 62"/>
                  <a:gd name="T32" fmla="*/ 0 w 37"/>
                  <a:gd name="T33" fmla="*/ 0 h 62"/>
                  <a:gd name="T34" fmla="*/ 0 w 37"/>
                  <a:gd name="T35" fmla="*/ 0 h 62"/>
                  <a:gd name="T36" fmla="*/ 0 w 37"/>
                  <a:gd name="T37" fmla="*/ 0 h 62"/>
                  <a:gd name="T38" fmla="*/ 0 w 37"/>
                  <a:gd name="T39" fmla="*/ 0 h 62"/>
                  <a:gd name="T40" fmla="*/ 0 w 37"/>
                  <a:gd name="T41" fmla="*/ 0 h 62"/>
                  <a:gd name="T42" fmla="*/ 0 w 37"/>
                  <a:gd name="T43" fmla="*/ 0 h 62"/>
                  <a:gd name="T44" fmla="*/ 0 w 37"/>
                  <a:gd name="T45" fmla="*/ 0 h 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"/>
                  <a:gd name="T70" fmla="*/ 0 h 62"/>
                  <a:gd name="T71" fmla="*/ 37 w 37"/>
                  <a:gd name="T72" fmla="*/ 62 h 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" h="62">
                    <a:moveTo>
                      <a:pt x="0" y="61"/>
                    </a:moveTo>
                    <a:lnTo>
                      <a:pt x="2" y="57"/>
                    </a:lnTo>
                    <a:lnTo>
                      <a:pt x="2" y="52"/>
                    </a:lnTo>
                    <a:lnTo>
                      <a:pt x="5" y="43"/>
                    </a:lnTo>
                    <a:lnTo>
                      <a:pt x="9" y="36"/>
                    </a:lnTo>
                    <a:lnTo>
                      <a:pt x="14" y="29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36" y="5"/>
                    </a:lnTo>
                    <a:lnTo>
                      <a:pt x="36" y="9"/>
                    </a:lnTo>
                    <a:lnTo>
                      <a:pt x="34" y="13"/>
                    </a:lnTo>
                    <a:lnTo>
                      <a:pt x="33" y="19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7" y="46"/>
                    </a:lnTo>
                    <a:lnTo>
                      <a:pt x="14" y="54"/>
                    </a:lnTo>
                    <a:lnTo>
                      <a:pt x="12" y="58"/>
                    </a:lnTo>
                    <a:lnTo>
                      <a:pt x="12" y="6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9" name="Freeform 715"/>
              <p:cNvSpPr>
                <a:spLocks/>
              </p:cNvSpPr>
              <p:nvPr/>
            </p:nvSpPr>
            <p:spPr bwMode="auto">
              <a:xfrm>
                <a:off x="3278" y="2229"/>
                <a:ext cx="4" cy="0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0 w 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0" y="0"/>
                    </a:moveTo>
                    <a:lnTo>
                      <a:pt x="12" y="1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0" name="Freeform 716"/>
              <p:cNvSpPr>
                <a:spLocks/>
              </p:cNvSpPr>
              <p:nvPr/>
            </p:nvSpPr>
            <p:spPr bwMode="auto">
              <a:xfrm>
                <a:off x="3255" y="2170"/>
                <a:ext cx="35" cy="29"/>
              </a:xfrm>
              <a:custGeom>
                <a:avLst/>
                <a:gdLst>
                  <a:gd name="T0" fmla="*/ 0 w 105"/>
                  <a:gd name="T1" fmla="*/ 1 h 57"/>
                  <a:gd name="T2" fmla="*/ 0 w 105"/>
                  <a:gd name="T3" fmla="*/ 1 h 57"/>
                  <a:gd name="T4" fmla="*/ 0 w 105"/>
                  <a:gd name="T5" fmla="*/ 1 h 57"/>
                  <a:gd name="T6" fmla="*/ 0 w 105"/>
                  <a:gd name="T7" fmla="*/ 1 h 57"/>
                  <a:gd name="T8" fmla="*/ 0 w 105"/>
                  <a:gd name="T9" fmla="*/ 1 h 57"/>
                  <a:gd name="T10" fmla="*/ 0 w 105"/>
                  <a:gd name="T11" fmla="*/ 1 h 57"/>
                  <a:gd name="T12" fmla="*/ 0 w 105"/>
                  <a:gd name="T13" fmla="*/ 1 h 57"/>
                  <a:gd name="T14" fmla="*/ 0 w 105"/>
                  <a:gd name="T15" fmla="*/ 1 h 57"/>
                  <a:gd name="T16" fmla="*/ 0 w 105"/>
                  <a:gd name="T17" fmla="*/ 1 h 57"/>
                  <a:gd name="T18" fmla="*/ 0 w 105"/>
                  <a:gd name="T19" fmla="*/ 1 h 57"/>
                  <a:gd name="T20" fmla="*/ 0 w 105"/>
                  <a:gd name="T21" fmla="*/ 1 h 57"/>
                  <a:gd name="T22" fmla="*/ 0 w 105"/>
                  <a:gd name="T23" fmla="*/ 1 h 57"/>
                  <a:gd name="T24" fmla="*/ 0 w 105"/>
                  <a:gd name="T25" fmla="*/ 1 h 57"/>
                  <a:gd name="T26" fmla="*/ 0 w 105"/>
                  <a:gd name="T27" fmla="*/ 1 h 57"/>
                  <a:gd name="T28" fmla="*/ 0 w 105"/>
                  <a:gd name="T29" fmla="*/ 1 h 57"/>
                  <a:gd name="T30" fmla="*/ 0 w 105"/>
                  <a:gd name="T31" fmla="*/ 0 h 57"/>
                  <a:gd name="T32" fmla="*/ 0 w 105"/>
                  <a:gd name="T33" fmla="*/ 1 h 57"/>
                  <a:gd name="T34" fmla="*/ 0 w 105"/>
                  <a:gd name="T35" fmla="*/ 1 h 57"/>
                  <a:gd name="T36" fmla="*/ 0 w 105"/>
                  <a:gd name="T37" fmla="*/ 1 h 57"/>
                  <a:gd name="T38" fmla="*/ 0 w 105"/>
                  <a:gd name="T39" fmla="*/ 1 h 57"/>
                  <a:gd name="T40" fmla="*/ 0 w 105"/>
                  <a:gd name="T41" fmla="*/ 1 h 57"/>
                  <a:gd name="T42" fmla="*/ 0 w 105"/>
                  <a:gd name="T43" fmla="*/ 1 h 57"/>
                  <a:gd name="T44" fmla="*/ 0 w 105"/>
                  <a:gd name="T45" fmla="*/ 1 h 57"/>
                  <a:gd name="T46" fmla="*/ 0 w 105"/>
                  <a:gd name="T47" fmla="*/ 1 h 57"/>
                  <a:gd name="T48" fmla="*/ 0 w 105"/>
                  <a:gd name="T49" fmla="*/ 1 h 57"/>
                  <a:gd name="T50" fmla="*/ 0 w 105"/>
                  <a:gd name="T51" fmla="*/ 1 h 57"/>
                  <a:gd name="T52" fmla="*/ 0 w 105"/>
                  <a:gd name="T53" fmla="*/ 1 h 57"/>
                  <a:gd name="T54" fmla="*/ 0 w 105"/>
                  <a:gd name="T55" fmla="*/ 1 h 57"/>
                  <a:gd name="T56" fmla="*/ 0 w 105"/>
                  <a:gd name="T57" fmla="*/ 1 h 57"/>
                  <a:gd name="T58" fmla="*/ 0 w 105"/>
                  <a:gd name="T59" fmla="*/ 1 h 57"/>
                  <a:gd name="T60" fmla="*/ 0 w 105"/>
                  <a:gd name="T61" fmla="*/ 1 h 5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5"/>
                  <a:gd name="T94" fmla="*/ 0 h 57"/>
                  <a:gd name="T95" fmla="*/ 105 w 105"/>
                  <a:gd name="T96" fmla="*/ 57 h 5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5" h="57">
                    <a:moveTo>
                      <a:pt x="94" y="57"/>
                    </a:moveTo>
                    <a:lnTo>
                      <a:pt x="92" y="52"/>
                    </a:lnTo>
                    <a:lnTo>
                      <a:pt x="91" y="48"/>
                    </a:lnTo>
                    <a:lnTo>
                      <a:pt x="89" y="46"/>
                    </a:lnTo>
                    <a:lnTo>
                      <a:pt x="88" y="45"/>
                    </a:lnTo>
                    <a:lnTo>
                      <a:pt x="85" y="41"/>
                    </a:lnTo>
                    <a:lnTo>
                      <a:pt x="80" y="39"/>
                    </a:lnTo>
                    <a:lnTo>
                      <a:pt x="74" y="35"/>
                    </a:lnTo>
                    <a:lnTo>
                      <a:pt x="61" y="30"/>
                    </a:lnTo>
                    <a:lnTo>
                      <a:pt x="45" y="26"/>
                    </a:lnTo>
                    <a:lnTo>
                      <a:pt x="30" y="21"/>
                    </a:lnTo>
                    <a:lnTo>
                      <a:pt x="21" y="18"/>
                    </a:lnTo>
                    <a:lnTo>
                      <a:pt x="13" y="15"/>
                    </a:lnTo>
                    <a:lnTo>
                      <a:pt x="6" y="11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3" y="5"/>
                    </a:lnTo>
                    <a:lnTo>
                      <a:pt x="21" y="8"/>
                    </a:lnTo>
                    <a:lnTo>
                      <a:pt x="27" y="11"/>
                    </a:lnTo>
                    <a:lnTo>
                      <a:pt x="34" y="14"/>
                    </a:lnTo>
                    <a:lnTo>
                      <a:pt x="50" y="19"/>
                    </a:lnTo>
                    <a:lnTo>
                      <a:pt x="65" y="23"/>
                    </a:lnTo>
                    <a:lnTo>
                      <a:pt x="80" y="28"/>
                    </a:lnTo>
                    <a:lnTo>
                      <a:pt x="88" y="31"/>
                    </a:lnTo>
                    <a:lnTo>
                      <a:pt x="94" y="35"/>
                    </a:lnTo>
                    <a:lnTo>
                      <a:pt x="98" y="40"/>
                    </a:lnTo>
                    <a:lnTo>
                      <a:pt x="99" y="43"/>
                    </a:lnTo>
                    <a:lnTo>
                      <a:pt x="102" y="45"/>
                    </a:lnTo>
                    <a:lnTo>
                      <a:pt x="104" y="51"/>
                    </a:lnTo>
                    <a:lnTo>
                      <a:pt x="105" y="57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1" name="Freeform 717"/>
              <p:cNvSpPr>
                <a:spLocks/>
              </p:cNvSpPr>
              <p:nvPr/>
            </p:nvSpPr>
            <p:spPr bwMode="auto">
              <a:xfrm>
                <a:off x="3286" y="2199"/>
                <a:ext cx="4" cy="0"/>
              </a:xfrm>
              <a:custGeom>
                <a:avLst/>
                <a:gdLst>
                  <a:gd name="T0" fmla="*/ 0 w 11"/>
                  <a:gd name="T1" fmla="*/ 0 w 11"/>
                  <a:gd name="T2" fmla="*/ 0 w 11"/>
                  <a:gd name="T3" fmla="*/ 0 60000 65536"/>
                  <a:gd name="T4" fmla="*/ 0 60000 65536"/>
                  <a:gd name="T5" fmla="*/ 0 60000 65536"/>
                  <a:gd name="T6" fmla="*/ 0 w 11"/>
                  <a:gd name="T7" fmla="*/ 11 w 1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1">
                    <a:moveTo>
                      <a:pt x="11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2" name="Freeform 718"/>
              <p:cNvSpPr>
                <a:spLocks/>
              </p:cNvSpPr>
              <p:nvPr/>
            </p:nvSpPr>
            <p:spPr bwMode="auto">
              <a:xfrm>
                <a:off x="3253" y="2154"/>
                <a:ext cx="5" cy="19"/>
              </a:xfrm>
              <a:custGeom>
                <a:avLst/>
                <a:gdLst>
                  <a:gd name="T0" fmla="*/ 0 w 16"/>
                  <a:gd name="T1" fmla="*/ 1 h 38"/>
                  <a:gd name="T2" fmla="*/ 0 w 16"/>
                  <a:gd name="T3" fmla="*/ 1 h 38"/>
                  <a:gd name="T4" fmla="*/ 0 w 16"/>
                  <a:gd name="T5" fmla="*/ 1 h 38"/>
                  <a:gd name="T6" fmla="*/ 0 w 16"/>
                  <a:gd name="T7" fmla="*/ 1 h 38"/>
                  <a:gd name="T8" fmla="*/ 0 w 16"/>
                  <a:gd name="T9" fmla="*/ 1 h 38"/>
                  <a:gd name="T10" fmla="*/ 0 w 16"/>
                  <a:gd name="T11" fmla="*/ 1 h 38"/>
                  <a:gd name="T12" fmla="*/ 0 w 16"/>
                  <a:gd name="T13" fmla="*/ 1 h 38"/>
                  <a:gd name="T14" fmla="*/ 0 w 16"/>
                  <a:gd name="T15" fmla="*/ 1 h 38"/>
                  <a:gd name="T16" fmla="*/ 0 w 16"/>
                  <a:gd name="T17" fmla="*/ 0 h 38"/>
                  <a:gd name="T18" fmla="*/ 0 w 16"/>
                  <a:gd name="T19" fmla="*/ 1 h 38"/>
                  <a:gd name="T20" fmla="*/ 0 w 16"/>
                  <a:gd name="T21" fmla="*/ 1 h 38"/>
                  <a:gd name="T22" fmla="*/ 0 w 16"/>
                  <a:gd name="T23" fmla="*/ 1 h 38"/>
                  <a:gd name="T24" fmla="*/ 0 w 16"/>
                  <a:gd name="T25" fmla="*/ 1 h 38"/>
                  <a:gd name="T26" fmla="*/ 0 w 16"/>
                  <a:gd name="T27" fmla="*/ 1 h 38"/>
                  <a:gd name="T28" fmla="*/ 0 w 16"/>
                  <a:gd name="T29" fmla="*/ 1 h 38"/>
                  <a:gd name="T30" fmla="*/ 0 w 16"/>
                  <a:gd name="T31" fmla="*/ 1 h 38"/>
                  <a:gd name="T32" fmla="*/ 0 w 16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38"/>
                  <a:gd name="T53" fmla="*/ 16 w 1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38">
                    <a:moveTo>
                      <a:pt x="6" y="38"/>
                    </a:moveTo>
                    <a:lnTo>
                      <a:pt x="3" y="33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1" y="3"/>
                    </a:lnTo>
                    <a:lnTo>
                      <a:pt x="13" y="0"/>
                    </a:lnTo>
                    <a:lnTo>
                      <a:pt x="14" y="6"/>
                    </a:lnTo>
                    <a:lnTo>
                      <a:pt x="14" y="11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2" y="27"/>
                    </a:lnTo>
                    <a:lnTo>
                      <a:pt x="13" y="30"/>
                    </a:lnTo>
                    <a:lnTo>
                      <a:pt x="16" y="33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3" name="Freeform 719"/>
              <p:cNvSpPr>
                <a:spLocks/>
              </p:cNvSpPr>
              <p:nvPr/>
            </p:nvSpPr>
            <p:spPr bwMode="auto">
              <a:xfrm>
                <a:off x="3255" y="2170"/>
                <a:ext cx="3" cy="3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1" y="7"/>
                    </a:moveTo>
                    <a:lnTo>
                      <a:pt x="0" y="6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4" name="Freeform 720"/>
              <p:cNvSpPr>
                <a:spLocks/>
              </p:cNvSpPr>
              <p:nvPr/>
            </p:nvSpPr>
            <p:spPr bwMode="auto">
              <a:xfrm>
                <a:off x="3241" y="2134"/>
                <a:ext cx="16" cy="22"/>
              </a:xfrm>
              <a:custGeom>
                <a:avLst/>
                <a:gdLst>
                  <a:gd name="T0" fmla="*/ 0 w 48"/>
                  <a:gd name="T1" fmla="*/ 1 h 44"/>
                  <a:gd name="T2" fmla="*/ 0 w 48"/>
                  <a:gd name="T3" fmla="*/ 1 h 44"/>
                  <a:gd name="T4" fmla="*/ 0 w 48"/>
                  <a:gd name="T5" fmla="*/ 1 h 44"/>
                  <a:gd name="T6" fmla="*/ 0 w 48"/>
                  <a:gd name="T7" fmla="*/ 1 h 44"/>
                  <a:gd name="T8" fmla="*/ 0 w 48"/>
                  <a:gd name="T9" fmla="*/ 1 h 44"/>
                  <a:gd name="T10" fmla="*/ 0 w 48"/>
                  <a:gd name="T11" fmla="*/ 1 h 44"/>
                  <a:gd name="T12" fmla="*/ 0 w 48"/>
                  <a:gd name="T13" fmla="*/ 1 h 44"/>
                  <a:gd name="T14" fmla="*/ 0 w 48"/>
                  <a:gd name="T15" fmla="*/ 1 h 44"/>
                  <a:gd name="T16" fmla="*/ 0 w 48"/>
                  <a:gd name="T17" fmla="*/ 1 h 44"/>
                  <a:gd name="T18" fmla="*/ 0 w 48"/>
                  <a:gd name="T19" fmla="*/ 0 h 44"/>
                  <a:gd name="T20" fmla="*/ 0 w 48"/>
                  <a:gd name="T21" fmla="*/ 0 h 44"/>
                  <a:gd name="T22" fmla="*/ 0 w 48"/>
                  <a:gd name="T23" fmla="*/ 1 h 44"/>
                  <a:gd name="T24" fmla="*/ 0 w 48"/>
                  <a:gd name="T25" fmla="*/ 1 h 44"/>
                  <a:gd name="T26" fmla="*/ 0 w 48"/>
                  <a:gd name="T27" fmla="*/ 1 h 44"/>
                  <a:gd name="T28" fmla="*/ 0 w 48"/>
                  <a:gd name="T29" fmla="*/ 1 h 44"/>
                  <a:gd name="T30" fmla="*/ 0 w 48"/>
                  <a:gd name="T31" fmla="*/ 1 h 44"/>
                  <a:gd name="T32" fmla="*/ 0 w 48"/>
                  <a:gd name="T33" fmla="*/ 1 h 44"/>
                  <a:gd name="T34" fmla="*/ 0 w 48"/>
                  <a:gd name="T35" fmla="*/ 1 h 44"/>
                  <a:gd name="T36" fmla="*/ 0 w 48"/>
                  <a:gd name="T37" fmla="*/ 1 h 44"/>
                  <a:gd name="T38" fmla="*/ 0 w 48"/>
                  <a:gd name="T39" fmla="*/ 1 h 44"/>
                  <a:gd name="T40" fmla="*/ 0 w 48"/>
                  <a:gd name="T41" fmla="*/ 1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44"/>
                  <a:gd name="T65" fmla="*/ 48 w 48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44">
                    <a:moveTo>
                      <a:pt x="37" y="44"/>
                    </a:moveTo>
                    <a:lnTo>
                      <a:pt x="34" y="38"/>
                    </a:lnTo>
                    <a:lnTo>
                      <a:pt x="28" y="33"/>
                    </a:lnTo>
                    <a:lnTo>
                      <a:pt x="22" y="29"/>
                    </a:lnTo>
                    <a:lnTo>
                      <a:pt x="16" y="24"/>
                    </a:lnTo>
                    <a:lnTo>
                      <a:pt x="10" y="20"/>
                    </a:lnTo>
                    <a:lnTo>
                      <a:pt x="6" y="15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8"/>
                    </a:lnTo>
                    <a:lnTo>
                      <a:pt x="43" y="33"/>
                    </a:lnTo>
                    <a:lnTo>
                      <a:pt x="48" y="39"/>
                    </a:lnTo>
                    <a:lnTo>
                      <a:pt x="37" y="4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5" name="Freeform 721"/>
              <p:cNvSpPr>
                <a:spLocks/>
              </p:cNvSpPr>
              <p:nvPr/>
            </p:nvSpPr>
            <p:spPr bwMode="auto">
              <a:xfrm>
                <a:off x="3253" y="2154"/>
                <a:ext cx="4" cy="2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0 h 5"/>
                  <a:gd name="T4" fmla="*/ 0 w 12"/>
                  <a:gd name="T5" fmla="*/ 0 h 5"/>
                  <a:gd name="T6" fmla="*/ 0 w 12"/>
                  <a:gd name="T7" fmla="*/ 0 h 5"/>
                  <a:gd name="T8" fmla="*/ 0 w 1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"/>
                  <a:gd name="T17" fmla="*/ 12 w 1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">
                    <a:moveTo>
                      <a:pt x="12" y="1"/>
                    </a:moveTo>
                    <a:lnTo>
                      <a:pt x="11" y="0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6" name="Freeform 722"/>
              <p:cNvSpPr>
                <a:spLocks/>
              </p:cNvSpPr>
              <p:nvPr/>
            </p:nvSpPr>
            <p:spPr bwMode="auto">
              <a:xfrm>
                <a:off x="3241" y="2083"/>
                <a:ext cx="20" cy="51"/>
              </a:xfrm>
              <a:custGeom>
                <a:avLst/>
                <a:gdLst>
                  <a:gd name="T0" fmla="*/ 0 w 62"/>
                  <a:gd name="T1" fmla="*/ 1 h 102"/>
                  <a:gd name="T2" fmla="*/ 0 w 62"/>
                  <a:gd name="T3" fmla="*/ 1 h 102"/>
                  <a:gd name="T4" fmla="*/ 0 w 62"/>
                  <a:gd name="T5" fmla="*/ 1 h 102"/>
                  <a:gd name="T6" fmla="*/ 0 w 62"/>
                  <a:gd name="T7" fmla="*/ 1 h 102"/>
                  <a:gd name="T8" fmla="*/ 0 w 62"/>
                  <a:gd name="T9" fmla="*/ 1 h 102"/>
                  <a:gd name="T10" fmla="*/ 0 w 62"/>
                  <a:gd name="T11" fmla="*/ 1 h 102"/>
                  <a:gd name="T12" fmla="*/ 0 w 62"/>
                  <a:gd name="T13" fmla="*/ 1 h 102"/>
                  <a:gd name="T14" fmla="*/ 0 w 62"/>
                  <a:gd name="T15" fmla="*/ 1 h 102"/>
                  <a:gd name="T16" fmla="*/ 0 w 62"/>
                  <a:gd name="T17" fmla="*/ 1 h 102"/>
                  <a:gd name="T18" fmla="*/ 0 w 62"/>
                  <a:gd name="T19" fmla="*/ 1 h 102"/>
                  <a:gd name="T20" fmla="*/ 0 w 62"/>
                  <a:gd name="T21" fmla="*/ 1 h 102"/>
                  <a:gd name="T22" fmla="*/ 0 w 62"/>
                  <a:gd name="T23" fmla="*/ 1 h 102"/>
                  <a:gd name="T24" fmla="*/ 0 w 62"/>
                  <a:gd name="T25" fmla="*/ 1 h 102"/>
                  <a:gd name="T26" fmla="*/ 0 w 62"/>
                  <a:gd name="T27" fmla="*/ 0 h 102"/>
                  <a:gd name="T28" fmla="*/ 0 w 62"/>
                  <a:gd name="T29" fmla="*/ 1 h 102"/>
                  <a:gd name="T30" fmla="*/ 0 w 62"/>
                  <a:gd name="T31" fmla="*/ 1 h 102"/>
                  <a:gd name="T32" fmla="*/ 0 w 62"/>
                  <a:gd name="T33" fmla="*/ 1 h 102"/>
                  <a:gd name="T34" fmla="*/ 0 w 62"/>
                  <a:gd name="T35" fmla="*/ 1 h 102"/>
                  <a:gd name="T36" fmla="*/ 0 w 62"/>
                  <a:gd name="T37" fmla="*/ 1 h 102"/>
                  <a:gd name="T38" fmla="*/ 0 w 62"/>
                  <a:gd name="T39" fmla="*/ 1 h 102"/>
                  <a:gd name="T40" fmla="*/ 0 w 62"/>
                  <a:gd name="T41" fmla="*/ 1 h 102"/>
                  <a:gd name="T42" fmla="*/ 0 w 62"/>
                  <a:gd name="T43" fmla="*/ 1 h 102"/>
                  <a:gd name="T44" fmla="*/ 0 w 62"/>
                  <a:gd name="T45" fmla="*/ 1 h 102"/>
                  <a:gd name="T46" fmla="*/ 0 w 62"/>
                  <a:gd name="T47" fmla="*/ 1 h 102"/>
                  <a:gd name="T48" fmla="*/ 0 w 62"/>
                  <a:gd name="T49" fmla="*/ 1 h 102"/>
                  <a:gd name="T50" fmla="*/ 0 w 62"/>
                  <a:gd name="T51" fmla="*/ 1 h 102"/>
                  <a:gd name="T52" fmla="*/ 0 w 62"/>
                  <a:gd name="T53" fmla="*/ 1 h 102"/>
                  <a:gd name="T54" fmla="*/ 0 w 62"/>
                  <a:gd name="T55" fmla="*/ 1 h 102"/>
                  <a:gd name="T56" fmla="*/ 0 w 62"/>
                  <a:gd name="T57" fmla="*/ 1 h 10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2"/>
                  <a:gd name="T88" fmla="*/ 0 h 102"/>
                  <a:gd name="T89" fmla="*/ 62 w 62"/>
                  <a:gd name="T90" fmla="*/ 102 h 10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2" h="102">
                    <a:moveTo>
                      <a:pt x="0" y="102"/>
                    </a:moveTo>
                    <a:lnTo>
                      <a:pt x="2" y="87"/>
                    </a:lnTo>
                    <a:lnTo>
                      <a:pt x="3" y="72"/>
                    </a:lnTo>
                    <a:lnTo>
                      <a:pt x="6" y="59"/>
                    </a:lnTo>
                    <a:lnTo>
                      <a:pt x="7" y="52"/>
                    </a:lnTo>
                    <a:lnTo>
                      <a:pt x="10" y="46"/>
                    </a:lnTo>
                    <a:lnTo>
                      <a:pt x="13" y="39"/>
                    </a:lnTo>
                    <a:lnTo>
                      <a:pt x="18" y="33"/>
                    </a:lnTo>
                    <a:lnTo>
                      <a:pt x="22" y="27"/>
                    </a:lnTo>
                    <a:lnTo>
                      <a:pt x="27" y="22"/>
                    </a:lnTo>
                    <a:lnTo>
                      <a:pt x="33" y="16"/>
                    </a:lnTo>
                    <a:lnTo>
                      <a:pt x="40" y="11"/>
                    </a:lnTo>
                    <a:lnTo>
                      <a:pt x="48" y="6"/>
                    </a:lnTo>
                    <a:lnTo>
                      <a:pt x="55" y="0"/>
                    </a:lnTo>
                    <a:lnTo>
                      <a:pt x="62" y="7"/>
                    </a:lnTo>
                    <a:lnTo>
                      <a:pt x="55" y="12"/>
                    </a:lnTo>
                    <a:lnTo>
                      <a:pt x="48" y="16"/>
                    </a:lnTo>
                    <a:lnTo>
                      <a:pt x="42" y="21"/>
                    </a:lnTo>
                    <a:lnTo>
                      <a:pt x="37" y="26"/>
                    </a:lnTo>
                    <a:lnTo>
                      <a:pt x="31" y="31"/>
                    </a:lnTo>
                    <a:lnTo>
                      <a:pt x="28" y="37"/>
                    </a:lnTo>
                    <a:lnTo>
                      <a:pt x="24" y="43"/>
                    </a:lnTo>
                    <a:lnTo>
                      <a:pt x="21" y="49"/>
                    </a:lnTo>
                    <a:lnTo>
                      <a:pt x="19" y="55"/>
                    </a:lnTo>
                    <a:lnTo>
                      <a:pt x="16" y="61"/>
                    </a:lnTo>
                    <a:lnTo>
                      <a:pt x="13" y="73"/>
                    </a:lnTo>
                    <a:lnTo>
                      <a:pt x="12" y="88"/>
                    </a:lnTo>
                    <a:lnTo>
                      <a:pt x="1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7" name="Freeform 723"/>
              <p:cNvSpPr>
                <a:spLocks/>
              </p:cNvSpPr>
              <p:nvPr/>
            </p:nvSpPr>
            <p:spPr bwMode="auto">
              <a:xfrm>
                <a:off x="3241" y="2134"/>
                <a:ext cx="4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8" name="Freeform 724"/>
              <p:cNvSpPr>
                <a:spLocks/>
              </p:cNvSpPr>
              <p:nvPr/>
            </p:nvSpPr>
            <p:spPr bwMode="auto">
              <a:xfrm>
                <a:off x="3259" y="2068"/>
                <a:ext cx="41" cy="19"/>
              </a:xfrm>
              <a:custGeom>
                <a:avLst/>
                <a:gdLst>
                  <a:gd name="T0" fmla="*/ 0 w 121"/>
                  <a:gd name="T1" fmla="*/ 0 h 39"/>
                  <a:gd name="T2" fmla="*/ 0 w 121"/>
                  <a:gd name="T3" fmla="*/ 0 h 39"/>
                  <a:gd name="T4" fmla="*/ 0 w 121"/>
                  <a:gd name="T5" fmla="*/ 0 h 39"/>
                  <a:gd name="T6" fmla="*/ 0 w 121"/>
                  <a:gd name="T7" fmla="*/ 0 h 39"/>
                  <a:gd name="T8" fmla="*/ 0 w 121"/>
                  <a:gd name="T9" fmla="*/ 0 h 39"/>
                  <a:gd name="T10" fmla="*/ 0 w 121"/>
                  <a:gd name="T11" fmla="*/ 0 h 39"/>
                  <a:gd name="T12" fmla="*/ 0 w 121"/>
                  <a:gd name="T13" fmla="*/ 0 h 39"/>
                  <a:gd name="T14" fmla="*/ 0 w 121"/>
                  <a:gd name="T15" fmla="*/ 0 h 39"/>
                  <a:gd name="T16" fmla="*/ 0 w 121"/>
                  <a:gd name="T17" fmla="*/ 0 h 39"/>
                  <a:gd name="T18" fmla="*/ 0 w 121"/>
                  <a:gd name="T19" fmla="*/ 0 h 39"/>
                  <a:gd name="T20" fmla="*/ 0 w 121"/>
                  <a:gd name="T21" fmla="*/ 0 h 39"/>
                  <a:gd name="T22" fmla="*/ 0 w 121"/>
                  <a:gd name="T23" fmla="*/ 0 h 39"/>
                  <a:gd name="T24" fmla="*/ 0 w 121"/>
                  <a:gd name="T25" fmla="*/ 0 h 39"/>
                  <a:gd name="T26" fmla="*/ 0 w 121"/>
                  <a:gd name="T27" fmla="*/ 0 h 39"/>
                  <a:gd name="T28" fmla="*/ 0 w 121"/>
                  <a:gd name="T29" fmla="*/ 0 h 39"/>
                  <a:gd name="T30" fmla="*/ 0 w 121"/>
                  <a:gd name="T31" fmla="*/ 0 h 39"/>
                  <a:gd name="T32" fmla="*/ 0 w 121"/>
                  <a:gd name="T33" fmla="*/ 0 h 39"/>
                  <a:gd name="T34" fmla="*/ 0 w 121"/>
                  <a:gd name="T35" fmla="*/ 0 h 39"/>
                  <a:gd name="T36" fmla="*/ 0 w 121"/>
                  <a:gd name="T37" fmla="*/ 0 h 39"/>
                  <a:gd name="T38" fmla="*/ 0 w 121"/>
                  <a:gd name="T39" fmla="*/ 0 h 39"/>
                  <a:gd name="T40" fmla="*/ 0 w 121"/>
                  <a:gd name="T41" fmla="*/ 0 h 39"/>
                  <a:gd name="T42" fmla="*/ 0 w 121"/>
                  <a:gd name="T43" fmla="*/ 0 h 39"/>
                  <a:gd name="T44" fmla="*/ 0 w 121"/>
                  <a:gd name="T45" fmla="*/ 0 h 39"/>
                  <a:gd name="T46" fmla="*/ 0 w 121"/>
                  <a:gd name="T47" fmla="*/ 0 h 39"/>
                  <a:gd name="T48" fmla="*/ 0 w 121"/>
                  <a:gd name="T49" fmla="*/ 0 h 39"/>
                  <a:gd name="T50" fmla="*/ 0 w 121"/>
                  <a:gd name="T51" fmla="*/ 0 h 39"/>
                  <a:gd name="T52" fmla="*/ 0 w 121"/>
                  <a:gd name="T53" fmla="*/ 0 h 39"/>
                  <a:gd name="T54" fmla="*/ 0 w 121"/>
                  <a:gd name="T55" fmla="*/ 0 h 39"/>
                  <a:gd name="T56" fmla="*/ 0 w 121"/>
                  <a:gd name="T57" fmla="*/ 0 h 39"/>
                  <a:gd name="T58" fmla="*/ 0 w 121"/>
                  <a:gd name="T59" fmla="*/ 0 h 39"/>
                  <a:gd name="T60" fmla="*/ 0 w 121"/>
                  <a:gd name="T61" fmla="*/ 0 h 3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1"/>
                  <a:gd name="T94" fmla="*/ 0 h 39"/>
                  <a:gd name="T95" fmla="*/ 121 w 121"/>
                  <a:gd name="T96" fmla="*/ 39 h 3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1" h="39">
                    <a:moveTo>
                      <a:pt x="0" y="31"/>
                    </a:moveTo>
                    <a:lnTo>
                      <a:pt x="8" y="27"/>
                    </a:lnTo>
                    <a:lnTo>
                      <a:pt x="17" y="25"/>
                    </a:lnTo>
                    <a:lnTo>
                      <a:pt x="26" y="23"/>
                    </a:lnTo>
                    <a:lnTo>
                      <a:pt x="36" y="21"/>
                    </a:lnTo>
                    <a:lnTo>
                      <a:pt x="54" y="19"/>
                    </a:lnTo>
                    <a:lnTo>
                      <a:pt x="72" y="18"/>
                    </a:lnTo>
                    <a:lnTo>
                      <a:pt x="88" y="17"/>
                    </a:lnTo>
                    <a:lnTo>
                      <a:pt x="95" y="15"/>
                    </a:lnTo>
                    <a:lnTo>
                      <a:pt x="100" y="14"/>
                    </a:lnTo>
                    <a:lnTo>
                      <a:pt x="104" y="12"/>
                    </a:lnTo>
                    <a:lnTo>
                      <a:pt x="107" y="9"/>
                    </a:lnTo>
                    <a:lnTo>
                      <a:pt x="109" y="5"/>
                    </a:lnTo>
                    <a:lnTo>
                      <a:pt x="110" y="4"/>
                    </a:lnTo>
                    <a:lnTo>
                      <a:pt x="110" y="0"/>
                    </a:lnTo>
                    <a:lnTo>
                      <a:pt x="121" y="1"/>
                    </a:lnTo>
                    <a:lnTo>
                      <a:pt x="121" y="5"/>
                    </a:lnTo>
                    <a:lnTo>
                      <a:pt x="121" y="8"/>
                    </a:lnTo>
                    <a:lnTo>
                      <a:pt x="118" y="13"/>
                    </a:lnTo>
                    <a:lnTo>
                      <a:pt x="113" y="17"/>
                    </a:lnTo>
                    <a:lnTo>
                      <a:pt x="106" y="21"/>
                    </a:lnTo>
                    <a:lnTo>
                      <a:pt x="98" y="23"/>
                    </a:lnTo>
                    <a:lnTo>
                      <a:pt x="91" y="25"/>
                    </a:lnTo>
                    <a:lnTo>
                      <a:pt x="73" y="26"/>
                    </a:lnTo>
                    <a:lnTo>
                      <a:pt x="55" y="27"/>
                    </a:lnTo>
                    <a:lnTo>
                      <a:pt x="37" y="29"/>
                    </a:lnTo>
                    <a:lnTo>
                      <a:pt x="29" y="30"/>
                    </a:lnTo>
                    <a:lnTo>
                      <a:pt x="20" y="32"/>
                    </a:lnTo>
                    <a:lnTo>
                      <a:pt x="12" y="34"/>
                    </a:lnTo>
                    <a:lnTo>
                      <a:pt x="6" y="3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9" name="Freeform 725"/>
              <p:cNvSpPr>
                <a:spLocks/>
              </p:cNvSpPr>
              <p:nvPr/>
            </p:nvSpPr>
            <p:spPr bwMode="auto">
              <a:xfrm>
                <a:off x="3259" y="2083"/>
                <a:ext cx="2" cy="4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1 h 8"/>
                  <a:gd name="T6" fmla="*/ 0 w 7"/>
                  <a:gd name="T7" fmla="*/ 1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8"/>
                  <a:gd name="T17" fmla="*/ 7 w 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8">
                    <a:moveTo>
                      <a:pt x="0" y="0"/>
                    </a:moveTo>
                    <a:lnTo>
                      <a:pt x="1" y="0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0" name="Freeform 726"/>
              <p:cNvSpPr>
                <a:spLocks/>
              </p:cNvSpPr>
              <p:nvPr/>
            </p:nvSpPr>
            <p:spPr bwMode="auto">
              <a:xfrm>
                <a:off x="3269" y="2029"/>
                <a:ext cx="31" cy="39"/>
              </a:xfrm>
              <a:custGeom>
                <a:avLst/>
                <a:gdLst>
                  <a:gd name="T0" fmla="*/ 0 w 91"/>
                  <a:gd name="T1" fmla="*/ 0 h 79"/>
                  <a:gd name="T2" fmla="*/ 0 w 91"/>
                  <a:gd name="T3" fmla="*/ 0 h 79"/>
                  <a:gd name="T4" fmla="*/ 0 w 91"/>
                  <a:gd name="T5" fmla="*/ 0 h 79"/>
                  <a:gd name="T6" fmla="*/ 0 w 91"/>
                  <a:gd name="T7" fmla="*/ 0 h 79"/>
                  <a:gd name="T8" fmla="*/ 0 w 91"/>
                  <a:gd name="T9" fmla="*/ 0 h 79"/>
                  <a:gd name="T10" fmla="*/ 0 w 91"/>
                  <a:gd name="T11" fmla="*/ 0 h 79"/>
                  <a:gd name="T12" fmla="*/ 0 w 91"/>
                  <a:gd name="T13" fmla="*/ 0 h 79"/>
                  <a:gd name="T14" fmla="*/ 0 w 91"/>
                  <a:gd name="T15" fmla="*/ 0 h 79"/>
                  <a:gd name="T16" fmla="*/ 0 w 91"/>
                  <a:gd name="T17" fmla="*/ 0 h 79"/>
                  <a:gd name="T18" fmla="*/ 0 w 91"/>
                  <a:gd name="T19" fmla="*/ 0 h 79"/>
                  <a:gd name="T20" fmla="*/ 0 w 91"/>
                  <a:gd name="T21" fmla="*/ 0 h 79"/>
                  <a:gd name="T22" fmla="*/ 0 w 91"/>
                  <a:gd name="T23" fmla="*/ 0 h 79"/>
                  <a:gd name="T24" fmla="*/ 0 w 91"/>
                  <a:gd name="T25" fmla="*/ 0 h 79"/>
                  <a:gd name="T26" fmla="*/ 0 w 91"/>
                  <a:gd name="T27" fmla="*/ 0 h 79"/>
                  <a:gd name="T28" fmla="*/ 0 w 91"/>
                  <a:gd name="T29" fmla="*/ 0 h 79"/>
                  <a:gd name="T30" fmla="*/ 0 w 91"/>
                  <a:gd name="T31" fmla="*/ 0 h 79"/>
                  <a:gd name="T32" fmla="*/ 0 w 91"/>
                  <a:gd name="T33" fmla="*/ 0 h 79"/>
                  <a:gd name="T34" fmla="*/ 0 w 91"/>
                  <a:gd name="T35" fmla="*/ 0 h 79"/>
                  <a:gd name="T36" fmla="*/ 0 w 91"/>
                  <a:gd name="T37" fmla="*/ 0 h 79"/>
                  <a:gd name="T38" fmla="*/ 0 w 91"/>
                  <a:gd name="T39" fmla="*/ 0 h 79"/>
                  <a:gd name="T40" fmla="*/ 0 w 91"/>
                  <a:gd name="T41" fmla="*/ 0 h 79"/>
                  <a:gd name="T42" fmla="*/ 0 w 91"/>
                  <a:gd name="T43" fmla="*/ 0 h 79"/>
                  <a:gd name="T44" fmla="*/ 0 w 91"/>
                  <a:gd name="T45" fmla="*/ 0 h 79"/>
                  <a:gd name="T46" fmla="*/ 0 w 91"/>
                  <a:gd name="T47" fmla="*/ 0 h 79"/>
                  <a:gd name="T48" fmla="*/ 0 w 91"/>
                  <a:gd name="T49" fmla="*/ 0 h 79"/>
                  <a:gd name="T50" fmla="*/ 0 w 91"/>
                  <a:gd name="T51" fmla="*/ 0 h 79"/>
                  <a:gd name="T52" fmla="*/ 0 w 91"/>
                  <a:gd name="T53" fmla="*/ 0 h 79"/>
                  <a:gd name="T54" fmla="*/ 0 w 91"/>
                  <a:gd name="T55" fmla="*/ 0 h 79"/>
                  <a:gd name="T56" fmla="*/ 0 w 91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1"/>
                  <a:gd name="T88" fmla="*/ 0 h 79"/>
                  <a:gd name="T89" fmla="*/ 91 w 91"/>
                  <a:gd name="T90" fmla="*/ 79 h 7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1" h="79">
                    <a:moveTo>
                      <a:pt x="80" y="79"/>
                    </a:moveTo>
                    <a:lnTo>
                      <a:pt x="79" y="72"/>
                    </a:lnTo>
                    <a:lnTo>
                      <a:pt x="79" y="66"/>
                    </a:lnTo>
                    <a:lnTo>
                      <a:pt x="76" y="61"/>
                    </a:lnTo>
                    <a:lnTo>
                      <a:pt x="74" y="56"/>
                    </a:lnTo>
                    <a:lnTo>
                      <a:pt x="71" y="51"/>
                    </a:lnTo>
                    <a:lnTo>
                      <a:pt x="67" y="46"/>
                    </a:lnTo>
                    <a:lnTo>
                      <a:pt x="62" y="41"/>
                    </a:lnTo>
                    <a:lnTo>
                      <a:pt x="58" y="36"/>
                    </a:lnTo>
                    <a:lnTo>
                      <a:pt x="52" y="32"/>
                    </a:lnTo>
                    <a:lnTo>
                      <a:pt x="46" y="28"/>
                    </a:lnTo>
                    <a:lnTo>
                      <a:pt x="31" y="21"/>
                    </a:lnTo>
                    <a:lnTo>
                      <a:pt x="16" y="14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22" y="6"/>
                    </a:lnTo>
                    <a:lnTo>
                      <a:pt x="39" y="14"/>
                    </a:lnTo>
                    <a:lnTo>
                      <a:pt x="53" y="22"/>
                    </a:lnTo>
                    <a:lnTo>
                      <a:pt x="59" y="26"/>
                    </a:lnTo>
                    <a:lnTo>
                      <a:pt x="67" y="31"/>
                    </a:lnTo>
                    <a:lnTo>
                      <a:pt x="71" y="36"/>
                    </a:lnTo>
                    <a:lnTo>
                      <a:pt x="77" y="41"/>
                    </a:lnTo>
                    <a:lnTo>
                      <a:pt x="82" y="47"/>
                    </a:lnTo>
                    <a:lnTo>
                      <a:pt x="85" y="53"/>
                    </a:lnTo>
                    <a:lnTo>
                      <a:pt x="88" y="59"/>
                    </a:lnTo>
                    <a:lnTo>
                      <a:pt x="89" y="65"/>
                    </a:lnTo>
                    <a:lnTo>
                      <a:pt x="91" y="72"/>
                    </a:lnTo>
                    <a:lnTo>
                      <a:pt x="91" y="78"/>
                    </a:lnTo>
                    <a:lnTo>
                      <a:pt x="80" y="7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1" name="Freeform 727"/>
              <p:cNvSpPr>
                <a:spLocks/>
              </p:cNvSpPr>
              <p:nvPr/>
            </p:nvSpPr>
            <p:spPr bwMode="auto">
              <a:xfrm>
                <a:off x="3296" y="2068"/>
                <a:ext cx="4" cy="0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0 w 11"/>
                  <a:gd name="T5" fmla="*/ 0 h 1"/>
                  <a:gd name="T6" fmla="*/ 0 w 11"/>
                  <a:gd name="T7" fmla="*/ 0 h 1"/>
                  <a:gd name="T8" fmla="*/ 0 w 1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"/>
                  <a:gd name="T17" fmla="*/ 11 w 11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">
                    <a:moveTo>
                      <a:pt x="11" y="1"/>
                    </a:moveTo>
                    <a:lnTo>
                      <a:pt x="11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2" name="Freeform 728"/>
              <p:cNvSpPr>
                <a:spLocks/>
              </p:cNvSpPr>
              <p:nvPr/>
            </p:nvSpPr>
            <p:spPr bwMode="auto">
              <a:xfrm>
                <a:off x="3237" y="2017"/>
                <a:ext cx="34" cy="15"/>
              </a:xfrm>
              <a:custGeom>
                <a:avLst/>
                <a:gdLst>
                  <a:gd name="T0" fmla="*/ 0 w 104"/>
                  <a:gd name="T1" fmla="*/ 1 h 29"/>
                  <a:gd name="T2" fmla="*/ 0 w 104"/>
                  <a:gd name="T3" fmla="*/ 1 h 29"/>
                  <a:gd name="T4" fmla="*/ 0 w 104"/>
                  <a:gd name="T5" fmla="*/ 1 h 29"/>
                  <a:gd name="T6" fmla="*/ 0 w 104"/>
                  <a:gd name="T7" fmla="*/ 1 h 29"/>
                  <a:gd name="T8" fmla="*/ 0 w 104"/>
                  <a:gd name="T9" fmla="*/ 1 h 29"/>
                  <a:gd name="T10" fmla="*/ 0 w 104"/>
                  <a:gd name="T11" fmla="*/ 1 h 29"/>
                  <a:gd name="T12" fmla="*/ 0 w 104"/>
                  <a:gd name="T13" fmla="*/ 1 h 29"/>
                  <a:gd name="T14" fmla="*/ 0 w 104"/>
                  <a:gd name="T15" fmla="*/ 1 h 29"/>
                  <a:gd name="T16" fmla="*/ 0 w 104"/>
                  <a:gd name="T17" fmla="*/ 1 h 29"/>
                  <a:gd name="T18" fmla="*/ 0 w 104"/>
                  <a:gd name="T19" fmla="*/ 1 h 29"/>
                  <a:gd name="T20" fmla="*/ 0 w 104"/>
                  <a:gd name="T21" fmla="*/ 1 h 29"/>
                  <a:gd name="T22" fmla="*/ 0 w 104"/>
                  <a:gd name="T23" fmla="*/ 1 h 29"/>
                  <a:gd name="T24" fmla="*/ 0 w 104"/>
                  <a:gd name="T25" fmla="*/ 1 h 29"/>
                  <a:gd name="T26" fmla="*/ 0 w 104"/>
                  <a:gd name="T27" fmla="*/ 1 h 29"/>
                  <a:gd name="T28" fmla="*/ 0 w 104"/>
                  <a:gd name="T29" fmla="*/ 0 h 29"/>
                  <a:gd name="T30" fmla="*/ 0 w 104"/>
                  <a:gd name="T31" fmla="*/ 1 h 29"/>
                  <a:gd name="T32" fmla="*/ 0 w 104"/>
                  <a:gd name="T33" fmla="*/ 1 h 29"/>
                  <a:gd name="T34" fmla="*/ 0 w 104"/>
                  <a:gd name="T35" fmla="*/ 1 h 29"/>
                  <a:gd name="T36" fmla="*/ 0 w 104"/>
                  <a:gd name="T37" fmla="*/ 1 h 29"/>
                  <a:gd name="T38" fmla="*/ 0 w 104"/>
                  <a:gd name="T39" fmla="*/ 1 h 29"/>
                  <a:gd name="T40" fmla="*/ 0 w 104"/>
                  <a:gd name="T41" fmla="*/ 1 h 29"/>
                  <a:gd name="T42" fmla="*/ 0 w 104"/>
                  <a:gd name="T43" fmla="*/ 1 h 29"/>
                  <a:gd name="T44" fmla="*/ 0 w 104"/>
                  <a:gd name="T45" fmla="*/ 1 h 29"/>
                  <a:gd name="T46" fmla="*/ 0 w 104"/>
                  <a:gd name="T47" fmla="*/ 1 h 29"/>
                  <a:gd name="T48" fmla="*/ 0 w 104"/>
                  <a:gd name="T49" fmla="*/ 1 h 29"/>
                  <a:gd name="T50" fmla="*/ 0 w 104"/>
                  <a:gd name="T51" fmla="*/ 1 h 29"/>
                  <a:gd name="T52" fmla="*/ 0 w 104"/>
                  <a:gd name="T53" fmla="*/ 1 h 29"/>
                  <a:gd name="T54" fmla="*/ 0 w 104"/>
                  <a:gd name="T55" fmla="*/ 1 h 29"/>
                  <a:gd name="T56" fmla="*/ 0 w 104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4"/>
                  <a:gd name="T88" fmla="*/ 0 h 29"/>
                  <a:gd name="T89" fmla="*/ 104 w 104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4" h="29">
                    <a:moveTo>
                      <a:pt x="100" y="29"/>
                    </a:moveTo>
                    <a:lnTo>
                      <a:pt x="92" y="27"/>
                    </a:lnTo>
                    <a:lnTo>
                      <a:pt x="86" y="26"/>
                    </a:lnTo>
                    <a:lnTo>
                      <a:pt x="79" y="25"/>
                    </a:lnTo>
                    <a:lnTo>
                      <a:pt x="71" y="24"/>
                    </a:lnTo>
                    <a:lnTo>
                      <a:pt x="40" y="22"/>
                    </a:lnTo>
                    <a:lnTo>
                      <a:pt x="33" y="22"/>
                    </a:lnTo>
                    <a:lnTo>
                      <a:pt x="25" y="21"/>
                    </a:lnTo>
                    <a:lnTo>
                      <a:pt x="19" y="19"/>
                    </a:lnTo>
                    <a:lnTo>
                      <a:pt x="14" y="17"/>
                    </a:lnTo>
                    <a:lnTo>
                      <a:pt x="8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4" y="7"/>
                    </a:lnTo>
                    <a:lnTo>
                      <a:pt x="16" y="9"/>
                    </a:lnTo>
                    <a:lnTo>
                      <a:pt x="19" y="11"/>
                    </a:lnTo>
                    <a:lnTo>
                      <a:pt x="24" y="12"/>
                    </a:lnTo>
                    <a:lnTo>
                      <a:pt x="28" y="13"/>
                    </a:lnTo>
                    <a:lnTo>
                      <a:pt x="34" y="14"/>
                    </a:lnTo>
                    <a:lnTo>
                      <a:pt x="42" y="14"/>
                    </a:lnTo>
                    <a:lnTo>
                      <a:pt x="73" y="16"/>
                    </a:lnTo>
                    <a:lnTo>
                      <a:pt x="80" y="17"/>
                    </a:lnTo>
                    <a:lnTo>
                      <a:pt x="89" y="18"/>
                    </a:lnTo>
                    <a:lnTo>
                      <a:pt x="97" y="19"/>
                    </a:lnTo>
                    <a:lnTo>
                      <a:pt x="104" y="22"/>
                    </a:lnTo>
                    <a:lnTo>
                      <a:pt x="100" y="2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3" name="Freeform 729"/>
              <p:cNvSpPr>
                <a:spLocks/>
              </p:cNvSpPr>
              <p:nvPr/>
            </p:nvSpPr>
            <p:spPr bwMode="auto">
              <a:xfrm>
                <a:off x="3269" y="2029"/>
                <a:ext cx="2" cy="3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6" y="0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4" name="Freeform 730"/>
              <p:cNvSpPr>
                <a:spLocks/>
              </p:cNvSpPr>
              <p:nvPr/>
            </p:nvSpPr>
            <p:spPr bwMode="auto">
              <a:xfrm>
                <a:off x="3237" y="1964"/>
                <a:ext cx="27" cy="53"/>
              </a:xfrm>
              <a:custGeom>
                <a:avLst/>
                <a:gdLst>
                  <a:gd name="T0" fmla="*/ 0 w 83"/>
                  <a:gd name="T1" fmla="*/ 0 h 108"/>
                  <a:gd name="T2" fmla="*/ 0 w 83"/>
                  <a:gd name="T3" fmla="*/ 0 h 108"/>
                  <a:gd name="T4" fmla="*/ 0 w 83"/>
                  <a:gd name="T5" fmla="*/ 0 h 108"/>
                  <a:gd name="T6" fmla="*/ 0 w 83"/>
                  <a:gd name="T7" fmla="*/ 0 h 108"/>
                  <a:gd name="T8" fmla="*/ 0 w 83"/>
                  <a:gd name="T9" fmla="*/ 0 h 108"/>
                  <a:gd name="T10" fmla="*/ 0 w 83"/>
                  <a:gd name="T11" fmla="*/ 0 h 108"/>
                  <a:gd name="T12" fmla="*/ 0 w 83"/>
                  <a:gd name="T13" fmla="*/ 0 h 108"/>
                  <a:gd name="T14" fmla="*/ 0 w 83"/>
                  <a:gd name="T15" fmla="*/ 0 h 108"/>
                  <a:gd name="T16" fmla="*/ 0 w 83"/>
                  <a:gd name="T17" fmla="*/ 0 h 108"/>
                  <a:gd name="T18" fmla="*/ 0 w 83"/>
                  <a:gd name="T19" fmla="*/ 0 h 108"/>
                  <a:gd name="T20" fmla="*/ 0 w 83"/>
                  <a:gd name="T21" fmla="*/ 0 h 108"/>
                  <a:gd name="T22" fmla="*/ 0 w 83"/>
                  <a:gd name="T23" fmla="*/ 0 h 108"/>
                  <a:gd name="T24" fmla="*/ 0 w 83"/>
                  <a:gd name="T25" fmla="*/ 0 h 108"/>
                  <a:gd name="T26" fmla="*/ 0 w 83"/>
                  <a:gd name="T27" fmla="*/ 0 h 108"/>
                  <a:gd name="T28" fmla="*/ 0 w 83"/>
                  <a:gd name="T29" fmla="*/ 0 h 108"/>
                  <a:gd name="T30" fmla="*/ 0 w 83"/>
                  <a:gd name="T31" fmla="*/ 0 h 108"/>
                  <a:gd name="T32" fmla="*/ 0 w 83"/>
                  <a:gd name="T33" fmla="*/ 0 h 108"/>
                  <a:gd name="T34" fmla="*/ 0 w 83"/>
                  <a:gd name="T35" fmla="*/ 0 h 108"/>
                  <a:gd name="T36" fmla="*/ 0 w 83"/>
                  <a:gd name="T37" fmla="*/ 0 h 108"/>
                  <a:gd name="T38" fmla="*/ 0 w 83"/>
                  <a:gd name="T39" fmla="*/ 0 h 108"/>
                  <a:gd name="T40" fmla="*/ 0 w 83"/>
                  <a:gd name="T41" fmla="*/ 0 h 108"/>
                  <a:gd name="T42" fmla="*/ 0 w 83"/>
                  <a:gd name="T43" fmla="*/ 0 h 108"/>
                  <a:gd name="T44" fmla="*/ 0 w 83"/>
                  <a:gd name="T45" fmla="*/ 0 h 108"/>
                  <a:gd name="T46" fmla="*/ 0 w 83"/>
                  <a:gd name="T47" fmla="*/ 0 h 108"/>
                  <a:gd name="T48" fmla="*/ 0 w 83"/>
                  <a:gd name="T49" fmla="*/ 0 h 108"/>
                  <a:gd name="T50" fmla="*/ 0 w 83"/>
                  <a:gd name="T51" fmla="*/ 0 h 108"/>
                  <a:gd name="T52" fmla="*/ 0 w 83"/>
                  <a:gd name="T53" fmla="*/ 0 h 108"/>
                  <a:gd name="T54" fmla="*/ 0 w 83"/>
                  <a:gd name="T55" fmla="*/ 0 h 108"/>
                  <a:gd name="T56" fmla="*/ 0 w 83"/>
                  <a:gd name="T57" fmla="*/ 0 h 108"/>
                  <a:gd name="T58" fmla="*/ 0 w 83"/>
                  <a:gd name="T59" fmla="*/ 0 h 108"/>
                  <a:gd name="T60" fmla="*/ 0 w 83"/>
                  <a:gd name="T61" fmla="*/ 0 h 108"/>
                  <a:gd name="T62" fmla="*/ 0 w 83"/>
                  <a:gd name="T63" fmla="*/ 0 h 108"/>
                  <a:gd name="T64" fmla="*/ 0 w 83"/>
                  <a:gd name="T65" fmla="*/ 0 h 108"/>
                  <a:gd name="T66" fmla="*/ 0 w 83"/>
                  <a:gd name="T67" fmla="*/ 0 h 108"/>
                  <a:gd name="T68" fmla="*/ 0 w 83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08"/>
                  <a:gd name="T107" fmla="*/ 83 w 83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08">
                    <a:moveTo>
                      <a:pt x="0" y="108"/>
                    </a:moveTo>
                    <a:lnTo>
                      <a:pt x="0" y="99"/>
                    </a:lnTo>
                    <a:lnTo>
                      <a:pt x="0" y="90"/>
                    </a:lnTo>
                    <a:lnTo>
                      <a:pt x="3" y="73"/>
                    </a:lnTo>
                    <a:lnTo>
                      <a:pt x="5" y="63"/>
                    </a:lnTo>
                    <a:lnTo>
                      <a:pt x="8" y="55"/>
                    </a:lnTo>
                    <a:lnTo>
                      <a:pt x="11" y="46"/>
                    </a:lnTo>
                    <a:lnTo>
                      <a:pt x="14" y="38"/>
                    </a:lnTo>
                    <a:lnTo>
                      <a:pt x="19" y="30"/>
                    </a:lnTo>
                    <a:lnTo>
                      <a:pt x="24" y="23"/>
                    </a:lnTo>
                    <a:lnTo>
                      <a:pt x="31" y="17"/>
                    </a:lnTo>
                    <a:lnTo>
                      <a:pt x="39" y="12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58" y="4"/>
                    </a:lnTo>
                    <a:lnTo>
                      <a:pt x="70" y="1"/>
                    </a:lnTo>
                    <a:lnTo>
                      <a:pt x="82" y="0"/>
                    </a:lnTo>
                    <a:lnTo>
                      <a:pt x="83" y="9"/>
                    </a:lnTo>
                    <a:lnTo>
                      <a:pt x="71" y="10"/>
                    </a:lnTo>
                    <a:lnTo>
                      <a:pt x="62" y="11"/>
                    </a:lnTo>
                    <a:lnTo>
                      <a:pt x="58" y="13"/>
                    </a:lnTo>
                    <a:lnTo>
                      <a:pt x="54" y="14"/>
                    </a:lnTo>
                    <a:lnTo>
                      <a:pt x="46" y="18"/>
                    </a:lnTo>
                    <a:lnTo>
                      <a:pt x="40" y="22"/>
                    </a:lnTo>
                    <a:lnTo>
                      <a:pt x="34" y="27"/>
                    </a:lnTo>
                    <a:lnTo>
                      <a:pt x="30" y="34"/>
                    </a:lnTo>
                    <a:lnTo>
                      <a:pt x="25" y="42"/>
                    </a:lnTo>
                    <a:lnTo>
                      <a:pt x="21" y="49"/>
                    </a:lnTo>
                    <a:lnTo>
                      <a:pt x="18" y="56"/>
                    </a:lnTo>
                    <a:lnTo>
                      <a:pt x="16" y="65"/>
                    </a:lnTo>
                    <a:lnTo>
                      <a:pt x="15" y="74"/>
                    </a:lnTo>
                    <a:lnTo>
                      <a:pt x="12" y="91"/>
                    </a:lnTo>
                    <a:lnTo>
                      <a:pt x="12" y="99"/>
                    </a:lnTo>
                    <a:lnTo>
                      <a:pt x="12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5" name="Freeform 731"/>
              <p:cNvSpPr>
                <a:spLocks/>
              </p:cNvSpPr>
              <p:nvPr/>
            </p:nvSpPr>
            <p:spPr bwMode="auto">
              <a:xfrm>
                <a:off x="3237" y="2017"/>
                <a:ext cx="4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0 h 1"/>
                  <a:gd name="T4" fmla="*/ 0 w 12"/>
                  <a:gd name="T5" fmla="*/ 0 h 1"/>
                  <a:gd name="T6" fmla="*/ 0 w 1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0" y="1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6" name="Freeform 732"/>
              <p:cNvSpPr>
                <a:spLocks/>
              </p:cNvSpPr>
              <p:nvPr/>
            </p:nvSpPr>
            <p:spPr bwMode="auto">
              <a:xfrm>
                <a:off x="3264" y="1964"/>
                <a:ext cx="73" cy="43"/>
              </a:xfrm>
              <a:custGeom>
                <a:avLst/>
                <a:gdLst>
                  <a:gd name="T0" fmla="*/ 0 w 218"/>
                  <a:gd name="T1" fmla="*/ 0 h 88"/>
                  <a:gd name="T2" fmla="*/ 0 w 218"/>
                  <a:gd name="T3" fmla="*/ 0 h 88"/>
                  <a:gd name="T4" fmla="*/ 0 w 218"/>
                  <a:gd name="T5" fmla="*/ 0 h 88"/>
                  <a:gd name="T6" fmla="*/ 0 w 218"/>
                  <a:gd name="T7" fmla="*/ 0 h 88"/>
                  <a:gd name="T8" fmla="*/ 0 w 218"/>
                  <a:gd name="T9" fmla="*/ 0 h 88"/>
                  <a:gd name="T10" fmla="*/ 0 w 218"/>
                  <a:gd name="T11" fmla="*/ 0 h 88"/>
                  <a:gd name="T12" fmla="*/ 0 w 218"/>
                  <a:gd name="T13" fmla="*/ 0 h 88"/>
                  <a:gd name="T14" fmla="*/ 0 w 218"/>
                  <a:gd name="T15" fmla="*/ 0 h 88"/>
                  <a:gd name="T16" fmla="*/ 0 w 218"/>
                  <a:gd name="T17" fmla="*/ 0 h 88"/>
                  <a:gd name="T18" fmla="*/ 0 w 218"/>
                  <a:gd name="T19" fmla="*/ 0 h 88"/>
                  <a:gd name="T20" fmla="*/ 0 w 218"/>
                  <a:gd name="T21" fmla="*/ 0 h 88"/>
                  <a:gd name="T22" fmla="*/ 0 w 218"/>
                  <a:gd name="T23" fmla="*/ 0 h 88"/>
                  <a:gd name="T24" fmla="*/ 0 w 218"/>
                  <a:gd name="T25" fmla="*/ 0 h 88"/>
                  <a:gd name="T26" fmla="*/ 0 w 218"/>
                  <a:gd name="T27" fmla="*/ 0 h 88"/>
                  <a:gd name="T28" fmla="*/ 0 w 218"/>
                  <a:gd name="T29" fmla="*/ 0 h 88"/>
                  <a:gd name="T30" fmla="*/ 0 w 218"/>
                  <a:gd name="T31" fmla="*/ 0 h 88"/>
                  <a:gd name="T32" fmla="*/ 0 w 218"/>
                  <a:gd name="T33" fmla="*/ 0 h 88"/>
                  <a:gd name="T34" fmla="*/ 0 w 218"/>
                  <a:gd name="T35" fmla="*/ 0 h 88"/>
                  <a:gd name="T36" fmla="*/ 0 w 218"/>
                  <a:gd name="T37" fmla="*/ 0 h 88"/>
                  <a:gd name="T38" fmla="*/ 0 w 218"/>
                  <a:gd name="T39" fmla="*/ 0 h 88"/>
                  <a:gd name="T40" fmla="*/ 0 w 218"/>
                  <a:gd name="T41" fmla="*/ 0 h 88"/>
                  <a:gd name="T42" fmla="*/ 0 w 218"/>
                  <a:gd name="T43" fmla="*/ 0 h 88"/>
                  <a:gd name="T44" fmla="*/ 0 w 218"/>
                  <a:gd name="T45" fmla="*/ 0 h 88"/>
                  <a:gd name="T46" fmla="*/ 0 w 218"/>
                  <a:gd name="T47" fmla="*/ 0 h 88"/>
                  <a:gd name="T48" fmla="*/ 0 w 218"/>
                  <a:gd name="T49" fmla="*/ 0 h 88"/>
                  <a:gd name="T50" fmla="*/ 0 w 218"/>
                  <a:gd name="T51" fmla="*/ 0 h 88"/>
                  <a:gd name="T52" fmla="*/ 0 w 218"/>
                  <a:gd name="T53" fmla="*/ 0 h 88"/>
                  <a:gd name="T54" fmla="*/ 0 w 218"/>
                  <a:gd name="T55" fmla="*/ 0 h 88"/>
                  <a:gd name="T56" fmla="*/ 0 w 218"/>
                  <a:gd name="T57" fmla="*/ 0 h 88"/>
                  <a:gd name="T58" fmla="*/ 0 w 218"/>
                  <a:gd name="T59" fmla="*/ 0 h 88"/>
                  <a:gd name="T60" fmla="*/ 0 w 218"/>
                  <a:gd name="T61" fmla="*/ 0 h 88"/>
                  <a:gd name="T62" fmla="*/ 0 w 218"/>
                  <a:gd name="T63" fmla="*/ 0 h 88"/>
                  <a:gd name="T64" fmla="*/ 0 w 218"/>
                  <a:gd name="T65" fmla="*/ 0 h 88"/>
                  <a:gd name="T66" fmla="*/ 0 w 218"/>
                  <a:gd name="T67" fmla="*/ 0 h 88"/>
                  <a:gd name="T68" fmla="*/ 0 w 218"/>
                  <a:gd name="T69" fmla="*/ 0 h 88"/>
                  <a:gd name="T70" fmla="*/ 0 w 218"/>
                  <a:gd name="T71" fmla="*/ 0 h 88"/>
                  <a:gd name="T72" fmla="*/ 0 w 218"/>
                  <a:gd name="T73" fmla="*/ 0 h 88"/>
                  <a:gd name="T74" fmla="*/ 0 w 218"/>
                  <a:gd name="T75" fmla="*/ 0 h 88"/>
                  <a:gd name="T76" fmla="*/ 0 w 218"/>
                  <a:gd name="T77" fmla="*/ 0 h 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8"/>
                  <a:gd name="T118" fmla="*/ 0 h 88"/>
                  <a:gd name="T119" fmla="*/ 218 w 218"/>
                  <a:gd name="T120" fmla="*/ 88 h 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8" h="88">
                    <a:moveTo>
                      <a:pt x="1" y="0"/>
                    </a:moveTo>
                    <a:lnTo>
                      <a:pt x="18" y="1"/>
                    </a:lnTo>
                    <a:lnTo>
                      <a:pt x="26" y="2"/>
                    </a:lnTo>
                    <a:lnTo>
                      <a:pt x="34" y="5"/>
                    </a:lnTo>
                    <a:lnTo>
                      <a:pt x="43" y="6"/>
                    </a:lnTo>
                    <a:lnTo>
                      <a:pt x="50" y="9"/>
                    </a:lnTo>
                    <a:lnTo>
                      <a:pt x="64" y="14"/>
                    </a:lnTo>
                    <a:lnTo>
                      <a:pt x="77" y="20"/>
                    </a:lnTo>
                    <a:lnTo>
                      <a:pt x="89" y="26"/>
                    </a:lnTo>
                    <a:lnTo>
                      <a:pt x="101" y="33"/>
                    </a:lnTo>
                    <a:lnTo>
                      <a:pt x="113" y="42"/>
                    </a:lnTo>
                    <a:lnTo>
                      <a:pt x="136" y="56"/>
                    </a:lnTo>
                    <a:lnTo>
                      <a:pt x="147" y="62"/>
                    </a:lnTo>
                    <a:lnTo>
                      <a:pt x="160" y="68"/>
                    </a:lnTo>
                    <a:lnTo>
                      <a:pt x="172" y="74"/>
                    </a:lnTo>
                    <a:lnTo>
                      <a:pt x="187" y="77"/>
                    </a:lnTo>
                    <a:lnTo>
                      <a:pt x="193" y="79"/>
                    </a:lnTo>
                    <a:lnTo>
                      <a:pt x="202" y="79"/>
                    </a:lnTo>
                    <a:lnTo>
                      <a:pt x="218" y="80"/>
                    </a:lnTo>
                    <a:lnTo>
                      <a:pt x="216" y="88"/>
                    </a:lnTo>
                    <a:lnTo>
                      <a:pt x="200" y="87"/>
                    </a:lnTo>
                    <a:lnTo>
                      <a:pt x="191" y="86"/>
                    </a:lnTo>
                    <a:lnTo>
                      <a:pt x="182" y="85"/>
                    </a:lnTo>
                    <a:lnTo>
                      <a:pt x="167" y="81"/>
                    </a:lnTo>
                    <a:lnTo>
                      <a:pt x="153" y="76"/>
                    </a:lnTo>
                    <a:lnTo>
                      <a:pt x="141" y="69"/>
                    </a:lnTo>
                    <a:lnTo>
                      <a:pt x="127" y="62"/>
                    </a:lnTo>
                    <a:lnTo>
                      <a:pt x="105" y="48"/>
                    </a:lnTo>
                    <a:lnTo>
                      <a:pt x="93" y="40"/>
                    </a:lnTo>
                    <a:lnTo>
                      <a:pt x="81" y="32"/>
                    </a:lnTo>
                    <a:lnTo>
                      <a:pt x="69" y="26"/>
                    </a:lnTo>
                    <a:lnTo>
                      <a:pt x="58" y="21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1"/>
                    </a:lnTo>
                    <a:lnTo>
                      <a:pt x="16" y="10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7" name="Freeform 733"/>
              <p:cNvSpPr>
                <a:spLocks/>
              </p:cNvSpPr>
              <p:nvPr/>
            </p:nvSpPr>
            <p:spPr bwMode="auto">
              <a:xfrm>
                <a:off x="3264" y="1964"/>
                <a:ext cx="0" cy="4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w 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9"/>
                  <a:gd name="T17" fmla="*/ 0 w 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9">
                    <a:moveTo>
                      <a:pt x="0" y="0"/>
                    </a:moveTo>
                    <a:lnTo>
                      <a:pt x="1" y="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8" name="Freeform 734"/>
              <p:cNvSpPr>
                <a:spLocks/>
              </p:cNvSpPr>
              <p:nvPr/>
            </p:nvSpPr>
            <p:spPr bwMode="auto">
              <a:xfrm>
                <a:off x="3336" y="1951"/>
                <a:ext cx="30" cy="56"/>
              </a:xfrm>
              <a:custGeom>
                <a:avLst/>
                <a:gdLst>
                  <a:gd name="T0" fmla="*/ 0 w 89"/>
                  <a:gd name="T1" fmla="*/ 0 h 113"/>
                  <a:gd name="T2" fmla="*/ 0 w 89"/>
                  <a:gd name="T3" fmla="*/ 0 h 113"/>
                  <a:gd name="T4" fmla="*/ 0 w 89"/>
                  <a:gd name="T5" fmla="*/ 0 h 113"/>
                  <a:gd name="T6" fmla="*/ 0 w 89"/>
                  <a:gd name="T7" fmla="*/ 0 h 113"/>
                  <a:gd name="T8" fmla="*/ 0 w 89"/>
                  <a:gd name="T9" fmla="*/ 0 h 113"/>
                  <a:gd name="T10" fmla="*/ 0 w 89"/>
                  <a:gd name="T11" fmla="*/ 0 h 113"/>
                  <a:gd name="T12" fmla="*/ 0 w 89"/>
                  <a:gd name="T13" fmla="*/ 0 h 113"/>
                  <a:gd name="T14" fmla="*/ 0 w 89"/>
                  <a:gd name="T15" fmla="*/ 0 h 113"/>
                  <a:gd name="T16" fmla="*/ 0 w 89"/>
                  <a:gd name="T17" fmla="*/ 0 h 113"/>
                  <a:gd name="T18" fmla="*/ 0 w 89"/>
                  <a:gd name="T19" fmla="*/ 0 h 113"/>
                  <a:gd name="T20" fmla="*/ 0 w 89"/>
                  <a:gd name="T21" fmla="*/ 0 h 113"/>
                  <a:gd name="T22" fmla="*/ 0 w 89"/>
                  <a:gd name="T23" fmla="*/ 0 h 113"/>
                  <a:gd name="T24" fmla="*/ 0 w 89"/>
                  <a:gd name="T25" fmla="*/ 0 h 113"/>
                  <a:gd name="T26" fmla="*/ 0 w 89"/>
                  <a:gd name="T27" fmla="*/ 0 h 113"/>
                  <a:gd name="T28" fmla="*/ 0 w 89"/>
                  <a:gd name="T29" fmla="*/ 0 h 113"/>
                  <a:gd name="T30" fmla="*/ 0 w 89"/>
                  <a:gd name="T31" fmla="*/ 0 h 113"/>
                  <a:gd name="T32" fmla="*/ 0 w 89"/>
                  <a:gd name="T33" fmla="*/ 0 h 113"/>
                  <a:gd name="T34" fmla="*/ 0 w 89"/>
                  <a:gd name="T35" fmla="*/ 0 h 113"/>
                  <a:gd name="T36" fmla="*/ 0 w 89"/>
                  <a:gd name="T37" fmla="*/ 0 h 113"/>
                  <a:gd name="T38" fmla="*/ 0 w 89"/>
                  <a:gd name="T39" fmla="*/ 0 h 113"/>
                  <a:gd name="T40" fmla="*/ 0 w 89"/>
                  <a:gd name="T41" fmla="*/ 0 h 113"/>
                  <a:gd name="T42" fmla="*/ 0 w 89"/>
                  <a:gd name="T43" fmla="*/ 0 h 113"/>
                  <a:gd name="T44" fmla="*/ 0 w 89"/>
                  <a:gd name="T45" fmla="*/ 0 h 113"/>
                  <a:gd name="T46" fmla="*/ 0 w 89"/>
                  <a:gd name="T47" fmla="*/ 0 h 113"/>
                  <a:gd name="T48" fmla="*/ 0 w 89"/>
                  <a:gd name="T49" fmla="*/ 0 h 113"/>
                  <a:gd name="T50" fmla="*/ 0 w 89"/>
                  <a:gd name="T51" fmla="*/ 0 h 113"/>
                  <a:gd name="T52" fmla="*/ 0 w 89"/>
                  <a:gd name="T53" fmla="*/ 0 h 113"/>
                  <a:gd name="T54" fmla="*/ 0 w 89"/>
                  <a:gd name="T55" fmla="*/ 0 h 113"/>
                  <a:gd name="T56" fmla="*/ 0 w 89"/>
                  <a:gd name="T57" fmla="*/ 0 h 113"/>
                  <a:gd name="T58" fmla="*/ 0 w 89"/>
                  <a:gd name="T59" fmla="*/ 0 h 113"/>
                  <a:gd name="T60" fmla="*/ 0 w 89"/>
                  <a:gd name="T61" fmla="*/ 0 h 113"/>
                  <a:gd name="T62" fmla="*/ 0 w 89"/>
                  <a:gd name="T63" fmla="*/ 0 h 113"/>
                  <a:gd name="T64" fmla="*/ 0 w 89"/>
                  <a:gd name="T65" fmla="*/ 0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113"/>
                  <a:gd name="T101" fmla="*/ 89 w 89"/>
                  <a:gd name="T102" fmla="*/ 113 h 1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113">
                    <a:moveTo>
                      <a:pt x="0" y="105"/>
                    </a:moveTo>
                    <a:lnTo>
                      <a:pt x="12" y="105"/>
                    </a:lnTo>
                    <a:lnTo>
                      <a:pt x="21" y="103"/>
                    </a:lnTo>
                    <a:lnTo>
                      <a:pt x="26" y="102"/>
                    </a:lnTo>
                    <a:lnTo>
                      <a:pt x="29" y="100"/>
                    </a:lnTo>
                    <a:lnTo>
                      <a:pt x="36" y="95"/>
                    </a:lnTo>
                    <a:lnTo>
                      <a:pt x="39" y="93"/>
                    </a:lnTo>
                    <a:lnTo>
                      <a:pt x="42" y="91"/>
                    </a:lnTo>
                    <a:lnTo>
                      <a:pt x="46" y="85"/>
                    </a:lnTo>
                    <a:lnTo>
                      <a:pt x="51" y="78"/>
                    </a:lnTo>
                    <a:lnTo>
                      <a:pt x="55" y="71"/>
                    </a:lnTo>
                    <a:lnTo>
                      <a:pt x="61" y="54"/>
                    </a:lnTo>
                    <a:lnTo>
                      <a:pt x="66" y="37"/>
                    </a:lnTo>
                    <a:lnTo>
                      <a:pt x="72" y="18"/>
                    </a:lnTo>
                    <a:lnTo>
                      <a:pt x="75" y="9"/>
                    </a:lnTo>
                    <a:lnTo>
                      <a:pt x="78" y="0"/>
                    </a:lnTo>
                    <a:lnTo>
                      <a:pt x="89" y="3"/>
                    </a:lnTo>
                    <a:lnTo>
                      <a:pt x="85" y="11"/>
                    </a:lnTo>
                    <a:lnTo>
                      <a:pt x="82" y="20"/>
                    </a:lnTo>
                    <a:lnTo>
                      <a:pt x="78" y="38"/>
                    </a:lnTo>
                    <a:lnTo>
                      <a:pt x="72" y="56"/>
                    </a:lnTo>
                    <a:lnTo>
                      <a:pt x="66" y="74"/>
                    </a:lnTo>
                    <a:lnTo>
                      <a:pt x="61" y="82"/>
                    </a:lnTo>
                    <a:lnTo>
                      <a:pt x="57" y="89"/>
                    </a:lnTo>
                    <a:lnTo>
                      <a:pt x="51" y="95"/>
                    </a:lnTo>
                    <a:lnTo>
                      <a:pt x="48" y="99"/>
                    </a:lnTo>
                    <a:lnTo>
                      <a:pt x="43" y="102"/>
                    </a:lnTo>
                    <a:lnTo>
                      <a:pt x="36" y="107"/>
                    </a:lnTo>
                    <a:lnTo>
                      <a:pt x="30" y="109"/>
                    </a:lnTo>
                    <a:lnTo>
                      <a:pt x="26" y="110"/>
                    </a:lnTo>
                    <a:lnTo>
                      <a:pt x="14" y="113"/>
                    </a:lnTo>
                    <a:lnTo>
                      <a:pt x="2" y="113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9" name="Freeform 735"/>
              <p:cNvSpPr>
                <a:spLocks/>
              </p:cNvSpPr>
              <p:nvPr/>
            </p:nvSpPr>
            <p:spPr bwMode="auto">
              <a:xfrm>
                <a:off x="3336" y="2003"/>
                <a:ext cx="1" cy="4"/>
              </a:xfrm>
              <a:custGeom>
                <a:avLst/>
                <a:gdLst>
                  <a:gd name="T0" fmla="*/ 0 w 2"/>
                  <a:gd name="T1" fmla="*/ 1 h 8"/>
                  <a:gd name="T2" fmla="*/ 1 w 2"/>
                  <a:gd name="T3" fmla="*/ 1 h 8"/>
                  <a:gd name="T4" fmla="*/ 0 w 2"/>
                  <a:gd name="T5" fmla="*/ 0 h 8"/>
                  <a:gd name="T6" fmla="*/ 1 w 2"/>
                  <a:gd name="T7" fmla="*/ 0 h 8"/>
                  <a:gd name="T8" fmla="*/ 0 w 2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0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0" name="Freeform 736"/>
              <p:cNvSpPr>
                <a:spLocks/>
              </p:cNvSpPr>
              <p:nvPr/>
            </p:nvSpPr>
            <p:spPr bwMode="auto">
              <a:xfrm>
                <a:off x="3362" y="1917"/>
                <a:ext cx="31" cy="35"/>
              </a:xfrm>
              <a:custGeom>
                <a:avLst/>
                <a:gdLst>
                  <a:gd name="T0" fmla="*/ 0 w 92"/>
                  <a:gd name="T1" fmla="*/ 1 h 70"/>
                  <a:gd name="T2" fmla="*/ 0 w 92"/>
                  <a:gd name="T3" fmla="*/ 1 h 70"/>
                  <a:gd name="T4" fmla="*/ 0 w 92"/>
                  <a:gd name="T5" fmla="*/ 1 h 70"/>
                  <a:gd name="T6" fmla="*/ 0 w 92"/>
                  <a:gd name="T7" fmla="*/ 1 h 70"/>
                  <a:gd name="T8" fmla="*/ 0 w 92"/>
                  <a:gd name="T9" fmla="*/ 1 h 70"/>
                  <a:gd name="T10" fmla="*/ 0 w 92"/>
                  <a:gd name="T11" fmla="*/ 1 h 70"/>
                  <a:gd name="T12" fmla="*/ 0 w 92"/>
                  <a:gd name="T13" fmla="*/ 1 h 70"/>
                  <a:gd name="T14" fmla="*/ 0 w 92"/>
                  <a:gd name="T15" fmla="*/ 1 h 70"/>
                  <a:gd name="T16" fmla="*/ 0 w 92"/>
                  <a:gd name="T17" fmla="*/ 1 h 70"/>
                  <a:gd name="T18" fmla="*/ 0 w 92"/>
                  <a:gd name="T19" fmla="*/ 1 h 70"/>
                  <a:gd name="T20" fmla="*/ 0 w 92"/>
                  <a:gd name="T21" fmla="*/ 1 h 70"/>
                  <a:gd name="T22" fmla="*/ 0 w 92"/>
                  <a:gd name="T23" fmla="*/ 1 h 70"/>
                  <a:gd name="T24" fmla="*/ 0 w 92"/>
                  <a:gd name="T25" fmla="*/ 1 h 70"/>
                  <a:gd name="T26" fmla="*/ 0 w 92"/>
                  <a:gd name="T27" fmla="*/ 1 h 70"/>
                  <a:gd name="T28" fmla="*/ 0 w 92"/>
                  <a:gd name="T29" fmla="*/ 1 h 70"/>
                  <a:gd name="T30" fmla="*/ 0 w 92"/>
                  <a:gd name="T31" fmla="*/ 1 h 70"/>
                  <a:gd name="T32" fmla="*/ 0 w 92"/>
                  <a:gd name="T33" fmla="*/ 1 h 70"/>
                  <a:gd name="T34" fmla="*/ 0 w 92"/>
                  <a:gd name="T35" fmla="*/ 0 h 70"/>
                  <a:gd name="T36" fmla="*/ 0 w 92"/>
                  <a:gd name="T37" fmla="*/ 1 h 70"/>
                  <a:gd name="T38" fmla="*/ 0 w 92"/>
                  <a:gd name="T39" fmla="*/ 1 h 70"/>
                  <a:gd name="T40" fmla="*/ 0 w 92"/>
                  <a:gd name="T41" fmla="*/ 1 h 70"/>
                  <a:gd name="T42" fmla="*/ 0 w 92"/>
                  <a:gd name="T43" fmla="*/ 1 h 70"/>
                  <a:gd name="T44" fmla="*/ 0 w 92"/>
                  <a:gd name="T45" fmla="*/ 1 h 70"/>
                  <a:gd name="T46" fmla="*/ 0 w 92"/>
                  <a:gd name="T47" fmla="*/ 1 h 70"/>
                  <a:gd name="T48" fmla="*/ 0 w 92"/>
                  <a:gd name="T49" fmla="*/ 1 h 70"/>
                  <a:gd name="T50" fmla="*/ 0 w 92"/>
                  <a:gd name="T51" fmla="*/ 1 h 70"/>
                  <a:gd name="T52" fmla="*/ 0 w 92"/>
                  <a:gd name="T53" fmla="*/ 1 h 70"/>
                  <a:gd name="T54" fmla="*/ 0 w 92"/>
                  <a:gd name="T55" fmla="*/ 1 h 70"/>
                  <a:gd name="T56" fmla="*/ 0 w 92"/>
                  <a:gd name="T57" fmla="*/ 1 h 70"/>
                  <a:gd name="T58" fmla="*/ 0 w 92"/>
                  <a:gd name="T59" fmla="*/ 1 h 70"/>
                  <a:gd name="T60" fmla="*/ 0 w 92"/>
                  <a:gd name="T61" fmla="*/ 1 h 70"/>
                  <a:gd name="T62" fmla="*/ 0 w 92"/>
                  <a:gd name="T63" fmla="*/ 1 h 70"/>
                  <a:gd name="T64" fmla="*/ 0 w 92"/>
                  <a:gd name="T65" fmla="*/ 1 h 70"/>
                  <a:gd name="T66" fmla="*/ 0 w 92"/>
                  <a:gd name="T67" fmla="*/ 1 h 70"/>
                  <a:gd name="T68" fmla="*/ 0 w 92"/>
                  <a:gd name="T69" fmla="*/ 1 h 70"/>
                  <a:gd name="T70" fmla="*/ 0 w 92"/>
                  <a:gd name="T71" fmla="*/ 1 h 70"/>
                  <a:gd name="T72" fmla="*/ 0 w 92"/>
                  <a:gd name="T73" fmla="*/ 1 h 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2"/>
                  <a:gd name="T112" fmla="*/ 0 h 70"/>
                  <a:gd name="T113" fmla="*/ 92 w 92"/>
                  <a:gd name="T114" fmla="*/ 70 h 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2" h="70">
                    <a:moveTo>
                      <a:pt x="0" y="67"/>
                    </a:moveTo>
                    <a:lnTo>
                      <a:pt x="1" y="64"/>
                    </a:lnTo>
                    <a:lnTo>
                      <a:pt x="4" y="61"/>
                    </a:lnTo>
                    <a:lnTo>
                      <a:pt x="5" y="58"/>
                    </a:lnTo>
                    <a:lnTo>
                      <a:pt x="8" y="55"/>
                    </a:lnTo>
                    <a:lnTo>
                      <a:pt x="14" y="50"/>
                    </a:lnTo>
                    <a:lnTo>
                      <a:pt x="20" y="46"/>
                    </a:lnTo>
                    <a:lnTo>
                      <a:pt x="26" y="42"/>
                    </a:lnTo>
                    <a:lnTo>
                      <a:pt x="34" y="38"/>
                    </a:lnTo>
                    <a:lnTo>
                      <a:pt x="47" y="32"/>
                    </a:lnTo>
                    <a:lnTo>
                      <a:pt x="60" y="25"/>
                    </a:lnTo>
                    <a:lnTo>
                      <a:pt x="66" y="22"/>
                    </a:lnTo>
                    <a:lnTo>
                      <a:pt x="71" y="18"/>
                    </a:lnTo>
                    <a:lnTo>
                      <a:pt x="75" y="15"/>
                    </a:lnTo>
                    <a:lnTo>
                      <a:pt x="78" y="10"/>
                    </a:lnTo>
                    <a:lnTo>
                      <a:pt x="80" y="8"/>
                    </a:lnTo>
                    <a:lnTo>
                      <a:pt x="80" y="6"/>
                    </a:lnTo>
                    <a:lnTo>
                      <a:pt x="81" y="0"/>
                    </a:lnTo>
                    <a:lnTo>
                      <a:pt x="92" y="1"/>
                    </a:lnTo>
                    <a:lnTo>
                      <a:pt x="92" y="8"/>
                    </a:lnTo>
                    <a:lnTo>
                      <a:pt x="90" y="11"/>
                    </a:lnTo>
                    <a:lnTo>
                      <a:pt x="89" y="14"/>
                    </a:lnTo>
                    <a:lnTo>
                      <a:pt x="86" y="19"/>
                    </a:lnTo>
                    <a:lnTo>
                      <a:pt x="81" y="23"/>
                    </a:lnTo>
                    <a:lnTo>
                      <a:pt x="75" y="28"/>
                    </a:lnTo>
                    <a:lnTo>
                      <a:pt x="68" y="32"/>
                    </a:lnTo>
                    <a:lnTo>
                      <a:pt x="54" y="39"/>
                    </a:lnTo>
                    <a:lnTo>
                      <a:pt x="41" y="45"/>
                    </a:lnTo>
                    <a:lnTo>
                      <a:pt x="34" y="48"/>
                    </a:lnTo>
                    <a:lnTo>
                      <a:pt x="28" y="52"/>
                    </a:lnTo>
                    <a:lnTo>
                      <a:pt x="22" y="55"/>
                    </a:lnTo>
                    <a:lnTo>
                      <a:pt x="17" y="61"/>
                    </a:lnTo>
                    <a:lnTo>
                      <a:pt x="16" y="63"/>
                    </a:lnTo>
                    <a:lnTo>
                      <a:pt x="14" y="65"/>
                    </a:lnTo>
                    <a:lnTo>
                      <a:pt x="13" y="68"/>
                    </a:lnTo>
                    <a:lnTo>
                      <a:pt x="11" y="7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1" name="Freeform 737"/>
              <p:cNvSpPr>
                <a:spLocks/>
              </p:cNvSpPr>
              <p:nvPr/>
            </p:nvSpPr>
            <p:spPr bwMode="auto">
              <a:xfrm>
                <a:off x="3362" y="1951"/>
                <a:ext cx="4" cy="1"/>
              </a:xfrm>
              <a:custGeom>
                <a:avLst/>
                <a:gdLst>
                  <a:gd name="T0" fmla="*/ 0 w 11"/>
                  <a:gd name="T1" fmla="*/ 0 h 3"/>
                  <a:gd name="T2" fmla="*/ 0 w 11"/>
                  <a:gd name="T3" fmla="*/ 0 h 3"/>
                  <a:gd name="T4" fmla="*/ 0 w 1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3"/>
                  <a:gd name="T11" fmla="*/ 11 w 1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3">
                    <a:moveTo>
                      <a:pt x="0" y="0"/>
                    </a:moveTo>
                    <a:lnTo>
                      <a:pt x="1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2" name="Freeform 738"/>
              <p:cNvSpPr>
                <a:spLocks/>
              </p:cNvSpPr>
              <p:nvPr/>
            </p:nvSpPr>
            <p:spPr bwMode="auto">
              <a:xfrm>
                <a:off x="3377" y="1909"/>
                <a:ext cx="16" cy="9"/>
              </a:xfrm>
              <a:custGeom>
                <a:avLst/>
                <a:gdLst>
                  <a:gd name="T0" fmla="*/ 0 w 48"/>
                  <a:gd name="T1" fmla="*/ 1 h 18"/>
                  <a:gd name="T2" fmla="*/ 0 w 48"/>
                  <a:gd name="T3" fmla="*/ 1 h 18"/>
                  <a:gd name="T4" fmla="*/ 0 w 48"/>
                  <a:gd name="T5" fmla="*/ 1 h 18"/>
                  <a:gd name="T6" fmla="*/ 0 w 48"/>
                  <a:gd name="T7" fmla="*/ 1 h 18"/>
                  <a:gd name="T8" fmla="*/ 0 w 48"/>
                  <a:gd name="T9" fmla="*/ 1 h 18"/>
                  <a:gd name="T10" fmla="*/ 0 w 48"/>
                  <a:gd name="T11" fmla="*/ 1 h 18"/>
                  <a:gd name="T12" fmla="*/ 0 w 48"/>
                  <a:gd name="T13" fmla="*/ 1 h 18"/>
                  <a:gd name="T14" fmla="*/ 0 w 48"/>
                  <a:gd name="T15" fmla="*/ 1 h 18"/>
                  <a:gd name="T16" fmla="*/ 0 w 48"/>
                  <a:gd name="T17" fmla="*/ 1 h 18"/>
                  <a:gd name="T18" fmla="*/ 0 w 48"/>
                  <a:gd name="T19" fmla="*/ 1 h 18"/>
                  <a:gd name="T20" fmla="*/ 0 w 48"/>
                  <a:gd name="T21" fmla="*/ 1 h 18"/>
                  <a:gd name="T22" fmla="*/ 0 w 48"/>
                  <a:gd name="T23" fmla="*/ 0 h 18"/>
                  <a:gd name="T24" fmla="*/ 0 w 48"/>
                  <a:gd name="T25" fmla="*/ 1 h 18"/>
                  <a:gd name="T26" fmla="*/ 0 w 48"/>
                  <a:gd name="T27" fmla="*/ 1 h 18"/>
                  <a:gd name="T28" fmla="*/ 0 w 48"/>
                  <a:gd name="T29" fmla="*/ 1 h 18"/>
                  <a:gd name="T30" fmla="*/ 0 w 48"/>
                  <a:gd name="T31" fmla="*/ 1 h 18"/>
                  <a:gd name="T32" fmla="*/ 0 w 48"/>
                  <a:gd name="T33" fmla="*/ 1 h 18"/>
                  <a:gd name="T34" fmla="*/ 0 w 48"/>
                  <a:gd name="T35" fmla="*/ 1 h 18"/>
                  <a:gd name="T36" fmla="*/ 0 w 48"/>
                  <a:gd name="T37" fmla="*/ 1 h 18"/>
                  <a:gd name="T38" fmla="*/ 0 w 48"/>
                  <a:gd name="T39" fmla="*/ 1 h 18"/>
                  <a:gd name="T40" fmla="*/ 0 w 48"/>
                  <a:gd name="T41" fmla="*/ 1 h 18"/>
                  <a:gd name="T42" fmla="*/ 0 w 48"/>
                  <a:gd name="T43" fmla="*/ 1 h 18"/>
                  <a:gd name="T44" fmla="*/ 0 w 48"/>
                  <a:gd name="T45" fmla="*/ 1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"/>
                  <a:gd name="T70" fmla="*/ 0 h 18"/>
                  <a:gd name="T71" fmla="*/ 48 w 48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" h="18">
                    <a:moveTo>
                      <a:pt x="37" y="18"/>
                    </a:moveTo>
                    <a:lnTo>
                      <a:pt x="37" y="17"/>
                    </a:lnTo>
                    <a:lnTo>
                      <a:pt x="36" y="16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1" y="12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1" y="10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22" y="1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7" y="4"/>
                    </a:lnTo>
                    <a:lnTo>
                      <a:pt x="40" y="5"/>
                    </a:lnTo>
                    <a:lnTo>
                      <a:pt x="43" y="7"/>
                    </a:lnTo>
                    <a:lnTo>
                      <a:pt x="46" y="12"/>
                    </a:lnTo>
                    <a:lnTo>
                      <a:pt x="48" y="15"/>
                    </a:lnTo>
                    <a:lnTo>
                      <a:pt x="48" y="18"/>
                    </a:ln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3" name="Freeform 739"/>
              <p:cNvSpPr>
                <a:spLocks/>
              </p:cNvSpPr>
              <p:nvPr/>
            </p:nvSpPr>
            <p:spPr bwMode="auto">
              <a:xfrm>
                <a:off x="3389" y="1917"/>
                <a:ext cx="4" cy="1"/>
              </a:xfrm>
              <a:custGeom>
                <a:avLst/>
                <a:gdLst>
                  <a:gd name="T0" fmla="*/ 0 w 11"/>
                  <a:gd name="T1" fmla="*/ 1 h 1"/>
                  <a:gd name="T2" fmla="*/ 0 w 11"/>
                  <a:gd name="T3" fmla="*/ 1 h 1"/>
                  <a:gd name="T4" fmla="*/ 0 w 11"/>
                  <a:gd name="T5" fmla="*/ 0 h 1"/>
                  <a:gd name="T6" fmla="*/ 0 w 1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"/>
                  <a:gd name="T14" fmla="*/ 11 w 1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">
                    <a:moveTo>
                      <a:pt x="1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4" name="Freeform 740"/>
              <p:cNvSpPr>
                <a:spLocks/>
              </p:cNvSpPr>
              <p:nvPr/>
            </p:nvSpPr>
            <p:spPr bwMode="auto">
              <a:xfrm>
                <a:off x="3351" y="1909"/>
                <a:ext cx="26" cy="20"/>
              </a:xfrm>
              <a:custGeom>
                <a:avLst/>
                <a:gdLst>
                  <a:gd name="T0" fmla="*/ 0 w 79"/>
                  <a:gd name="T1" fmla="*/ 1 h 40"/>
                  <a:gd name="T2" fmla="*/ 0 w 79"/>
                  <a:gd name="T3" fmla="*/ 1 h 40"/>
                  <a:gd name="T4" fmla="*/ 0 w 79"/>
                  <a:gd name="T5" fmla="*/ 1 h 40"/>
                  <a:gd name="T6" fmla="*/ 0 w 79"/>
                  <a:gd name="T7" fmla="*/ 1 h 40"/>
                  <a:gd name="T8" fmla="*/ 0 w 79"/>
                  <a:gd name="T9" fmla="*/ 1 h 40"/>
                  <a:gd name="T10" fmla="*/ 0 w 79"/>
                  <a:gd name="T11" fmla="*/ 1 h 40"/>
                  <a:gd name="T12" fmla="*/ 0 w 79"/>
                  <a:gd name="T13" fmla="*/ 1 h 40"/>
                  <a:gd name="T14" fmla="*/ 0 w 79"/>
                  <a:gd name="T15" fmla="*/ 1 h 40"/>
                  <a:gd name="T16" fmla="*/ 0 w 79"/>
                  <a:gd name="T17" fmla="*/ 1 h 40"/>
                  <a:gd name="T18" fmla="*/ 0 w 79"/>
                  <a:gd name="T19" fmla="*/ 1 h 40"/>
                  <a:gd name="T20" fmla="*/ 0 w 79"/>
                  <a:gd name="T21" fmla="*/ 1 h 40"/>
                  <a:gd name="T22" fmla="*/ 0 w 79"/>
                  <a:gd name="T23" fmla="*/ 1 h 40"/>
                  <a:gd name="T24" fmla="*/ 0 w 79"/>
                  <a:gd name="T25" fmla="*/ 1 h 40"/>
                  <a:gd name="T26" fmla="*/ 0 w 79"/>
                  <a:gd name="T27" fmla="*/ 1 h 40"/>
                  <a:gd name="T28" fmla="*/ 0 w 79"/>
                  <a:gd name="T29" fmla="*/ 1 h 40"/>
                  <a:gd name="T30" fmla="*/ 0 w 79"/>
                  <a:gd name="T31" fmla="*/ 1 h 40"/>
                  <a:gd name="T32" fmla="*/ 0 w 79"/>
                  <a:gd name="T33" fmla="*/ 1 h 40"/>
                  <a:gd name="T34" fmla="*/ 0 w 79"/>
                  <a:gd name="T35" fmla="*/ 1 h 40"/>
                  <a:gd name="T36" fmla="*/ 0 w 79"/>
                  <a:gd name="T37" fmla="*/ 1 h 40"/>
                  <a:gd name="T38" fmla="*/ 0 w 79"/>
                  <a:gd name="T39" fmla="*/ 1 h 40"/>
                  <a:gd name="T40" fmla="*/ 0 w 79"/>
                  <a:gd name="T41" fmla="*/ 1 h 40"/>
                  <a:gd name="T42" fmla="*/ 0 w 79"/>
                  <a:gd name="T43" fmla="*/ 1 h 40"/>
                  <a:gd name="T44" fmla="*/ 0 w 79"/>
                  <a:gd name="T45" fmla="*/ 1 h 40"/>
                  <a:gd name="T46" fmla="*/ 0 w 79"/>
                  <a:gd name="T47" fmla="*/ 1 h 40"/>
                  <a:gd name="T48" fmla="*/ 0 w 79"/>
                  <a:gd name="T49" fmla="*/ 1 h 40"/>
                  <a:gd name="T50" fmla="*/ 0 w 79"/>
                  <a:gd name="T51" fmla="*/ 0 h 40"/>
                  <a:gd name="T52" fmla="*/ 0 w 79"/>
                  <a:gd name="T53" fmla="*/ 1 h 4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9"/>
                  <a:gd name="T82" fmla="*/ 0 h 40"/>
                  <a:gd name="T83" fmla="*/ 79 w 79"/>
                  <a:gd name="T84" fmla="*/ 40 h 4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9" h="40">
                    <a:moveTo>
                      <a:pt x="79" y="9"/>
                    </a:moveTo>
                    <a:lnTo>
                      <a:pt x="73" y="9"/>
                    </a:lnTo>
                    <a:lnTo>
                      <a:pt x="68" y="10"/>
                    </a:lnTo>
                    <a:lnTo>
                      <a:pt x="62" y="11"/>
                    </a:lnTo>
                    <a:lnTo>
                      <a:pt x="59" y="13"/>
                    </a:lnTo>
                    <a:lnTo>
                      <a:pt x="50" y="18"/>
                    </a:lnTo>
                    <a:lnTo>
                      <a:pt x="43" y="23"/>
                    </a:lnTo>
                    <a:lnTo>
                      <a:pt x="35" y="29"/>
                    </a:lnTo>
                    <a:lnTo>
                      <a:pt x="27" y="34"/>
                    </a:lnTo>
                    <a:lnTo>
                      <a:pt x="21" y="36"/>
                    </a:lnTo>
                    <a:lnTo>
                      <a:pt x="15" y="38"/>
                    </a:lnTo>
                    <a:lnTo>
                      <a:pt x="9" y="39"/>
                    </a:lnTo>
                    <a:lnTo>
                      <a:pt x="1" y="40"/>
                    </a:lnTo>
                    <a:lnTo>
                      <a:pt x="0" y="32"/>
                    </a:lnTo>
                    <a:lnTo>
                      <a:pt x="6" y="32"/>
                    </a:lnTo>
                    <a:lnTo>
                      <a:pt x="10" y="31"/>
                    </a:lnTo>
                    <a:lnTo>
                      <a:pt x="15" y="29"/>
                    </a:lnTo>
                    <a:lnTo>
                      <a:pt x="19" y="28"/>
                    </a:lnTo>
                    <a:lnTo>
                      <a:pt x="27" y="23"/>
                    </a:lnTo>
                    <a:lnTo>
                      <a:pt x="34" y="18"/>
                    </a:lnTo>
                    <a:lnTo>
                      <a:pt x="43" y="12"/>
                    </a:lnTo>
                    <a:lnTo>
                      <a:pt x="52" y="6"/>
                    </a:lnTo>
                    <a:lnTo>
                      <a:pt x="58" y="3"/>
                    </a:lnTo>
                    <a:lnTo>
                      <a:pt x="64" y="2"/>
                    </a:lnTo>
                    <a:lnTo>
                      <a:pt x="70" y="1"/>
                    </a:lnTo>
                    <a:lnTo>
                      <a:pt x="77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5" name="Freeform 741"/>
              <p:cNvSpPr>
                <a:spLocks/>
              </p:cNvSpPr>
              <p:nvPr/>
            </p:nvSpPr>
            <p:spPr bwMode="auto">
              <a:xfrm>
                <a:off x="3377" y="1909"/>
                <a:ext cx="0" cy="4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0 h 9"/>
                  <a:gd name="T4" fmla="*/ 0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9"/>
                  <a:gd name="T14" fmla="*/ 0 w 2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6" name="Freeform 742"/>
              <p:cNvSpPr>
                <a:spLocks/>
              </p:cNvSpPr>
              <p:nvPr/>
            </p:nvSpPr>
            <p:spPr bwMode="auto">
              <a:xfrm>
                <a:off x="3296" y="1868"/>
                <a:ext cx="55" cy="61"/>
              </a:xfrm>
              <a:custGeom>
                <a:avLst/>
                <a:gdLst>
                  <a:gd name="T0" fmla="*/ 0 w 167"/>
                  <a:gd name="T1" fmla="*/ 1 h 121"/>
                  <a:gd name="T2" fmla="*/ 0 w 167"/>
                  <a:gd name="T3" fmla="*/ 1 h 121"/>
                  <a:gd name="T4" fmla="*/ 0 w 167"/>
                  <a:gd name="T5" fmla="*/ 1 h 121"/>
                  <a:gd name="T6" fmla="*/ 0 w 167"/>
                  <a:gd name="T7" fmla="*/ 1 h 121"/>
                  <a:gd name="T8" fmla="*/ 0 w 167"/>
                  <a:gd name="T9" fmla="*/ 1 h 121"/>
                  <a:gd name="T10" fmla="*/ 0 w 167"/>
                  <a:gd name="T11" fmla="*/ 1 h 121"/>
                  <a:gd name="T12" fmla="*/ 0 w 167"/>
                  <a:gd name="T13" fmla="*/ 1 h 121"/>
                  <a:gd name="T14" fmla="*/ 0 w 167"/>
                  <a:gd name="T15" fmla="*/ 1 h 121"/>
                  <a:gd name="T16" fmla="*/ 0 w 167"/>
                  <a:gd name="T17" fmla="*/ 1 h 121"/>
                  <a:gd name="T18" fmla="*/ 0 w 167"/>
                  <a:gd name="T19" fmla="*/ 1 h 121"/>
                  <a:gd name="T20" fmla="*/ 0 w 167"/>
                  <a:gd name="T21" fmla="*/ 1 h 121"/>
                  <a:gd name="T22" fmla="*/ 0 w 167"/>
                  <a:gd name="T23" fmla="*/ 1 h 121"/>
                  <a:gd name="T24" fmla="*/ 0 w 167"/>
                  <a:gd name="T25" fmla="*/ 1 h 121"/>
                  <a:gd name="T26" fmla="*/ 0 w 167"/>
                  <a:gd name="T27" fmla="*/ 1 h 121"/>
                  <a:gd name="T28" fmla="*/ 0 w 167"/>
                  <a:gd name="T29" fmla="*/ 1 h 121"/>
                  <a:gd name="T30" fmla="*/ 0 w 167"/>
                  <a:gd name="T31" fmla="*/ 1 h 121"/>
                  <a:gd name="T32" fmla="*/ 0 w 167"/>
                  <a:gd name="T33" fmla="*/ 1 h 121"/>
                  <a:gd name="T34" fmla="*/ 0 w 167"/>
                  <a:gd name="T35" fmla="*/ 1 h 121"/>
                  <a:gd name="T36" fmla="*/ 0 w 167"/>
                  <a:gd name="T37" fmla="*/ 1 h 121"/>
                  <a:gd name="T38" fmla="*/ 0 w 167"/>
                  <a:gd name="T39" fmla="*/ 1 h 121"/>
                  <a:gd name="T40" fmla="*/ 0 w 167"/>
                  <a:gd name="T41" fmla="*/ 1 h 121"/>
                  <a:gd name="T42" fmla="*/ 0 w 167"/>
                  <a:gd name="T43" fmla="*/ 1 h 121"/>
                  <a:gd name="T44" fmla="*/ 0 w 167"/>
                  <a:gd name="T45" fmla="*/ 0 h 121"/>
                  <a:gd name="T46" fmla="*/ 0 w 167"/>
                  <a:gd name="T47" fmla="*/ 1 h 121"/>
                  <a:gd name="T48" fmla="*/ 0 w 167"/>
                  <a:gd name="T49" fmla="*/ 1 h 121"/>
                  <a:gd name="T50" fmla="*/ 0 w 167"/>
                  <a:gd name="T51" fmla="*/ 1 h 121"/>
                  <a:gd name="T52" fmla="*/ 0 w 167"/>
                  <a:gd name="T53" fmla="*/ 1 h 121"/>
                  <a:gd name="T54" fmla="*/ 0 w 167"/>
                  <a:gd name="T55" fmla="*/ 1 h 121"/>
                  <a:gd name="T56" fmla="*/ 0 w 167"/>
                  <a:gd name="T57" fmla="*/ 1 h 121"/>
                  <a:gd name="T58" fmla="*/ 0 w 167"/>
                  <a:gd name="T59" fmla="*/ 1 h 121"/>
                  <a:gd name="T60" fmla="*/ 0 w 167"/>
                  <a:gd name="T61" fmla="*/ 1 h 121"/>
                  <a:gd name="T62" fmla="*/ 0 w 167"/>
                  <a:gd name="T63" fmla="*/ 1 h 121"/>
                  <a:gd name="T64" fmla="*/ 0 w 167"/>
                  <a:gd name="T65" fmla="*/ 1 h 121"/>
                  <a:gd name="T66" fmla="*/ 0 w 167"/>
                  <a:gd name="T67" fmla="*/ 1 h 121"/>
                  <a:gd name="T68" fmla="*/ 0 w 167"/>
                  <a:gd name="T69" fmla="*/ 1 h 121"/>
                  <a:gd name="T70" fmla="*/ 0 w 167"/>
                  <a:gd name="T71" fmla="*/ 1 h 121"/>
                  <a:gd name="T72" fmla="*/ 0 w 167"/>
                  <a:gd name="T73" fmla="*/ 1 h 121"/>
                  <a:gd name="T74" fmla="*/ 0 w 167"/>
                  <a:gd name="T75" fmla="*/ 1 h 121"/>
                  <a:gd name="T76" fmla="*/ 0 w 167"/>
                  <a:gd name="T77" fmla="*/ 1 h 121"/>
                  <a:gd name="T78" fmla="*/ 0 w 167"/>
                  <a:gd name="T79" fmla="*/ 1 h 121"/>
                  <a:gd name="T80" fmla="*/ 0 w 167"/>
                  <a:gd name="T81" fmla="*/ 1 h 121"/>
                  <a:gd name="T82" fmla="*/ 0 w 167"/>
                  <a:gd name="T83" fmla="*/ 1 h 121"/>
                  <a:gd name="T84" fmla="*/ 0 w 167"/>
                  <a:gd name="T85" fmla="*/ 1 h 121"/>
                  <a:gd name="T86" fmla="*/ 0 w 167"/>
                  <a:gd name="T87" fmla="*/ 1 h 121"/>
                  <a:gd name="T88" fmla="*/ 0 w 167"/>
                  <a:gd name="T89" fmla="*/ 1 h 1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7"/>
                  <a:gd name="T136" fmla="*/ 0 h 121"/>
                  <a:gd name="T137" fmla="*/ 167 w 167"/>
                  <a:gd name="T138" fmla="*/ 121 h 1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7" h="121">
                    <a:moveTo>
                      <a:pt x="166" y="121"/>
                    </a:moveTo>
                    <a:lnTo>
                      <a:pt x="150" y="120"/>
                    </a:lnTo>
                    <a:lnTo>
                      <a:pt x="133" y="118"/>
                    </a:lnTo>
                    <a:lnTo>
                      <a:pt x="124" y="117"/>
                    </a:lnTo>
                    <a:lnTo>
                      <a:pt x="117" y="115"/>
                    </a:lnTo>
                    <a:lnTo>
                      <a:pt x="102" y="111"/>
                    </a:lnTo>
                    <a:lnTo>
                      <a:pt x="95" y="109"/>
                    </a:lnTo>
                    <a:lnTo>
                      <a:pt x="89" y="106"/>
                    </a:lnTo>
                    <a:lnTo>
                      <a:pt x="75" y="100"/>
                    </a:lnTo>
                    <a:lnTo>
                      <a:pt x="69" y="97"/>
                    </a:lnTo>
                    <a:lnTo>
                      <a:pt x="64" y="93"/>
                    </a:lnTo>
                    <a:lnTo>
                      <a:pt x="58" y="90"/>
                    </a:lnTo>
                    <a:lnTo>
                      <a:pt x="52" y="85"/>
                    </a:lnTo>
                    <a:lnTo>
                      <a:pt x="41" y="76"/>
                    </a:lnTo>
                    <a:lnTo>
                      <a:pt x="37" y="72"/>
                    </a:lnTo>
                    <a:lnTo>
                      <a:pt x="32" y="67"/>
                    </a:lnTo>
                    <a:lnTo>
                      <a:pt x="23" y="58"/>
                    </a:lnTo>
                    <a:lnTo>
                      <a:pt x="18" y="46"/>
                    </a:lnTo>
                    <a:lnTo>
                      <a:pt x="12" y="36"/>
                    </a:lnTo>
                    <a:lnTo>
                      <a:pt x="6" y="25"/>
                    </a:lnTo>
                    <a:lnTo>
                      <a:pt x="3" y="12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13" y="11"/>
                    </a:lnTo>
                    <a:lnTo>
                      <a:pt x="18" y="23"/>
                    </a:lnTo>
                    <a:lnTo>
                      <a:pt x="22" y="33"/>
                    </a:lnTo>
                    <a:lnTo>
                      <a:pt x="28" y="43"/>
                    </a:lnTo>
                    <a:lnTo>
                      <a:pt x="34" y="53"/>
                    </a:lnTo>
                    <a:lnTo>
                      <a:pt x="43" y="63"/>
                    </a:lnTo>
                    <a:lnTo>
                      <a:pt x="47" y="67"/>
                    </a:lnTo>
                    <a:lnTo>
                      <a:pt x="50" y="71"/>
                    </a:lnTo>
                    <a:lnTo>
                      <a:pt x="61" y="79"/>
                    </a:lnTo>
                    <a:lnTo>
                      <a:pt x="65" y="83"/>
                    </a:lnTo>
                    <a:lnTo>
                      <a:pt x="71" y="86"/>
                    </a:lnTo>
                    <a:lnTo>
                      <a:pt x="77" y="91"/>
                    </a:lnTo>
                    <a:lnTo>
                      <a:pt x="83" y="94"/>
                    </a:lnTo>
                    <a:lnTo>
                      <a:pt x="95" y="99"/>
                    </a:lnTo>
                    <a:lnTo>
                      <a:pt x="101" y="102"/>
                    </a:lnTo>
                    <a:lnTo>
                      <a:pt x="108" y="104"/>
                    </a:lnTo>
                    <a:lnTo>
                      <a:pt x="121" y="108"/>
                    </a:lnTo>
                    <a:lnTo>
                      <a:pt x="129" y="109"/>
                    </a:lnTo>
                    <a:lnTo>
                      <a:pt x="136" y="111"/>
                    </a:lnTo>
                    <a:lnTo>
                      <a:pt x="151" y="112"/>
                    </a:lnTo>
                    <a:lnTo>
                      <a:pt x="167" y="113"/>
                    </a:lnTo>
                    <a:lnTo>
                      <a:pt x="166" y="12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7" name="Freeform 743"/>
              <p:cNvSpPr>
                <a:spLocks/>
              </p:cNvSpPr>
              <p:nvPr/>
            </p:nvSpPr>
            <p:spPr bwMode="auto">
              <a:xfrm>
                <a:off x="3351" y="1925"/>
                <a:ext cx="0" cy="4"/>
              </a:xfrm>
              <a:custGeom>
                <a:avLst/>
                <a:gdLst>
                  <a:gd name="T0" fmla="*/ 0 w 1"/>
                  <a:gd name="T1" fmla="*/ 1 h 8"/>
                  <a:gd name="T2" fmla="*/ 0 w 1"/>
                  <a:gd name="T3" fmla="*/ 1 h 8"/>
                  <a:gd name="T4" fmla="*/ 0 w 1"/>
                  <a:gd name="T5" fmla="*/ 0 h 8"/>
                  <a:gd name="T6" fmla="*/ 0 w 1"/>
                  <a:gd name="T7" fmla="*/ 0 h 8"/>
                  <a:gd name="T8" fmla="*/ 0 w 1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8"/>
                  <a:gd name="T17" fmla="*/ 0 w 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8">
                    <a:moveTo>
                      <a:pt x="1" y="8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8" name="Rectangle 744"/>
              <p:cNvSpPr>
                <a:spLocks noChangeArrowheads="1"/>
              </p:cNvSpPr>
              <p:nvPr/>
            </p:nvSpPr>
            <p:spPr bwMode="auto">
              <a:xfrm>
                <a:off x="3290" y="1866"/>
                <a:ext cx="8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19" name="Freeform 745"/>
              <p:cNvSpPr>
                <a:spLocks/>
              </p:cNvSpPr>
              <p:nvPr/>
            </p:nvSpPr>
            <p:spPr bwMode="auto">
              <a:xfrm>
                <a:off x="3296" y="1866"/>
                <a:ext cx="4" cy="5"/>
              </a:xfrm>
              <a:custGeom>
                <a:avLst/>
                <a:gdLst>
                  <a:gd name="T0" fmla="*/ 0 w 12"/>
                  <a:gd name="T1" fmla="*/ 1 h 8"/>
                  <a:gd name="T2" fmla="*/ 0 w 12"/>
                  <a:gd name="T3" fmla="*/ 0 h 8"/>
                  <a:gd name="T4" fmla="*/ 0 w 12"/>
                  <a:gd name="T5" fmla="*/ 0 h 8"/>
                  <a:gd name="T6" fmla="*/ 0 w 12"/>
                  <a:gd name="T7" fmla="*/ 1 h 8"/>
                  <a:gd name="T8" fmla="*/ 0 w 12"/>
                  <a:gd name="T9" fmla="*/ 1 h 8"/>
                  <a:gd name="T10" fmla="*/ 0 w 12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8"/>
                  <a:gd name="T20" fmla="*/ 12 w 12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8">
                    <a:moveTo>
                      <a:pt x="12" y="4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0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0" name="Freeform 746"/>
              <p:cNvSpPr>
                <a:spLocks/>
              </p:cNvSpPr>
              <p:nvPr/>
            </p:nvSpPr>
            <p:spPr bwMode="auto">
              <a:xfrm>
                <a:off x="3259" y="1866"/>
                <a:ext cx="31" cy="41"/>
              </a:xfrm>
              <a:custGeom>
                <a:avLst/>
                <a:gdLst>
                  <a:gd name="T0" fmla="*/ 0 w 93"/>
                  <a:gd name="T1" fmla="*/ 1 h 81"/>
                  <a:gd name="T2" fmla="*/ 0 w 93"/>
                  <a:gd name="T3" fmla="*/ 1 h 81"/>
                  <a:gd name="T4" fmla="*/ 0 w 93"/>
                  <a:gd name="T5" fmla="*/ 1 h 81"/>
                  <a:gd name="T6" fmla="*/ 0 w 93"/>
                  <a:gd name="T7" fmla="*/ 1 h 81"/>
                  <a:gd name="T8" fmla="*/ 0 w 93"/>
                  <a:gd name="T9" fmla="*/ 1 h 81"/>
                  <a:gd name="T10" fmla="*/ 0 w 93"/>
                  <a:gd name="T11" fmla="*/ 1 h 81"/>
                  <a:gd name="T12" fmla="*/ 0 w 93"/>
                  <a:gd name="T13" fmla="*/ 1 h 81"/>
                  <a:gd name="T14" fmla="*/ 0 w 93"/>
                  <a:gd name="T15" fmla="*/ 1 h 81"/>
                  <a:gd name="T16" fmla="*/ 0 w 93"/>
                  <a:gd name="T17" fmla="*/ 1 h 81"/>
                  <a:gd name="T18" fmla="*/ 0 w 93"/>
                  <a:gd name="T19" fmla="*/ 1 h 81"/>
                  <a:gd name="T20" fmla="*/ 0 w 93"/>
                  <a:gd name="T21" fmla="*/ 1 h 81"/>
                  <a:gd name="T22" fmla="*/ 0 w 93"/>
                  <a:gd name="T23" fmla="*/ 1 h 81"/>
                  <a:gd name="T24" fmla="*/ 0 w 93"/>
                  <a:gd name="T25" fmla="*/ 1 h 81"/>
                  <a:gd name="T26" fmla="*/ 0 w 93"/>
                  <a:gd name="T27" fmla="*/ 1 h 81"/>
                  <a:gd name="T28" fmla="*/ 0 w 93"/>
                  <a:gd name="T29" fmla="*/ 1 h 81"/>
                  <a:gd name="T30" fmla="*/ 0 w 93"/>
                  <a:gd name="T31" fmla="*/ 1 h 81"/>
                  <a:gd name="T32" fmla="*/ 0 w 93"/>
                  <a:gd name="T33" fmla="*/ 1 h 81"/>
                  <a:gd name="T34" fmla="*/ 0 w 93"/>
                  <a:gd name="T35" fmla="*/ 1 h 81"/>
                  <a:gd name="T36" fmla="*/ 0 w 93"/>
                  <a:gd name="T37" fmla="*/ 1 h 81"/>
                  <a:gd name="T38" fmla="*/ 0 w 93"/>
                  <a:gd name="T39" fmla="*/ 1 h 81"/>
                  <a:gd name="T40" fmla="*/ 0 w 93"/>
                  <a:gd name="T41" fmla="*/ 1 h 81"/>
                  <a:gd name="T42" fmla="*/ 0 w 93"/>
                  <a:gd name="T43" fmla="*/ 1 h 81"/>
                  <a:gd name="T44" fmla="*/ 0 w 93"/>
                  <a:gd name="T45" fmla="*/ 1 h 81"/>
                  <a:gd name="T46" fmla="*/ 0 w 93"/>
                  <a:gd name="T47" fmla="*/ 1 h 81"/>
                  <a:gd name="T48" fmla="*/ 0 w 93"/>
                  <a:gd name="T49" fmla="*/ 1 h 81"/>
                  <a:gd name="T50" fmla="*/ 0 w 93"/>
                  <a:gd name="T51" fmla="*/ 1 h 81"/>
                  <a:gd name="T52" fmla="*/ 0 w 93"/>
                  <a:gd name="T53" fmla="*/ 1 h 81"/>
                  <a:gd name="T54" fmla="*/ 0 w 93"/>
                  <a:gd name="T55" fmla="*/ 1 h 81"/>
                  <a:gd name="T56" fmla="*/ 0 w 93"/>
                  <a:gd name="T57" fmla="*/ 1 h 81"/>
                  <a:gd name="T58" fmla="*/ 0 w 93"/>
                  <a:gd name="T59" fmla="*/ 0 h 81"/>
                  <a:gd name="T60" fmla="*/ 0 w 93"/>
                  <a:gd name="T61" fmla="*/ 1 h 8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3"/>
                  <a:gd name="T94" fmla="*/ 0 h 81"/>
                  <a:gd name="T95" fmla="*/ 93 w 93"/>
                  <a:gd name="T96" fmla="*/ 81 h 8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3" h="81">
                    <a:moveTo>
                      <a:pt x="93" y="8"/>
                    </a:moveTo>
                    <a:lnTo>
                      <a:pt x="83" y="9"/>
                    </a:lnTo>
                    <a:lnTo>
                      <a:pt x="80" y="9"/>
                    </a:lnTo>
                    <a:lnTo>
                      <a:pt x="77" y="10"/>
                    </a:lnTo>
                    <a:lnTo>
                      <a:pt x="70" y="12"/>
                    </a:lnTo>
                    <a:lnTo>
                      <a:pt x="64" y="15"/>
                    </a:lnTo>
                    <a:lnTo>
                      <a:pt x="59" y="18"/>
                    </a:lnTo>
                    <a:lnTo>
                      <a:pt x="55" y="22"/>
                    </a:lnTo>
                    <a:lnTo>
                      <a:pt x="50" y="28"/>
                    </a:lnTo>
                    <a:lnTo>
                      <a:pt x="46" y="33"/>
                    </a:lnTo>
                    <a:lnTo>
                      <a:pt x="38" y="45"/>
                    </a:lnTo>
                    <a:lnTo>
                      <a:pt x="30" y="57"/>
                    </a:lnTo>
                    <a:lnTo>
                      <a:pt x="21" y="70"/>
                    </a:lnTo>
                    <a:lnTo>
                      <a:pt x="15" y="76"/>
                    </a:lnTo>
                    <a:lnTo>
                      <a:pt x="9" y="81"/>
                    </a:lnTo>
                    <a:lnTo>
                      <a:pt x="0" y="76"/>
                    </a:lnTo>
                    <a:lnTo>
                      <a:pt x="6" y="71"/>
                    </a:lnTo>
                    <a:lnTo>
                      <a:pt x="10" y="66"/>
                    </a:lnTo>
                    <a:lnTo>
                      <a:pt x="19" y="53"/>
                    </a:lnTo>
                    <a:lnTo>
                      <a:pt x="28" y="41"/>
                    </a:lnTo>
                    <a:lnTo>
                      <a:pt x="36" y="29"/>
                    </a:lnTo>
                    <a:lnTo>
                      <a:pt x="40" y="23"/>
                    </a:lnTo>
                    <a:lnTo>
                      <a:pt x="44" y="18"/>
                    </a:lnTo>
                    <a:lnTo>
                      <a:pt x="50" y="13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3" y="3"/>
                    </a:lnTo>
                    <a:lnTo>
                      <a:pt x="77" y="2"/>
                    </a:lnTo>
                    <a:lnTo>
                      <a:pt x="82" y="1"/>
                    </a:lnTo>
                    <a:lnTo>
                      <a:pt x="92" y="0"/>
                    </a:lnTo>
                    <a:lnTo>
                      <a:pt x="93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1" name="Freeform 747"/>
              <p:cNvSpPr>
                <a:spLocks/>
              </p:cNvSpPr>
              <p:nvPr/>
            </p:nvSpPr>
            <p:spPr bwMode="auto">
              <a:xfrm>
                <a:off x="3290" y="1866"/>
                <a:ext cx="1" cy="5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0 h 8"/>
                  <a:gd name="T6" fmla="*/ 0 w 4"/>
                  <a:gd name="T7" fmla="*/ 1 h 8"/>
                  <a:gd name="T8" fmla="*/ 0 w 4"/>
                  <a:gd name="T9" fmla="*/ 1 h 8"/>
                  <a:gd name="T10" fmla="*/ 0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2" name="Freeform 748"/>
              <p:cNvSpPr>
                <a:spLocks/>
              </p:cNvSpPr>
              <p:nvPr/>
            </p:nvSpPr>
            <p:spPr bwMode="auto">
              <a:xfrm>
                <a:off x="3223" y="1905"/>
                <a:ext cx="39" cy="19"/>
              </a:xfrm>
              <a:custGeom>
                <a:avLst/>
                <a:gdLst>
                  <a:gd name="T0" fmla="*/ 0 w 117"/>
                  <a:gd name="T1" fmla="*/ 1 h 38"/>
                  <a:gd name="T2" fmla="*/ 0 w 117"/>
                  <a:gd name="T3" fmla="*/ 1 h 38"/>
                  <a:gd name="T4" fmla="*/ 0 w 117"/>
                  <a:gd name="T5" fmla="*/ 1 h 38"/>
                  <a:gd name="T6" fmla="*/ 0 w 117"/>
                  <a:gd name="T7" fmla="*/ 1 h 38"/>
                  <a:gd name="T8" fmla="*/ 0 w 117"/>
                  <a:gd name="T9" fmla="*/ 1 h 38"/>
                  <a:gd name="T10" fmla="*/ 0 w 117"/>
                  <a:gd name="T11" fmla="*/ 1 h 38"/>
                  <a:gd name="T12" fmla="*/ 0 w 117"/>
                  <a:gd name="T13" fmla="*/ 1 h 38"/>
                  <a:gd name="T14" fmla="*/ 0 w 117"/>
                  <a:gd name="T15" fmla="*/ 1 h 38"/>
                  <a:gd name="T16" fmla="*/ 0 w 117"/>
                  <a:gd name="T17" fmla="*/ 1 h 38"/>
                  <a:gd name="T18" fmla="*/ 0 w 117"/>
                  <a:gd name="T19" fmla="*/ 1 h 38"/>
                  <a:gd name="T20" fmla="*/ 0 w 117"/>
                  <a:gd name="T21" fmla="*/ 1 h 38"/>
                  <a:gd name="T22" fmla="*/ 0 w 117"/>
                  <a:gd name="T23" fmla="*/ 1 h 38"/>
                  <a:gd name="T24" fmla="*/ 0 w 117"/>
                  <a:gd name="T25" fmla="*/ 1 h 38"/>
                  <a:gd name="T26" fmla="*/ 0 w 117"/>
                  <a:gd name="T27" fmla="*/ 1 h 38"/>
                  <a:gd name="T28" fmla="*/ 0 w 117"/>
                  <a:gd name="T29" fmla="*/ 1 h 38"/>
                  <a:gd name="T30" fmla="*/ 0 w 117"/>
                  <a:gd name="T31" fmla="*/ 1 h 38"/>
                  <a:gd name="T32" fmla="*/ 0 w 117"/>
                  <a:gd name="T33" fmla="*/ 1 h 38"/>
                  <a:gd name="T34" fmla="*/ 0 w 117"/>
                  <a:gd name="T35" fmla="*/ 1 h 38"/>
                  <a:gd name="T36" fmla="*/ 0 w 117"/>
                  <a:gd name="T37" fmla="*/ 1 h 38"/>
                  <a:gd name="T38" fmla="*/ 0 w 117"/>
                  <a:gd name="T39" fmla="*/ 1 h 38"/>
                  <a:gd name="T40" fmla="*/ 0 w 117"/>
                  <a:gd name="T41" fmla="*/ 1 h 38"/>
                  <a:gd name="T42" fmla="*/ 0 w 117"/>
                  <a:gd name="T43" fmla="*/ 1 h 38"/>
                  <a:gd name="T44" fmla="*/ 0 w 117"/>
                  <a:gd name="T45" fmla="*/ 1 h 38"/>
                  <a:gd name="T46" fmla="*/ 0 w 117"/>
                  <a:gd name="T47" fmla="*/ 1 h 38"/>
                  <a:gd name="T48" fmla="*/ 0 w 117"/>
                  <a:gd name="T49" fmla="*/ 1 h 38"/>
                  <a:gd name="T50" fmla="*/ 0 w 117"/>
                  <a:gd name="T51" fmla="*/ 1 h 38"/>
                  <a:gd name="T52" fmla="*/ 0 w 117"/>
                  <a:gd name="T53" fmla="*/ 1 h 38"/>
                  <a:gd name="T54" fmla="*/ 0 w 117"/>
                  <a:gd name="T55" fmla="*/ 1 h 38"/>
                  <a:gd name="T56" fmla="*/ 0 w 117"/>
                  <a:gd name="T57" fmla="*/ 1 h 38"/>
                  <a:gd name="T58" fmla="*/ 0 w 117"/>
                  <a:gd name="T59" fmla="*/ 1 h 38"/>
                  <a:gd name="T60" fmla="*/ 0 w 117"/>
                  <a:gd name="T61" fmla="*/ 1 h 38"/>
                  <a:gd name="T62" fmla="*/ 0 w 117"/>
                  <a:gd name="T63" fmla="*/ 1 h 38"/>
                  <a:gd name="T64" fmla="*/ 0 w 117"/>
                  <a:gd name="T65" fmla="*/ 1 h 38"/>
                  <a:gd name="T66" fmla="*/ 0 w 117"/>
                  <a:gd name="T67" fmla="*/ 0 h 38"/>
                  <a:gd name="T68" fmla="*/ 0 w 117"/>
                  <a:gd name="T69" fmla="*/ 1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"/>
                  <a:gd name="T106" fmla="*/ 0 h 38"/>
                  <a:gd name="T107" fmla="*/ 117 w 117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" h="38">
                    <a:moveTo>
                      <a:pt x="117" y="6"/>
                    </a:moveTo>
                    <a:lnTo>
                      <a:pt x="109" y="10"/>
                    </a:lnTo>
                    <a:lnTo>
                      <a:pt x="105" y="12"/>
                    </a:lnTo>
                    <a:lnTo>
                      <a:pt x="102" y="13"/>
                    </a:lnTo>
                    <a:lnTo>
                      <a:pt x="93" y="16"/>
                    </a:lnTo>
                    <a:lnTo>
                      <a:pt x="84" y="19"/>
                    </a:lnTo>
                    <a:lnTo>
                      <a:pt x="75" y="20"/>
                    </a:lnTo>
                    <a:lnTo>
                      <a:pt x="66" y="21"/>
                    </a:lnTo>
                    <a:lnTo>
                      <a:pt x="49" y="22"/>
                    </a:lnTo>
                    <a:lnTo>
                      <a:pt x="32" y="24"/>
                    </a:lnTo>
                    <a:lnTo>
                      <a:pt x="26" y="25"/>
                    </a:lnTo>
                    <a:lnTo>
                      <a:pt x="20" y="26"/>
                    </a:lnTo>
                    <a:lnTo>
                      <a:pt x="17" y="28"/>
                    </a:lnTo>
                    <a:lnTo>
                      <a:pt x="14" y="31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1" y="31"/>
                    </a:lnTo>
                    <a:lnTo>
                      <a:pt x="4" y="27"/>
                    </a:lnTo>
                    <a:lnTo>
                      <a:pt x="9" y="23"/>
                    </a:lnTo>
                    <a:lnTo>
                      <a:pt x="14" y="20"/>
                    </a:lnTo>
                    <a:lnTo>
                      <a:pt x="22" y="18"/>
                    </a:lnTo>
                    <a:lnTo>
                      <a:pt x="29" y="15"/>
                    </a:lnTo>
                    <a:lnTo>
                      <a:pt x="47" y="13"/>
                    </a:lnTo>
                    <a:lnTo>
                      <a:pt x="65" y="12"/>
                    </a:lnTo>
                    <a:lnTo>
                      <a:pt x="72" y="11"/>
                    </a:lnTo>
                    <a:lnTo>
                      <a:pt x="81" y="10"/>
                    </a:lnTo>
                    <a:lnTo>
                      <a:pt x="89" y="8"/>
                    </a:lnTo>
                    <a:lnTo>
                      <a:pt x="96" y="6"/>
                    </a:lnTo>
                    <a:lnTo>
                      <a:pt x="99" y="5"/>
                    </a:lnTo>
                    <a:lnTo>
                      <a:pt x="102" y="4"/>
                    </a:lnTo>
                    <a:lnTo>
                      <a:pt x="108" y="0"/>
                    </a:lnTo>
                    <a:lnTo>
                      <a:pt x="117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3" name="Freeform 749"/>
              <p:cNvSpPr>
                <a:spLocks/>
              </p:cNvSpPr>
              <p:nvPr/>
            </p:nvSpPr>
            <p:spPr bwMode="auto">
              <a:xfrm>
                <a:off x="3259" y="1905"/>
                <a:ext cx="3" cy="3"/>
              </a:xfrm>
              <a:custGeom>
                <a:avLst/>
                <a:gdLst>
                  <a:gd name="T0" fmla="*/ 0 w 9"/>
                  <a:gd name="T1" fmla="*/ 1 h 6"/>
                  <a:gd name="T2" fmla="*/ 0 w 9"/>
                  <a:gd name="T3" fmla="*/ 1 h 6"/>
                  <a:gd name="T4" fmla="*/ 0 w 9"/>
                  <a:gd name="T5" fmla="*/ 1 h 6"/>
                  <a:gd name="T6" fmla="*/ 0 w 9"/>
                  <a:gd name="T7" fmla="*/ 0 h 6"/>
                  <a:gd name="T8" fmla="*/ 0 w 9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9" y="5"/>
                    </a:moveTo>
                    <a:lnTo>
                      <a:pt x="7" y="6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4" name="Freeform 750"/>
              <p:cNvSpPr>
                <a:spLocks/>
              </p:cNvSpPr>
              <p:nvPr/>
            </p:nvSpPr>
            <p:spPr bwMode="auto">
              <a:xfrm>
                <a:off x="3223" y="1924"/>
                <a:ext cx="7" cy="21"/>
              </a:xfrm>
              <a:custGeom>
                <a:avLst/>
                <a:gdLst>
                  <a:gd name="T0" fmla="*/ 0 w 20"/>
                  <a:gd name="T1" fmla="*/ 0 h 43"/>
                  <a:gd name="T2" fmla="*/ 0 w 20"/>
                  <a:gd name="T3" fmla="*/ 0 h 43"/>
                  <a:gd name="T4" fmla="*/ 0 w 20"/>
                  <a:gd name="T5" fmla="*/ 0 h 43"/>
                  <a:gd name="T6" fmla="*/ 0 w 20"/>
                  <a:gd name="T7" fmla="*/ 0 h 43"/>
                  <a:gd name="T8" fmla="*/ 0 w 20"/>
                  <a:gd name="T9" fmla="*/ 0 h 43"/>
                  <a:gd name="T10" fmla="*/ 0 w 20"/>
                  <a:gd name="T11" fmla="*/ 0 h 43"/>
                  <a:gd name="T12" fmla="*/ 0 w 20"/>
                  <a:gd name="T13" fmla="*/ 0 h 43"/>
                  <a:gd name="T14" fmla="*/ 0 w 20"/>
                  <a:gd name="T15" fmla="*/ 0 h 43"/>
                  <a:gd name="T16" fmla="*/ 0 w 20"/>
                  <a:gd name="T17" fmla="*/ 0 h 43"/>
                  <a:gd name="T18" fmla="*/ 0 w 20"/>
                  <a:gd name="T19" fmla="*/ 0 h 43"/>
                  <a:gd name="T20" fmla="*/ 0 w 20"/>
                  <a:gd name="T21" fmla="*/ 0 h 43"/>
                  <a:gd name="T22" fmla="*/ 0 w 20"/>
                  <a:gd name="T23" fmla="*/ 0 h 43"/>
                  <a:gd name="T24" fmla="*/ 0 w 20"/>
                  <a:gd name="T25" fmla="*/ 0 h 43"/>
                  <a:gd name="T26" fmla="*/ 0 w 20"/>
                  <a:gd name="T27" fmla="*/ 0 h 43"/>
                  <a:gd name="T28" fmla="*/ 0 w 20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43"/>
                  <a:gd name="T47" fmla="*/ 20 w 20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43">
                    <a:moveTo>
                      <a:pt x="11" y="0"/>
                    </a:moveTo>
                    <a:lnTo>
                      <a:pt x="11" y="5"/>
                    </a:lnTo>
                    <a:lnTo>
                      <a:pt x="13" y="10"/>
                    </a:lnTo>
                    <a:lnTo>
                      <a:pt x="16" y="21"/>
                    </a:lnTo>
                    <a:lnTo>
                      <a:pt x="19" y="31"/>
                    </a:lnTo>
                    <a:lnTo>
                      <a:pt x="20" y="37"/>
                    </a:lnTo>
                    <a:lnTo>
                      <a:pt x="20" y="43"/>
                    </a:lnTo>
                    <a:lnTo>
                      <a:pt x="9" y="43"/>
                    </a:lnTo>
                    <a:lnTo>
                      <a:pt x="9" y="37"/>
                    </a:lnTo>
                    <a:lnTo>
                      <a:pt x="7" y="32"/>
                    </a:lnTo>
                    <a:lnTo>
                      <a:pt x="4" y="23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5" name="Freeform 751"/>
              <p:cNvSpPr>
                <a:spLocks/>
              </p:cNvSpPr>
              <p:nvPr/>
            </p:nvSpPr>
            <p:spPr bwMode="auto">
              <a:xfrm>
                <a:off x="3223" y="1924"/>
                <a:ext cx="4" cy="0"/>
              </a:xfrm>
              <a:custGeom>
                <a:avLst/>
                <a:gdLst>
                  <a:gd name="T0" fmla="*/ 0 w 11"/>
                  <a:gd name="T1" fmla="*/ 0 w 11"/>
                  <a:gd name="T2" fmla="*/ 0 w 11"/>
                  <a:gd name="T3" fmla="*/ 0 60000 65536"/>
                  <a:gd name="T4" fmla="*/ 0 60000 65536"/>
                  <a:gd name="T5" fmla="*/ 0 60000 65536"/>
                  <a:gd name="T6" fmla="*/ 0 w 11"/>
                  <a:gd name="T7" fmla="*/ 11 w 1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1">
                    <a:moveTo>
                      <a:pt x="0" y="0"/>
                    </a:move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6" name="Freeform 752"/>
              <p:cNvSpPr>
                <a:spLocks/>
              </p:cNvSpPr>
              <p:nvPr/>
            </p:nvSpPr>
            <p:spPr bwMode="auto">
              <a:xfrm>
                <a:off x="3211" y="1945"/>
                <a:ext cx="19" cy="21"/>
              </a:xfrm>
              <a:custGeom>
                <a:avLst/>
                <a:gdLst>
                  <a:gd name="T0" fmla="*/ 0 w 57"/>
                  <a:gd name="T1" fmla="*/ 0 h 44"/>
                  <a:gd name="T2" fmla="*/ 0 w 57"/>
                  <a:gd name="T3" fmla="*/ 0 h 44"/>
                  <a:gd name="T4" fmla="*/ 0 w 57"/>
                  <a:gd name="T5" fmla="*/ 0 h 44"/>
                  <a:gd name="T6" fmla="*/ 0 w 57"/>
                  <a:gd name="T7" fmla="*/ 0 h 44"/>
                  <a:gd name="T8" fmla="*/ 0 w 57"/>
                  <a:gd name="T9" fmla="*/ 0 h 44"/>
                  <a:gd name="T10" fmla="*/ 0 w 57"/>
                  <a:gd name="T11" fmla="*/ 0 h 44"/>
                  <a:gd name="T12" fmla="*/ 0 w 57"/>
                  <a:gd name="T13" fmla="*/ 0 h 44"/>
                  <a:gd name="T14" fmla="*/ 0 w 57"/>
                  <a:gd name="T15" fmla="*/ 0 h 44"/>
                  <a:gd name="T16" fmla="*/ 0 w 57"/>
                  <a:gd name="T17" fmla="*/ 0 h 44"/>
                  <a:gd name="T18" fmla="*/ 0 w 57"/>
                  <a:gd name="T19" fmla="*/ 0 h 44"/>
                  <a:gd name="T20" fmla="*/ 0 w 57"/>
                  <a:gd name="T21" fmla="*/ 0 h 44"/>
                  <a:gd name="T22" fmla="*/ 0 w 57"/>
                  <a:gd name="T23" fmla="*/ 0 h 44"/>
                  <a:gd name="T24" fmla="*/ 0 w 57"/>
                  <a:gd name="T25" fmla="*/ 0 h 44"/>
                  <a:gd name="T26" fmla="*/ 0 w 57"/>
                  <a:gd name="T27" fmla="*/ 0 h 44"/>
                  <a:gd name="T28" fmla="*/ 0 w 57"/>
                  <a:gd name="T29" fmla="*/ 0 h 44"/>
                  <a:gd name="T30" fmla="*/ 0 w 57"/>
                  <a:gd name="T31" fmla="*/ 0 h 44"/>
                  <a:gd name="T32" fmla="*/ 0 w 57"/>
                  <a:gd name="T33" fmla="*/ 0 h 44"/>
                  <a:gd name="T34" fmla="*/ 0 w 57"/>
                  <a:gd name="T35" fmla="*/ 0 h 44"/>
                  <a:gd name="T36" fmla="*/ 0 w 57"/>
                  <a:gd name="T37" fmla="*/ 0 h 44"/>
                  <a:gd name="T38" fmla="*/ 0 w 57"/>
                  <a:gd name="T39" fmla="*/ 0 h 44"/>
                  <a:gd name="T40" fmla="*/ 0 w 57"/>
                  <a:gd name="T41" fmla="*/ 0 h 44"/>
                  <a:gd name="T42" fmla="*/ 0 w 57"/>
                  <a:gd name="T43" fmla="*/ 0 h 44"/>
                  <a:gd name="T44" fmla="*/ 0 w 57"/>
                  <a:gd name="T45" fmla="*/ 0 h 44"/>
                  <a:gd name="T46" fmla="*/ 0 w 57"/>
                  <a:gd name="T47" fmla="*/ 0 h 44"/>
                  <a:gd name="T48" fmla="*/ 0 w 57"/>
                  <a:gd name="T49" fmla="*/ 0 h 44"/>
                  <a:gd name="T50" fmla="*/ 0 w 57"/>
                  <a:gd name="T51" fmla="*/ 0 h 44"/>
                  <a:gd name="T52" fmla="*/ 0 w 57"/>
                  <a:gd name="T53" fmla="*/ 0 h 44"/>
                  <a:gd name="T54" fmla="*/ 0 w 57"/>
                  <a:gd name="T55" fmla="*/ 0 h 44"/>
                  <a:gd name="T56" fmla="*/ 0 w 57"/>
                  <a:gd name="T57" fmla="*/ 0 h 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44"/>
                  <a:gd name="T89" fmla="*/ 57 w 57"/>
                  <a:gd name="T90" fmla="*/ 44 h 4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44">
                    <a:moveTo>
                      <a:pt x="57" y="1"/>
                    </a:moveTo>
                    <a:lnTo>
                      <a:pt x="57" y="5"/>
                    </a:lnTo>
                    <a:lnTo>
                      <a:pt x="56" y="10"/>
                    </a:lnTo>
                    <a:lnTo>
                      <a:pt x="53" y="13"/>
                    </a:lnTo>
                    <a:lnTo>
                      <a:pt x="48" y="16"/>
                    </a:lnTo>
                    <a:lnTo>
                      <a:pt x="41" y="21"/>
                    </a:lnTo>
                    <a:lnTo>
                      <a:pt x="32" y="25"/>
                    </a:lnTo>
                    <a:lnTo>
                      <a:pt x="25" y="29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3" y="38"/>
                    </a:lnTo>
                    <a:lnTo>
                      <a:pt x="11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2" y="35"/>
                    </a:lnTo>
                    <a:lnTo>
                      <a:pt x="5" y="31"/>
                    </a:lnTo>
                    <a:lnTo>
                      <a:pt x="8" y="28"/>
                    </a:lnTo>
                    <a:lnTo>
                      <a:pt x="13" y="26"/>
                    </a:lnTo>
                    <a:lnTo>
                      <a:pt x="17" y="23"/>
                    </a:lnTo>
                    <a:lnTo>
                      <a:pt x="25" y="19"/>
                    </a:lnTo>
                    <a:lnTo>
                      <a:pt x="34" y="15"/>
                    </a:lnTo>
                    <a:lnTo>
                      <a:pt x="40" y="11"/>
                    </a:lnTo>
                    <a:lnTo>
                      <a:pt x="43" y="9"/>
                    </a:lnTo>
                    <a:lnTo>
                      <a:pt x="44" y="7"/>
                    </a:lnTo>
                    <a:lnTo>
                      <a:pt x="46" y="3"/>
                    </a:lnTo>
                    <a:lnTo>
                      <a:pt x="46" y="0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7" name="Freeform 753"/>
              <p:cNvSpPr>
                <a:spLocks/>
              </p:cNvSpPr>
              <p:nvPr/>
            </p:nvSpPr>
            <p:spPr bwMode="auto">
              <a:xfrm>
                <a:off x="3226" y="1945"/>
                <a:ext cx="4" cy="0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0 w 11"/>
                  <a:gd name="T5" fmla="*/ 0 h 1"/>
                  <a:gd name="T6" fmla="*/ 0 w 1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"/>
                  <a:gd name="T14" fmla="*/ 11 w 11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">
                    <a:moveTo>
                      <a:pt x="1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8" name="Freeform 754"/>
              <p:cNvSpPr>
                <a:spLocks/>
              </p:cNvSpPr>
              <p:nvPr/>
            </p:nvSpPr>
            <p:spPr bwMode="auto">
              <a:xfrm>
                <a:off x="3211" y="1966"/>
                <a:ext cx="5" cy="12"/>
              </a:xfrm>
              <a:custGeom>
                <a:avLst/>
                <a:gdLst>
                  <a:gd name="T0" fmla="*/ 0 w 16"/>
                  <a:gd name="T1" fmla="*/ 0 h 22"/>
                  <a:gd name="T2" fmla="*/ 0 w 16"/>
                  <a:gd name="T3" fmla="*/ 1 h 22"/>
                  <a:gd name="T4" fmla="*/ 0 w 16"/>
                  <a:gd name="T5" fmla="*/ 1 h 22"/>
                  <a:gd name="T6" fmla="*/ 0 w 16"/>
                  <a:gd name="T7" fmla="*/ 1 h 22"/>
                  <a:gd name="T8" fmla="*/ 0 w 16"/>
                  <a:gd name="T9" fmla="*/ 1 h 22"/>
                  <a:gd name="T10" fmla="*/ 0 w 16"/>
                  <a:gd name="T11" fmla="*/ 1 h 22"/>
                  <a:gd name="T12" fmla="*/ 0 w 16"/>
                  <a:gd name="T13" fmla="*/ 1 h 22"/>
                  <a:gd name="T14" fmla="*/ 0 w 16"/>
                  <a:gd name="T15" fmla="*/ 0 h 22"/>
                  <a:gd name="T16" fmla="*/ 0 w 16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2"/>
                  <a:gd name="T29" fmla="*/ 16 w 16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2">
                    <a:moveTo>
                      <a:pt x="11" y="0"/>
                    </a:moveTo>
                    <a:lnTo>
                      <a:pt x="13" y="5"/>
                    </a:lnTo>
                    <a:lnTo>
                      <a:pt x="13" y="10"/>
                    </a:lnTo>
                    <a:lnTo>
                      <a:pt x="16" y="20"/>
                    </a:lnTo>
                    <a:lnTo>
                      <a:pt x="4" y="22"/>
                    </a:lnTo>
                    <a:lnTo>
                      <a:pt x="1" y="11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9" name="Freeform 755"/>
              <p:cNvSpPr>
                <a:spLocks/>
              </p:cNvSpPr>
              <p:nvPr/>
            </p:nvSpPr>
            <p:spPr bwMode="auto">
              <a:xfrm>
                <a:off x="3211" y="1966"/>
                <a:ext cx="3" cy="0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0 w 11"/>
                  <a:gd name="T5" fmla="*/ 0 h 1"/>
                  <a:gd name="T6" fmla="*/ 0 w 1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"/>
                  <a:gd name="T14" fmla="*/ 11 w 11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">
                    <a:moveTo>
                      <a:pt x="0" y="0"/>
                    </a:moveTo>
                    <a:lnTo>
                      <a:pt x="0" y="1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0" name="Freeform 756"/>
              <p:cNvSpPr>
                <a:spLocks/>
              </p:cNvSpPr>
              <p:nvPr/>
            </p:nvSpPr>
            <p:spPr bwMode="auto">
              <a:xfrm>
                <a:off x="3212" y="1908"/>
                <a:ext cx="19" cy="70"/>
              </a:xfrm>
              <a:custGeom>
                <a:avLst/>
                <a:gdLst>
                  <a:gd name="T0" fmla="*/ 0 w 56"/>
                  <a:gd name="T1" fmla="*/ 1 h 139"/>
                  <a:gd name="T2" fmla="*/ 0 w 56"/>
                  <a:gd name="T3" fmla="*/ 1 h 139"/>
                  <a:gd name="T4" fmla="*/ 0 w 56"/>
                  <a:gd name="T5" fmla="*/ 1 h 139"/>
                  <a:gd name="T6" fmla="*/ 0 w 56"/>
                  <a:gd name="T7" fmla="*/ 0 h 139"/>
                  <a:gd name="T8" fmla="*/ 0 w 56"/>
                  <a:gd name="T9" fmla="*/ 1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139"/>
                  <a:gd name="T17" fmla="*/ 56 w 56"/>
                  <a:gd name="T18" fmla="*/ 139 h 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139">
                    <a:moveTo>
                      <a:pt x="0" y="137"/>
                    </a:moveTo>
                    <a:lnTo>
                      <a:pt x="12" y="139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1" name="Freeform 757"/>
              <p:cNvSpPr>
                <a:spLocks/>
              </p:cNvSpPr>
              <p:nvPr/>
            </p:nvSpPr>
            <p:spPr bwMode="auto">
              <a:xfrm>
                <a:off x="3212" y="1977"/>
                <a:ext cx="4" cy="1"/>
              </a:xfrm>
              <a:custGeom>
                <a:avLst/>
                <a:gdLst>
                  <a:gd name="T0" fmla="*/ 0 w 12"/>
                  <a:gd name="T1" fmla="*/ 1 h 2"/>
                  <a:gd name="T2" fmla="*/ 0 w 12"/>
                  <a:gd name="T3" fmla="*/ 1 h 2"/>
                  <a:gd name="T4" fmla="*/ 0 w 12"/>
                  <a:gd name="T5" fmla="*/ 0 h 2"/>
                  <a:gd name="T6" fmla="*/ 0 w 12"/>
                  <a:gd name="T7" fmla="*/ 0 h 2"/>
                  <a:gd name="T8" fmla="*/ 0 w 1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2"/>
                    </a:moveTo>
                    <a:lnTo>
                      <a:pt x="12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2" name="Freeform 758"/>
              <p:cNvSpPr>
                <a:spLocks/>
              </p:cNvSpPr>
              <p:nvPr/>
            </p:nvSpPr>
            <p:spPr bwMode="auto">
              <a:xfrm>
                <a:off x="3227" y="1908"/>
                <a:ext cx="4" cy="2"/>
              </a:xfrm>
              <a:custGeom>
                <a:avLst/>
                <a:gdLst>
                  <a:gd name="T0" fmla="*/ 0 w 12"/>
                  <a:gd name="T1" fmla="*/ 1 h 4"/>
                  <a:gd name="T2" fmla="*/ 0 w 12"/>
                  <a:gd name="T3" fmla="*/ 0 h 4"/>
                  <a:gd name="T4" fmla="*/ 0 w 12"/>
                  <a:gd name="T5" fmla="*/ 1 h 4"/>
                  <a:gd name="T6" fmla="*/ 0 w 12"/>
                  <a:gd name="T7" fmla="*/ 1 h 4"/>
                  <a:gd name="T8" fmla="*/ 0 w 12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"/>
                  <a:gd name="T17" fmla="*/ 12 w 1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">
                    <a:moveTo>
                      <a:pt x="12" y="3"/>
                    </a:moveTo>
                    <a:lnTo>
                      <a:pt x="2" y="0"/>
                    </a:lnTo>
                    <a:lnTo>
                      <a:pt x="12" y="4"/>
                    </a:lnTo>
                    <a:lnTo>
                      <a:pt x="0" y="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44" name="Group 760"/>
            <p:cNvGrpSpPr>
              <a:grpSpLocks noChangeAspect="1"/>
            </p:cNvGrpSpPr>
            <p:nvPr/>
          </p:nvGrpSpPr>
          <p:grpSpPr bwMode="auto">
            <a:xfrm>
              <a:off x="3360" y="1998"/>
              <a:ext cx="222" cy="125"/>
              <a:chOff x="3360" y="1998"/>
              <a:chExt cx="222" cy="125"/>
            </a:xfrm>
          </p:grpSpPr>
          <p:sp>
            <p:nvSpPr>
              <p:cNvPr id="25993" name="AutoShape 759"/>
              <p:cNvSpPr>
                <a:spLocks noChangeAspect="1" noChangeArrowheads="1" noTextEdit="1"/>
              </p:cNvSpPr>
              <p:nvPr/>
            </p:nvSpPr>
            <p:spPr bwMode="auto">
              <a:xfrm>
                <a:off x="3360" y="1998"/>
                <a:ext cx="222" cy="12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4" name="Freeform 761"/>
              <p:cNvSpPr>
                <a:spLocks/>
              </p:cNvSpPr>
              <p:nvPr/>
            </p:nvSpPr>
            <p:spPr bwMode="auto">
              <a:xfrm>
                <a:off x="3362" y="2002"/>
                <a:ext cx="218" cy="119"/>
              </a:xfrm>
              <a:custGeom>
                <a:avLst/>
                <a:gdLst>
                  <a:gd name="T0" fmla="*/ 0 w 652"/>
                  <a:gd name="T1" fmla="*/ 1 h 238"/>
                  <a:gd name="T2" fmla="*/ 0 w 652"/>
                  <a:gd name="T3" fmla="*/ 1 h 238"/>
                  <a:gd name="T4" fmla="*/ 0 w 652"/>
                  <a:gd name="T5" fmla="*/ 1 h 238"/>
                  <a:gd name="T6" fmla="*/ 0 w 652"/>
                  <a:gd name="T7" fmla="*/ 1 h 238"/>
                  <a:gd name="T8" fmla="*/ 0 w 652"/>
                  <a:gd name="T9" fmla="*/ 1 h 238"/>
                  <a:gd name="T10" fmla="*/ 0 w 652"/>
                  <a:gd name="T11" fmla="*/ 1 h 238"/>
                  <a:gd name="T12" fmla="*/ 0 w 652"/>
                  <a:gd name="T13" fmla="*/ 1 h 238"/>
                  <a:gd name="T14" fmla="*/ 0 w 652"/>
                  <a:gd name="T15" fmla="*/ 1 h 238"/>
                  <a:gd name="T16" fmla="*/ 0 w 652"/>
                  <a:gd name="T17" fmla="*/ 1 h 238"/>
                  <a:gd name="T18" fmla="*/ 0 w 652"/>
                  <a:gd name="T19" fmla="*/ 1 h 238"/>
                  <a:gd name="T20" fmla="*/ 0 w 652"/>
                  <a:gd name="T21" fmla="*/ 1 h 238"/>
                  <a:gd name="T22" fmla="*/ 0 w 652"/>
                  <a:gd name="T23" fmla="*/ 1 h 238"/>
                  <a:gd name="T24" fmla="*/ 0 w 652"/>
                  <a:gd name="T25" fmla="*/ 1 h 238"/>
                  <a:gd name="T26" fmla="*/ 0 w 652"/>
                  <a:gd name="T27" fmla="*/ 1 h 238"/>
                  <a:gd name="T28" fmla="*/ 0 w 652"/>
                  <a:gd name="T29" fmla="*/ 1 h 238"/>
                  <a:gd name="T30" fmla="*/ 0 w 652"/>
                  <a:gd name="T31" fmla="*/ 1 h 238"/>
                  <a:gd name="T32" fmla="*/ 0 w 652"/>
                  <a:gd name="T33" fmla="*/ 1 h 238"/>
                  <a:gd name="T34" fmla="*/ 0 w 652"/>
                  <a:gd name="T35" fmla="*/ 1 h 238"/>
                  <a:gd name="T36" fmla="*/ 0 w 652"/>
                  <a:gd name="T37" fmla="*/ 1 h 238"/>
                  <a:gd name="T38" fmla="*/ 0 w 652"/>
                  <a:gd name="T39" fmla="*/ 1 h 238"/>
                  <a:gd name="T40" fmla="*/ 0 w 652"/>
                  <a:gd name="T41" fmla="*/ 1 h 238"/>
                  <a:gd name="T42" fmla="*/ 0 w 652"/>
                  <a:gd name="T43" fmla="*/ 1 h 238"/>
                  <a:gd name="T44" fmla="*/ 0 w 652"/>
                  <a:gd name="T45" fmla="*/ 1 h 238"/>
                  <a:gd name="T46" fmla="*/ 0 w 652"/>
                  <a:gd name="T47" fmla="*/ 1 h 238"/>
                  <a:gd name="T48" fmla="*/ 0 w 652"/>
                  <a:gd name="T49" fmla="*/ 1 h 238"/>
                  <a:gd name="T50" fmla="*/ 0 w 652"/>
                  <a:gd name="T51" fmla="*/ 1 h 238"/>
                  <a:gd name="T52" fmla="*/ 0 w 652"/>
                  <a:gd name="T53" fmla="*/ 1 h 238"/>
                  <a:gd name="T54" fmla="*/ 0 w 652"/>
                  <a:gd name="T55" fmla="*/ 1 h 238"/>
                  <a:gd name="T56" fmla="*/ 0 w 652"/>
                  <a:gd name="T57" fmla="*/ 1 h 238"/>
                  <a:gd name="T58" fmla="*/ 0 w 652"/>
                  <a:gd name="T59" fmla="*/ 1 h 238"/>
                  <a:gd name="T60" fmla="*/ 0 w 652"/>
                  <a:gd name="T61" fmla="*/ 1 h 238"/>
                  <a:gd name="T62" fmla="*/ 0 w 652"/>
                  <a:gd name="T63" fmla="*/ 1 h 238"/>
                  <a:gd name="T64" fmla="*/ 0 w 652"/>
                  <a:gd name="T65" fmla="*/ 1 h 238"/>
                  <a:gd name="T66" fmla="*/ 0 w 652"/>
                  <a:gd name="T67" fmla="*/ 1 h 238"/>
                  <a:gd name="T68" fmla="*/ 0 w 652"/>
                  <a:gd name="T69" fmla="*/ 1 h 238"/>
                  <a:gd name="T70" fmla="*/ 0 w 652"/>
                  <a:gd name="T71" fmla="*/ 1 h 238"/>
                  <a:gd name="T72" fmla="*/ 0 w 652"/>
                  <a:gd name="T73" fmla="*/ 1 h 238"/>
                  <a:gd name="T74" fmla="*/ 0 w 652"/>
                  <a:gd name="T75" fmla="*/ 1 h 238"/>
                  <a:gd name="T76" fmla="*/ 0 w 652"/>
                  <a:gd name="T77" fmla="*/ 1 h 238"/>
                  <a:gd name="T78" fmla="*/ 0 w 652"/>
                  <a:gd name="T79" fmla="*/ 1 h 238"/>
                  <a:gd name="T80" fmla="*/ 0 w 652"/>
                  <a:gd name="T81" fmla="*/ 1 h 238"/>
                  <a:gd name="T82" fmla="*/ 0 w 652"/>
                  <a:gd name="T83" fmla="*/ 1 h 238"/>
                  <a:gd name="T84" fmla="*/ 0 w 652"/>
                  <a:gd name="T85" fmla="*/ 1 h 238"/>
                  <a:gd name="T86" fmla="*/ 0 w 652"/>
                  <a:gd name="T87" fmla="*/ 1 h 238"/>
                  <a:gd name="T88" fmla="*/ 0 w 652"/>
                  <a:gd name="T89" fmla="*/ 1 h 238"/>
                  <a:gd name="T90" fmla="*/ 0 w 652"/>
                  <a:gd name="T91" fmla="*/ 1 h 238"/>
                  <a:gd name="T92" fmla="*/ 0 w 652"/>
                  <a:gd name="T93" fmla="*/ 1 h 238"/>
                  <a:gd name="T94" fmla="*/ 0 w 652"/>
                  <a:gd name="T95" fmla="*/ 1 h 238"/>
                  <a:gd name="T96" fmla="*/ 0 w 652"/>
                  <a:gd name="T97" fmla="*/ 1 h 238"/>
                  <a:gd name="T98" fmla="*/ 0 w 652"/>
                  <a:gd name="T99" fmla="*/ 1 h 238"/>
                  <a:gd name="T100" fmla="*/ 0 w 652"/>
                  <a:gd name="T101" fmla="*/ 1 h 238"/>
                  <a:gd name="T102" fmla="*/ 0 w 652"/>
                  <a:gd name="T103" fmla="*/ 1 h 238"/>
                  <a:gd name="T104" fmla="*/ 0 w 652"/>
                  <a:gd name="T105" fmla="*/ 1 h 238"/>
                  <a:gd name="T106" fmla="*/ 0 w 652"/>
                  <a:gd name="T107" fmla="*/ 1 h 238"/>
                  <a:gd name="T108" fmla="*/ 0 w 652"/>
                  <a:gd name="T109" fmla="*/ 1 h 238"/>
                  <a:gd name="T110" fmla="*/ 0 w 652"/>
                  <a:gd name="T111" fmla="*/ 1 h 238"/>
                  <a:gd name="T112" fmla="*/ 0 w 652"/>
                  <a:gd name="T113" fmla="*/ 1 h 238"/>
                  <a:gd name="T114" fmla="*/ 0 w 652"/>
                  <a:gd name="T115" fmla="*/ 1 h 238"/>
                  <a:gd name="T116" fmla="*/ 0 w 652"/>
                  <a:gd name="T117" fmla="*/ 1 h 238"/>
                  <a:gd name="T118" fmla="*/ 0 w 652"/>
                  <a:gd name="T119" fmla="*/ 1 h 238"/>
                  <a:gd name="T120" fmla="*/ 0 w 652"/>
                  <a:gd name="T121" fmla="*/ 1 h 238"/>
                  <a:gd name="T122" fmla="*/ 0 w 652"/>
                  <a:gd name="T123" fmla="*/ 1 h 2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52"/>
                  <a:gd name="T187" fmla="*/ 0 h 238"/>
                  <a:gd name="T188" fmla="*/ 652 w 652"/>
                  <a:gd name="T189" fmla="*/ 238 h 2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52" h="238">
                    <a:moveTo>
                      <a:pt x="8" y="15"/>
                    </a:moveTo>
                    <a:lnTo>
                      <a:pt x="8" y="25"/>
                    </a:lnTo>
                    <a:lnTo>
                      <a:pt x="6" y="36"/>
                    </a:lnTo>
                    <a:lnTo>
                      <a:pt x="5" y="56"/>
                    </a:lnTo>
                    <a:lnTo>
                      <a:pt x="3" y="64"/>
                    </a:lnTo>
                    <a:lnTo>
                      <a:pt x="5" y="74"/>
                    </a:lnTo>
                    <a:lnTo>
                      <a:pt x="5" y="84"/>
                    </a:lnTo>
                    <a:lnTo>
                      <a:pt x="8" y="94"/>
                    </a:lnTo>
                    <a:lnTo>
                      <a:pt x="9" y="98"/>
                    </a:lnTo>
                    <a:lnTo>
                      <a:pt x="12" y="101"/>
                    </a:lnTo>
                    <a:lnTo>
                      <a:pt x="14" y="104"/>
                    </a:lnTo>
                    <a:lnTo>
                      <a:pt x="17" y="106"/>
                    </a:lnTo>
                    <a:lnTo>
                      <a:pt x="24" y="111"/>
                    </a:lnTo>
                    <a:lnTo>
                      <a:pt x="30" y="116"/>
                    </a:lnTo>
                    <a:lnTo>
                      <a:pt x="38" y="119"/>
                    </a:lnTo>
                    <a:lnTo>
                      <a:pt x="44" y="124"/>
                    </a:lnTo>
                    <a:lnTo>
                      <a:pt x="48" y="130"/>
                    </a:lnTo>
                    <a:lnTo>
                      <a:pt x="48" y="132"/>
                    </a:lnTo>
                    <a:lnTo>
                      <a:pt x="49" y="136"/>
                    </a:lnTo>
                    <a:lnTo>
                      <a:pt x="49" y="208"/>
                    </a:lnTo>
                    <a:lnTo>
                      <a:pt x="49" y="214"/>
                    </a:lnTo>
                    <a:lnTo>
                      <a:pt x="51" y="219"/>
                    </a:lnTo>
                    <a:lnTo>
                      <a:pt x="54" y="223"/>
                    </a:lnTo>
                    <a:lnTo>
                      <a:pt x="58" y="226"/>
                    </a:lnTo>
                    <a:lnTo>
                      <a:pt x="63" y="230"/>
                    </a:lnTo>
                    <a:lnTo>
                      <a:pt x="67" y="232"/>
                    </a:lnTo>
                    <a:lnTo>
                      <a:pt x="73" y="233"/>
                    </a:lnTo>
                    <a:lnTo>
                      <a:pt x="81" y="236"/>
                    </a:lnTo>
                    <a:lnTo>
                      <a:pt x="96" y="237"/>
                    </a:lnTo>
                    <a:lnTo>
                      <a:pt x="110" y="238"/>
                    </a:lnTo>
                    <a:lnTo>
                      <a:pt x="142" y="238"/>
                    </a:lnTo>
                    <a:lnTo>
                      <a:pt x="160" y="238"/>
                    </a:lnTo>
                    <a:lnTo>
                      <a:pt x="176" y="236"/>
                    </a:lnTo>
                    <a:lnTo>
                      <a:pt x="191" y="233"/>
                    </a:lnTo>
                    <a:lnTo>
                      <a:pt x="207" y="231"/>
                    </a:lnTo>
                    <a:lnTo>
                      <a:pt x="222" y="229"/>
                    </a:lnTo>
                    <a:lnTo>
                      <a:pt x="237" y="226"/>
                    </a:lnTo>
                    <a:lnTo>
                      <a:pt x="253" y="225"/>
                    </a:lnTo>
                    <a:lnTo>
                      <a:pt x="271" y="224"/>
                    </a:lnTo>
                    <a:lnTo>
                      <a:pt x="277" y="225"/>
                    </a:lnTo>
                    <a:lnTo>
                      <a:pt x="283" y="226"/>
                    </a:lnTo>
                    <a:lnTo>
                      <a:pt x="289" y="227"/>
                    </a:lnTo>
                    <a:lnTo>
                      <a:pt x="293" y="230"/>
                    </a:lnTo>
                    <a:lnTo>
                      <a:pt x="304" y="233"/>
                    </a:lnTo>
                    <a:lnTo>
                      <a:pt x="310" y="235"/>
                    </a:lnTo>
                    <a:lnTo>
                      <a:pt x="316" y="235"/>
                    </a:lnTo>
                    <a:lnTo>
                      <a:pt x="327" y="235"/>
                    </a:lnTo>
                    <a:lnTo>
                      <a:pt x="339" y="233"/>
                    </a:lnTo>
                    <a:lnTo>
                      <a:pt x="351" y="231"/>
                    </a:lnTo>
                    <a:lnTo>
                      <a:pt x="362" y="229"/>
                    </a:lnTo>
                    <a:lnTo>
                      <a:pt x="372" y="226"/>
                    </a:lnTo>
                    <a:lnTo>
                      <a:pt x="382" y="223"/>
                    </a:lnTo>
                    <a:lnTo>
                      <a:pt x="402" y="215"/>
                    </a:lnTo>
                    <a:lnTo>
                      <a:pt x="421" y="207"/>
                    </a:lnTo>
                    <a:lnTo>
                      <a:pt x="432" y="205"/>
                    </a:lnTo>
                    <a:lnTo>
                      <a:pt x="442" y="201"/>
                    </a:lnTo>
                    <a:lnTo>
                      <a:pt x="452" y="199"/>
                    </a:lnTo>
                    <a:lnTo>
                      <a:pt x="463" y="196"/>
                    </a:lnTo>
                    <a:lnTo>
                      <a:pt x="475" y="195"/>
                    </a:lnTo>
                    <a:lnTo>
                      <a:pt x="488" y="195"/>
                    </a:lnTo>
                    <a:lnTo>
                      <a:pt x="603" y="195"/>
                    </a:lnTo>
                    <a:lnTo>
                      <a:pt x="611" y="194"/>
                    </a:lnTo>
                    <a:lnTo>
                      <a:pt x="616" y="194"/>
                    </a:lnTo>
                    <a:lnTo>
                      <a:pt x="620" y="193"/>
                    </a:lnTo>
                    <a:lnTo>
                      <a:pt x="629" y="189"/>
                    </a:lnTo>
                    <a:lnTo>
                      <a:pt x="637" y="185"/>
                    </a:lnTo>
                    <a:lnTo>
                      <a:pt x="643" y="181"/>
                    </a:lnTo>
                    <a:lnTo>
                      <a:pt x="647" y="174"/>
                    </a:lnTo>
                    <a:lnTo>
                      <a:pt x="649" y="171"/>
                    </a:lnTo>
                    <a:lnTo>
                      <a:pt x="650" y="167"/>
                    </a:lnTo>
                    <a:lnTo>
                      <a:pt x="652" y="164"/>
                    </a:lnTo>
                    <a:lnTo>
                      <a:pt x="652" y="160"/>
                    </a:lnTo>
                    <a:lnTo>
                      <a:pt x="652" y="152"/>
                    </a:lnTo>
                    <a:lnTo>
                      <a:pt x="650" y="144"/>
                    </a:lnTo>
                    <a:lnTo>
                      <a:pt x="647" y="137"/>
                    </a:lnTo>
                    <a:lnTo>
                      <a:pt x="644" y="130"/>
                    </a:lnTo>
                    <a:lnTo>
                      <a:pt x="641" y="124"/>
                    </a:lnTo>
                    <a:lnTo>
                      <a:pt x="640" y="120"/>
                    </a:lnTo>
                    <a:lnTo>
                      <a:pt x="637" y="118"/>
                    </a:lnTo>
                    <a:lnTo>
                      <a:pt x="632" y="112"/>
                    </a:lnTo>
                    <a:lnTo>
                      <a:pt x="626" y="106"/>
                    </a:lnTo>
                    <a:lnTo>
                      <a:pt x="614" y="95"/>
                    </a:lnTo>
                    <a:lnTo>
                      <a:pt x="601" y="86"/>
                    </a:lnTo>
                    <a:lnTo>
                      <a:pt x="570" y="64"/>
                    </a:lnTo>
                    <a:lnTo>
                      <a:pt x="552" y="52"/>
                    </a:lnTo>
                    <a:lnTo>
                      <a:pt x="536" y="40"/>
                    </a:lnTo>
                    <a:lnTo>
                      <a:pt x="519" y="29"/>
                    </a:lnTo>
                    <a:lnTo>
                      <a:pt x="510" y="24"/>
                    </a:lnTo>
                    <a:lnTo>
                      <a:pt x="501" y="19"/>
                    </a:lnTo>
                    <a:lnTo>
                      <a:pt x="493" y="16"/>
                    </a:lnTo>
                    <a:lnTo>
                      <a:pt x="484" y="12"/>
                    </a:lnTo>
                    <a:lnTo>
                      <a:pt x="475" y="9"/>
                    </a:lnTo>
                    <a:lnTo>
                      <a:pt x="464" y="6"/>
                    </a:lnTo>
                    <a:lnTo>
                      <a:pt x="455" y="4"/>
                    </a:lnTo>
                    <a:lnTo>
                      <a:pt x="443" y="3"/>
                    </a:lnTo>
                    <a:lnTo>
                      <a:pt x="433" y="1"/>
                    </a:lnTo>
                    <a:lnTo>
                      <a:pt x="421" y="0"/>
                    </a:lnTo>
                    <a:lnTo>
                      <a:pt x="409" y="1"/>
                    </a:lnTo>
                    <a:lnTo>
                      <a:pt x="397" y="3"/>
                    </a:lnTo>
                    <a:lnTo>
                      <a:pt x="385" y="4"/>
                    </a:lnTo>
                    <a:lnTo>
                      <a:pt x="375" y="6"/>
                    </a:lnTo>
                    <a:lnTo>
                      <a:pt x="356" y="12"/>
                    </a:lnTo>
                    <a:lnTo>
                      <a:pt x="336" y="19"/>
                    </a:lnTo>
                    <a:lnTo>
                      <a:pt x="319" y="27"/>
                    </a:lnTo>
                    <a:lnTo>
                      <a:pt x="299" y="31"/>
                    </a:lnTo>
                    <a:lnTo>
                      <a:pt x="289" y="34"/>
                    </a:lnTo>
                    <a:lnTo>
                      <a:pt x="277" y="36"/>
                    </a:lnTo>
                    <a:lnTo>
                      <a:pt x="265" y="37"/>
                    </a:lnTo>
                    <a:lnTo>
                      <a:pt x="253" y="37"/>
                    </a:lnTo>
                    <a:lnTo>
                      <a:pt x="234" y="37"/>
                    </a:lnTo>
                    <a:lnTo>
                      <a:pt x="223" y="36"/>
                    </a:lnTo>
                    <a:lnTo>
                      <a:pt x="215" y="35"/>
                    </a:lnTo>
                    <a:lnTo>
                      <a:pt x="182" y="30"/>
                    </a:lnTo>
                    <a:lnTo>
                      <a:pt x="148" y="25"/>
                    </a:lnTo>
                    <a:lnTo>
                      <a:pt x="130" y="23"/>
                    </a:lnTo>
                    <a:lnTo>
                      <a:pt x="110" y="23"/>
                    </a:lnTo>
                    <a:lnTo>
                      <a:pt x="81" y="23"/>
                    </a:lnTo>
                    <a:lnTo>
                      <a:pt x="55" y="24"/>
                    </a:lnTo>
                    <a:lnTo>
                      <a:pt x="29" y="24"/>
                    </a:lnTo>
                    <a:lnTo>
                      <a:pt x="0" y="24"/>
                    </a:lnTo>
                    <a:lnTo>
                      <a:pt x="2" y="41"/>
                    </a:lnTo>
                    <a:lnTo>
                      <a:pt x="5" y="57"/>
                    </a:lnTo>
                    <a:lnTo>
                      <a:pt x="12" y="88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5" name="Freeform 762"/>
              <p:cNvSpPr>
                <a:spLocks/>
              </p:cNvSpPr>
              <p:nvPr/>
            </p:nvSpPr>
            <p:spPr bwMode="auto">
              <a:xfrm>
                <a:off x="3361" y="2009"/>
                <a:ext cx="6" cy="40"/>
              </a:xfrm>
              <a:custGeom>
                <a:avLst/>
                <a:gdLst>
                  <a:gd name="T0" fmla="*/ 0 w 17"/>
                  <a:gd name="T1" fmla="*/ 0 h 80"/>
                  <a:gd name="T2" fmla="*/ 0 w 17"/>
                  <a:gd name="T3" fmla="*/ 1 h 80"/>
                  <a:gd name="T4" fmla="*/ 0 w 17"/>
                  <a:gd name="T5" fmla="*/ 1 h 80"/>
                  <a:gd name="T6" fmla="*/ 0 w 17"/>
                  <a:gd name="T7" fmla="*/ 1 h 80"/>
                  <a:gd name="T8" fmla="*/ 0 w 17"/>
                  <a:gd name="T9" fmla="*/ 1 h 80"/>
                  <a:gd name="T10" fmla="*/ 0 w 17"/>
                  <a:gd name="T11" fmla="*/ 1 h 80"/>
                  <a:gd name="T12" fmla="*/ 0 w 17"/>
                  <a:gd name="T13" fmla="*/ 1 h 80"/>
                  <a:gd name="T14" fmla="*/ 0 w 17"/>
                  <a:gd name="T15" fmla="*/ 1 h 80"/>
                  <a:gd name="T16" fmla="*/ 0 w 17"/>
                  <a:gd name="T17" fmla="*/ 1 h 80"/>
                  <a:gd name="T18" fmla="*/ 0 w 17"/>
                  <a:gd name="T19" fmla="*/ 1 h 80"/>
                  <a:gd name="T20" fmla="*/ 0 w 17"/>
                  <a:gd name="T21" fmla="*/ 1 h 80"/>
                  <a:gd name="T22" fmla="*/ 0 w 17"/>
                  <a:gd name="T23" fmla="*/ 1 h 80"/>
                  <a:gd name="T24" fmla="*/ 0 w 17"/>
                  <a:gd name="T25" fmla="*/ 1 h 80"/>
                  <a:gd name="T26" fmla="*/ 0 w 17"/>
                  <a:gd name="T27" fmla="*/ 1 h 80"/>
                  <a:gd name="T28" fmla="*/ 0 w 17"/>
                  <a:gd name="T29" fmla="*/ 1 h 80"/>
                  <a:gd name="T30" fmla="*/ 0 w 17"/>
                  <a:gd name="T31" fmla="*/ 0 h 80"/>
                  <a:gd name="T32" fmla="*/ 0 w 17"/>
                  <a:gd name="T33" fmla="*/ 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80"/>
                  <a:gd name="T53" fmla="*/ 17 w 17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80">
                    <a:moveTo>
                      <a:pt x="17" y="0"/>
                    </a:moveTo>
                    <a:lnTo>
                      <a:pt x="17" y="10"/>
                    </a:lnTo>
                    <a:lnTo>
                      <a:pt x="15" y="21"/>
                    </a:lnTo>
                    <a:lnTo>
                      <a:pt x="14" y="41"/>
                    </a:lnTo>
                    <a:lnTo>
                      <a:pt x="12" y="49"/>
                    </a:lnTo>
                    <a:lnTo>
                      <a:pt x="14" y="59"/>
                    </a:lnTo>
                    <a:lnTo>
                      <a:pt x="14" y="68"/>
                    </a:lnTo>
                    <a:lnTo>
                      <a:pt x="17" y="79"/>
                    </a:lnTo>
                    <a:lnTo>
                      <a:pt x="5" y="80"/>
                    </a:lnTo>
                    <a:lnTo>
                      <a:pt x="2" y="69"/>
                    </a:lnTo>
                    <a:lnTo>
                      <a:pt x="2" y="60"/>
                    </a:lnTo>
                    <a:lnTo>
                      <a:pt x="0" y="49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6" name="Freeform 763"/>
              <p:cNvSpPr>
                <a:spLocks/>
              </p:cNvSpPr>
              <p:nvPr/>
            </p:nvSpPr>
            <p:spPr bwMode="auto">
              <a:xfrm>
                <a:off x="3363" y="2048"/>
                <a:ext cx="18" cy="22"/>
              </a:xfrm>
              <a:custGeom>
                <a:avLst/>
                <a:gdLst>
                  <a:gd name="T0" fmla="*/ 0 w 53"/>
                  <a:gd name="T1" fmla="*/ 0 h 44"/>
                  <a:gd name="T2" fmla="*/ 0 w 53"/>
                  <a:gd name="T3" fmla="*/ 1 h 44"/>
                  <a:gd name="T4" fmla="*/ 0 w 53"/>
                  <a:gd name="T5" fmla="*/ 1 h 44"/>
                  <a:gd name="T6" fmla="*/ 0 w 53"/>
                  <a:gd name="T7" fmla="*/ 1 h 44"/>
                  <a:gd name="T8" fmla="*/ 0 w 53"/>
                  <a:gd name="T9" fmla="*/ 1 h 44"/>
                  <a:gd name="T10" fmla="*/ 0 w 53"/>
                  <a:gd name="T11" fmla="*/ 1 h 44"/>
                  <a:gd name="T12" fmla="*/ 0 w 53"/>
                  <a:gd name="T13" fmla="*/ 1 h 44"/>
                  <a:gd name="T14" fmla="*/ 0 w 53"/>
                  <a:gd name="T15" fmla="*/ 1 h 44"/>
                  <a:gd name="T16" fmla="*/ 0 w 53"/>
                  <a:gd name="T17" fmla="*/ 1 h 44"/>
                  <a:gd name="T18" fmla="*/ 0 w 53"/>
                  <a:gd name="T19" fmla="*/ 1 h 44"/>
                  <a:gd name="T20" fmla="*/ 0 w 53"/>
                  <a:gd name="T21" fmla="*/ 1 h 44"/>
                  <a:gd name="T22" fmla="*/ 0 w 53"/>
                  <a:gd name="T23" fmla="*/ 1 h 44"/>
                  <a:gd name="T24" fmla="*/ 0 w 53"/>
                  <a:gd name="T25" fmla="*/ 1 h 44"/>
                  <a:gd name="T26" fmla="*/ 0 w 53"/>
                  <a:gd name="T27" fmla="*/ 1 h 44"/>
                  <a:gd name="T28" fmla="*/ 0 w 53"/>
                  <a:gd name="T29" fmla="*/ 1 h 44"/>
                  <a:gd name="T30" fmla="*/ 0 w 53"/>
                  <a:gd name="T31" fmla="*/ 1 h 44"/>
                  <a:gd name="T32" fmla="*/ 0 w 53"/>
                  <a:gd name="T33" fmla="*/ 1 h 44"/>
                  <a:gd name="T34" fmla="*/ 0 w 53"/>
                  <a:gd name="T35" fmla="*/ 1 h 44"/>
                  <a:gd name="T36" fmla="*/ 0 w 53"/>
                  <a:gd name="T37" fmla="*/ 1 h 44"/>
                  <a:gd name="T38" fmla="*/ 0 w 53"/>
                  <a:gd name="T39" fmla="*/ 1 h 44"/>
                  <a:gd name="T40" fmla="*/ 0 w 53"/>
                  <a:gd name="T41" fmla="*/ 1 h 44"/>
                  <a:gd name="T42" fmla="*/ 0 w 53"/>
                  <a:gd name="T43" fmla="*/ 1 h 44"/>
                  <a:gd name="T44" fmla="*/ 0 w 53"/>
                  <a:gd name="T45" fmla="*/ 1 h 44"/>
                  <a:gd name="T46" fmla="*/ 0 w 53"/>
                  <a:gd name="T47" fmla="*/ 1 h 44"/>
                  <a:gd name="T48" fmla="*/ 0 w 53"/>
                  <a:gd name="T49" fmla="*/ 0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44"/>
                  <a:gd name="T77" fmla="*/ 53 w 53"/>
                  <a:gd name="T78" fmla="*/ 44 h 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44">
                    <a:moveTo>
                      <a:pt x="12" y="0"/>
                    </a:moveTo>
                    <a:lnTo>
                      <a:pt x="13" y="3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9" y="9"/>
                    </a:lnTo>
                    <a:lnTo>
                      <a:pt x="25" y="14"/>
                    </a:lnTo>
                    <a:lnTo>
                      <a:pt x="33" y="18"/>
                    </a:lnTo>
                    <a:lnTo>
                      <a:pt x="39" y="23"/>
                    </a:lnTo>
                    <a:lnTo>
                      <a:pt x="46" y="29"/>
                    </a:lnTo>
                    <a:lnTo>
                      <a:pt x="50" y="35"/>
                    </a:lnTo>
                    <a:lnTo>
                      <a:pt x="52" y="39"/>
                    </a:lnTo>
                    <a:lnTo>
                      <a:pt x="53" y="43"/>
                    </a:lnTo>
                    <a:lnTo>
                      <a:pt x="42" y="44"/>
                    </a:lnTo>
                    <a:lnTo>
                      <a:pt x="40" y="41"/>
                    </a:lnTo>
                    <a:lnTo>
                      <a:pt x="40" y="38"/>
                    </a:lnTo>
                    <a:lnTo>
                      <a:pt x="37" y="33"/>
                    </a:lnTo>
                    <a:lnTo>
                      <a:pt x="31" y="30"/>
                    </a:lnTo>
                    <a:lnTo>
                      <a:pt x="25" y="26"/>
                    </a:lnTo>
                    <a:lnTo>
                      <a:pt x="18" y="21"/>
                    </a:lnTo>
                    <a:lnTo>
                      <a:pt x="10" y="17"/>
                    </a:lnTo>
                    <a:lnTo>
                      <a:pt x="7" y="14"/>
                    </a:lnTo>
                    <a:lnTo>
                      <a:pt x="4" y="11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7" name="Freeform 764"/>
              <p:cNvSpPr>
                <a:spLocks/>
              </p:cNvSpPr>
              <p:nvPr/>
            </p:nvSpPr>
            <p:spPr bwMode="auto">
              <a:xfrm>
                <a:off x="3363" y="2048"/>
                <a:ext cx="4" cy="2"/>
              </a:xfrm>
              <a:custGeom>
                <a:avLst/>
                <a:gdLst>
                  <a:gd name="T0" fmla="*/ 0 w 12"/>
                  <a:gd name="T1" fmla="*/ 1 h 3"/>
                  <a:gd name="T2" fmla="*/ 0 w 12"/>
                  <a:gd name="T3" fmla="*/ 1 h 3"/>
                  <a:gd name="T4" fmla="*/ 0 w 12"/>
                  <a:gd name="T5" fmla="*/ 0 h 3"/>
                  <a:gd name="T6" fmla="*/ 0 w 12"/>
                  <a:gd name="T7" fmla="*/ 1 h 3"/>
                  <a:gd name="T8" fmla="*/ 0 w 12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"/>
                  <a:gd name="T17" fmla="*/ 12 w 1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">
                    <a:moveTo>
                      <a:pt x="0" y="2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8" name="Rectangle 765"/>
              <p:cNvSpPr>
                <a:spLocks noChangeArrowheads="1"/>
              </p:cNvSpPr>
              <p:nvPr/>
            </p:nvSpPr>
            <p:spPr bwMode="auto">
              <a:xfrm>
                <a:off x="3377" y="2070"/>
                <a:ext cx="4" cy="3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99" name="Freeform 766"/>
              <p:cNvSpPr>
                <a:spLocks/>
              </p:cNvSpPr>
              <p:nvPr/>
            </p:nvSpPr>
            <p:spPr bwMode="auto">
              <a:xfrm>
                <a:off x="3377" y="2070"/>
                <a:ext cx="4" cy="0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0 w 11"/>
                  <a:gd name="T5" fmla="*/ 0 h 1"/>
                  <a:gd name="T6" fmla="*/ 0 w 1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"/>
                  <a:gd name="T14" fmla="*/ 11 w 11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">
                    <a:moveTo>
                      <a:pt x="1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0" name="Freeform 767"/>
              <p:cNvSpPr>
                <a:spLocks/>
              </p:cNvSpPr>
              <p:nvPr/>
            </p:nvSpPr>
            <p:spPr bwMode="auto">
              <a:xfrm>
                <a:off x="3377" y="2106"/>
                <a:ext cx="33" cy="17"/>
              </a:xfrm>
              <a:custGeom>
                <a:avLst/>
                <a:gdLst>
                  <a:gd name="T0" fmla="*/ 0 w 98"/>
                  <a:gd name="T1" fmla="*/ 0 h 35"/>
                  <a:gd name="T2" fmla="*/ 0 w 98"/>
                  <a:gd name="T3" fmla="*/ 0 h 35"/>
                  <a:gd name="T4" fmla="*/ 0 w 98"/>
                  <a:gd name="T5" fmla="*/ 0 h 35"/>
                  <a:gd name="T6" fmla="*/ 0 w 98"/>
                  <a:gd name="T7" fmla="*/ 0 h 35"/>
                  <a:gd name="T8" fmla="*/ 0 w 98"/>
                  <a:gd name="T9" fmla="*/ 0 h 35"/>
                  <a:gd name="T10" fmla="*/ 0 w 98"/>
                  <a:gd name="T11" fmla="*/ 0 h 35"/>
                  <a:gd name="T12" fmla="*/ 0 w 98"/>
                  <a:gd name="T13" fmla="*/ 0 h 35"/>
                  <a:gd name="T14" fmla="*/ 0 w 98"/>
                  <a:gd name="T15" fmla="*/ 0 h 35"/>
                  <a:gd name="T16" fmla="*/ 0 w 98"/>
                  <a:gd name="T17" fmla="*/ 0 h 35"/>
                  <a:gd name="T18" fmla="*/ 0 w 98"/>
                  <a:gd name="T19" fmla="*/ 0 h 35"/>
                  <a:gd name="T20" fmla="*/ 0 w 98"/>
                  <a:gd name="T21" fmla="*/ 0 h 35"/>
                  <a:gd name="T22" fmla="*/ 0 w 98"/>
                  <a:gd name="T23" fmla="*/ 0 h 35"/>
                  <a:gd name="T24" fmla="*/ 0 w 98"/>
                  <a:gd name="T25" fmla="*/ 0 h 35"/>
                  <a:gd name="T26" fmla="*/ 0 w 98"/>
                  <a:gd name="T27" fmla="*/ 0 h 35"/>
                  <a:gd name="T28" fmla="*/ 0 w 98"/>
                  <a:gd name="T29" fmla="*/ 0 h 35"/>
                  <a:gd name="T30" fmla="*/ 0 w 98"/>
                  <a:gd name="T31" fmla="*/ 0 h 35"/>
                  <a:gd name="T32" fmla="*/ 0 w 98"/>
                  <a:gd name="T33" fmla="*/ 0 h 35"/>
                  <a:gd name="T34" fmla="*/ 0 w 98"/>
                  <a:gd name="T35" fmla="*/ 0 h 35"/>
                  <a:gd name="T36" fmla="*/ 0 w 98"/>
                  <a:gd name="T37" fmla="*/ 0 h 35"/>
                  <a:gd name="T38" fmla="*/ 0 w 98"/>
                  <a:gd name="T39" fmla="*/ 0 h 35"/>
                  <a:gd name="T40" fmla="*/ 0 w 98"/>
                  <a:gd name="T41" fmla="*/ 0 h 35"/>
                  <a:gd name="T42" fmla="*/ 0 w 98"/>
                  <a:gd name="T43" fmla="*/ 0 h 35"/>
                  <a:gd name="T44" fmla="*/ 0 w 98"/>
                  <a:gd name="T45" fmla="*/ 0 h 35"/>
                  <a:gd name="T46" fmla="*/ 0 w 98"/>
                  <a:gd name="T47" fmla="*/ 0 h 35"/>
                  <a:gd name="T48" fmla="*/ 0 w 98"/>
                  <a:gd name="T49" fmla="*/ 0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35"/>
                  <a:gd name="T77" fmla="*/ 98 w 98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35">
                    <a:moveTo>
                      <a:pt x="11" y="0"/>
                    </a:moveTo>
                    <a:lnTo>
                      <a:pt x="11" y="5"/>
                    </a:lnTo>
                    <a:lnTo>
                      <a:pt x="13" y="10"/>
                    </a:lnTo>
                    <a:lnTo>
                      <a:pt x="14" y="12"/>
                    </a:lnTo>
                    <a:lnTo>
                      <a:pt x="17" y="16"/>
                    </a:lnTo>
                    <a:lnTo>
                      <a:pt x="22" y="17"/>
                    </a:lnTo>
                    <a:lnTo>
                      <a:pt x="26" y="19"/>
                    </a:lnTo>
                    <a:lnTo>
                      <a:pt x="32" y="22"/>
                    </a:lnTo>
                    <a:lnTo>
                      <a:pt x="38" y="23"/>
                    </a:lnTo>
                    <a:lnTo>
                      <a:pt x="52" y="24"/>
                    </a:lnTo>
                    <a:lnTo>
                      <a:pt x="66" y="25"/>
                    </a:lnTo>
                    <a:lnTo>
                      <a:pt x="98" y="25"/>
                    </a:lnTo>
                    <a:lnTo>
                      <a:pt x="98" y="35"/>
                    </a:lnTo>
                    <a:lnTo>
                      <a:pt x="66" y="35"/>
                    </a:lnTo>
                    <a:lnTo>
                      <a:pt x="50" y="34"/>
                    </a:lnTo>
                    <a:lnTo>
                      <a:pt x="35" y="33"/>
                    </a:lnTo>
                    <a:lnTo>
                      <a:pt x="28" y="30"/>
                    </a:lnTo>
                    <a:lnTo>
                      <a:pt x="22" y="28"/>
                    </a:lnTo>
                    <a:lnTo>
                      <a:pt x="16" y="25"/>
                    </a:lnTo>
                    <a:lnTo>
                      <a:pt x="10" y="22"/>
                    </a:lnTo>
                    <a:lnTo>
                      <a:pt x="5" y="18"/>
                    </a:lnTo>
                    <a:lnTo>
                      <a:pt x="1" y="13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1" name="Freeform 768"/>
              <p:cNvSpPr>
                <a:spLocks/>
              </p:cNvSpPr>
              <p:nvPr/>
            </p:nvSpPr>
            <p:spPr bwMode="auto">
              <a:xfrm>
                <a:off x="3377" y="2106"/>
                <a:ext cx="4" cy="0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0 w 11"/>
                  <a:gd name="T5" fmla="*/ 0 h 1"/>
                  <a:gd name="T6" fmla="*/ 0 w 1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"/>
                  <a:gd name="T14" fmla="*/ 11 w 11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">
                    <a:moveTo>
                      <a:pt x="0" y="0"/>
                    </a:moveTo>
                    <a:lnTo>
                      <a:pt x="0" y="1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2" name="Freeform 769"/>
              <p:cNvSpPr>
                <a:spLocks/>
              </p:cNvSpPr>
              <p:nvPr/>
            </p:nvSpPr>
            <p:spPr bwMode="auto">
              <a:xfrm>
                <a:off x="3410" y="2111"/>
                <a:ext cx="43" cy="12"/>
              </a:xfrm>
              <a:custGeom>
                <a:avLst/>
                <a:gdLst>
                  <a:gd name="T0" fmla="*/ 0 w 130"/>
                  <a:gd name="T1" fmla="*/ 1 h 24"/>
                  <a:gd name="T2" fmla="*/ 0 w 130"/>
                  <a:gd name="T3" fmla="*/ 1 h 24"/>
                  <a:gd name="T4" fmla="*/ 0 w 130"/>
                  <a:gd name="T5" fmla="*/ 1 h 24"/>
                  <a:gd name="T6" fmla="*/ 0 w 130"/>
                  <a:gd name="T7" fmla="*/ 1 h 24"/>
                  <a:gd name="T8" fmla="*/ 0 w 130"/>
                  <a:gd name="T9" fmla="*/ 1 h 24"/>
                  <a:gd name="T10" fmla="*/ 0 w 130"/>
                  <a:gd name="T11" fmla="*/ 1 h 24"/>
                  <a:gd name="T12" fmla="*/ 0 w 130"/>
                  <a:gd name="T13" fmla="*/ 1 h 24"/>
                  <a:gd name="T14" fmla="*/ 0 w 130"/>
                  <a:gd name="T15" fmla="*/ 1 h 24"/>
                  <a:gd name="T16" fmla="*/ 0 w 130"/>
                  <a:gd name="T17" fmla="*/ 0 h 24"/>
                  <a:gd name="T18" fmla="*/ 0 w 130"/>
                  <a:gd name="T19" fmla="*/ 1 h 24"/>
                  <a:gd name="T20" fmla="*/ 0 w 130"/>
                  <a:gd name="T21" fmla="*/ 1 h 24"/>
                  <a:gd name="T22" fmla="*/ 0 w 130"/>
                  <a:gd name="T23" fmla="*/ 1 h 24"/>
                  <a:gd name="T24" fmla="*/ 0 w 130"/>
                  <a:gd name="T25" fmla="*/ 1 h 24"/>
                  <a:gd name="T26" fmla="*/ 0 w 130"/>
                  <a:gd name="T27" fmla="*/ 1 h 24"/>
                  <a:gd name="T28" fmla="*/ 0 w 130"/>
                  <a:gd name="T29" fmla="*/ 1 h 24"/>
                  <a:gd name="T30" fmla="*/ 0 w 130"/>
                  <a:gd name="T31" fmla="*/ 1 h 24"/>
                  <a:gd name="T32" fmla="*/ 0 w 130"/>
                  <a:gd name="T33" fmla="*/ 1 h 24"/>
                  <a:gd name="T34" fmla="*/ 0 w 130"/>
                  <a:gd name="T35" fmla="*/ 1 h 24"/>
                  <a:gd name="T36" fmla="*/ 0 w 130"/>
                  <a:gd name="T37" fmla="*/ 1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0"/>
                  <a:gd name="T58" fmla="*/ 0 h 24"/>
                  <a:gd name="T59" fmla="*/ 130 w 130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0" h="24">
                    <a:moveTo>
                      <a:pt x="0" y="14"/>
                    </a:moveTo>
                    <a:lnTo>
                      <a:pt x="18" y="14"/>
                    </a:lnTo>
                    <a:lnTo>
                      <a:pt x="34" y="12"/>
                    </a:lnTo>
                    <a:lnTo>
                      <a:pt x="47" y="11"/>
                    </a:lnTo>
                    <a:lnTo>
                      <a:pt x="64" y="8"/>
                    </a:lnTo>
                    <a:lnTo>
                      <a:pt x="78" y="5"/>
                    </a:lnTo>
                    <a:lnTo>
                      <a:pt x="95" y="2"/>
                    </a:lnTo>
                    <a:lnTo>
                      <a:pt x="111" y="1"/>
                    </a:lnTo>
                    <a:lnTo>
                      <a:pt x="129" y="0"/>
                    </a:lnTo>
                    <a:lnTo>
                      <a:pt x="130" y="10"/>
                    </a:lnTo>
                    <a:lnTo>
                      <a:pt x="111" y="11"/>
                    </a:lnTo>
                    <a:lnTo>
                      <a:pt x="96" y="12"/>
                    </a:lnTo>
                    <a:lnTo>
                      <a:pt x="80" y="14"/>
                    </a:lnTo>
                    <a:lnTo>
                      <a:pt x="65" y="17"/>
                    </a:lnTo>
                    <a:lnTo>
                      <a:pt x="50" y="19"/>
                    </a:lnTo>
                    <a:lnTo>
                      <a:pt x="35" y="22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3" name="Freeform 770"/>
              <p:cNvSpPr>
                <a:spLocks/>
              </p:cNvSpPr>
              <p:nvPr/>
            </p:nvSpPr>
            <p:spPr bwMode="auto">
              <a:xfrm>
                <a:off x="3410" y="2118"/>
                <a:ext cx="0" cy="5"/>
              </a:xfrm>
              <a:custGeom>
                <a:avLst/>
                <a:gdLst>
                  <a:gd name="T0" fmla="*/ 1 h 10"/>
                  <a:gd name="T1" fmla="*/ 0 h 10"/>
                  <a:gd name="T2" fmla="*/ 1 h 10"/>
                  <a:gd name="T3" fmla="*/ 0 60000 65536"/>
                  <a:gd name="T4" fmla="*/ 0 60000 65536"/>
                  <a:gd name="T5" fmla="*/ 0 60000 65536"/>
                  <a:gd name="T6" fmla="*/ 0 h 10"/>
                  <a:gd name="T7" fmla="*/ 10 h 10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4" name="Freeform 771"/>
              <p:cNvSpPr>
                <a:spLocks/>
              </p:cNvSpPr>
              <p:nvPr/>
            </p:nvSpPr>
            <p:spPr bwMode="auto">
              <a:xfrm>
                <a:off x="3453" y="2111"/>
                <a:ext cx="15" cy="10"/>
              </a:xfrm>
              <a:custGeom>
                <a:avLst/>
                <a:gdLst>
                  <a:gd name="T0" fmla="*/ 0 w 45"/>
                  <a:gd name="T1" fmla="*/ 0 h 20"/>
                  <a:gd name="T2" fmla="*/ 0 w 45"/>
                  <a:gd name="T3" fmla="*/ 1 h 20"/>
                  <a:gd name="T4" fmla="*/ 0 w 45"/>
                  <a:gd name="T5" fmla="*/ 1 h 20"/>
                  <a:gd name="T6" fmla="*/ 0 w 45"/>
                  <a:gd name="T7" fmla="*/ 1 h 20"/>
                  <a:gd name="T8" fmla="*/ 0 w 45"/>
                  <a:gd name="T9" fmla="*/ 1 h 20"/>
                  <a:gd name="T10" fmla="*/ 0 w 45"/>
                  <a:gd name="T11" fmla="*/ 1 h 20"/>
                  <a:gd name="T12" fmla="*/ 0 w 45"/>
                  <a:gd name="T13" fmla="*/ 1 h 20"/>
                  <a:gd name="T14" fmla="*/ 0 w 45"/>
                  <a:gd name="T15" fmla="*/ 1 h 20"/>
                  <a:gd name="T16" fmla="*/ 0 w 45"/>
                  <a:gd name="T17" fmla="*/ 1 h 20"/>
                  <a:gd name="T18" fmla="*/ 0 w 45"/>
                  <a:gd name="T19" fmla="*/ 1 h 20"/>
                  <a:gd name="T20" fmla="*/ 0 w 45"/>
                  <a:gd name="T21" fmla="*/ 1 h 20"/>
                  <a:gd name="T22" fmla="*/ 0 w 45"/>
                  <a:gd name="T23" fmla="*/ 1 h 20"/>
                  <a:gd name="T24" fmla="*/ 0 w 45"/>
                  <a:gd name="T25" fmla="*/ 1 h 20"/>
                  <a:gd name="T26" fmla="*/ 0 w 45"/>
                  <a:gd name="T27" fmla="*/ 1 h 20"/>
                  <a:gd name="T28" fmla="*/ 0 w 45"/>
                  <a:gd name="T29" fmla="*/ 1 h 20"/>
                  <a:gd name="T30" fmla="*/ 0 w 45"/>
                  <a:gd name="T31" fmla="*/ 1 h 20"/>
                  <a:gd name="T32" fmla="*/ 0 w 4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20"/>
                  <a:gd name="T53" fmla="*/ 45 w 4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20">
                    <a:moveTo>
                      <a:pt x="1" y="0"/>
                    </a:moveTo>
                    <a:lnTo>
                      <a:pt x="7" y="1"/>
                    </a:lnTo>
                    <a:lnTo>
                      <a:pt x="13" y="2"/>
                    </a:lnTo>
                    <a:lnTo>
                      <a:pt x="19" y="5"/>
                    </a:lnTo>
                    <a:lnTo>
                      <a:pt x="25" y="6"/>
                    </a:lnTo>
                    <a:lnTo>
                      <a:pt x="34" y="10"/>
                    </a:lnTo>
                    <a:lnTo>
                      <a:pt x="39" y="11"/>
                    </a:lnTo>
                    <a:lnTo>
                      <a:pt x="45" y="11"/>
                    </a:lnTo>
                    <a:lnTo>
                      <a:pt x="43" y="20"/>
                    </a:lnTo>
                    <a:lnTo>
                      <a:pt x="37" y="20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15" y="13"/>
                    </a:lnTo>
                    <a:lnTo>
                      <a:pt x="10" y="12"/>
                    </a:lnTo>
                    <a:lnTo>
                      <a:pt x="6" y="11"/>
                    </a:ln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5" name="Freeform 772"/>
              <p:cNvSpPr>
                <a:spLocks/>
              </p:cNvSpPr>
              <p:nvPr/>
            </p:nvSpPr>
            <p:spPr bwMode="auto">
              <a:xfrm>
                <a:off x="3453" y="2111"/>
                <a:ext cx="0" cy="5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0 w 1"/>
                  <a:gd name="T5" fmla="*/ 1 h 10"/>
                  <a:gd name="T6" fmla="*/ 0 w 1"/>
                  <a:gd name="T7" fmla="*/ 1 h 10"/>
                  <a:gd name="T8" fmla="*/ 0 w 1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0"/>
                  <a:gd name="T17" fmla="*/ 0 w 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0">
                    <a:moveTo>
                      <a:pt x="0" y="0"/>
                    </a:moveTo>
                    <a:lnTo>
                      <a:pt x="1" y="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6" name="Freeform 773"/>
              <p:cNvSpPr>
                <a:spLocks/>
              </p:cNvSpPr>
              <p:nvPr/>
            </p:nvSpPr>
            <p:spPr bwMode="auto">
              <a:xfrm>
                <a:off x="3468" y="2097"/>
                <a:ext cx="57" cy="24"/>
              </a:xfrm>
              <a:custGeom>
                <a:avLst/>
                <a:gdLst>
                  <a:gd name="T0" fmla="*/ 0 w 172"/>
                  <a:gd name="T1" fmla="*/ 0 h 49"/>
                  <a:gd name="T2" fmla="*/ 0 w 172"/>
                  <a:gd name="T3" fmla="*/ 0 h 49"/>
                  <a:gd name="T4" fmla="*/ 0 w 172"/>
                  <a:gd name="T5" fmla="*/ 0 h 49"/>
                  <a:gd name="T6" fmla="*/ 0 w 172"/>
                  <a:gd name="T7" fmla="*/ 0 h 49"/>
                  <a:gd name="T8" fmla="*/ 0 w 172"/>
                  <a:gd name="T9" fmla="*/ 0 h 49"/>
                  <a:gd name="T10" fmla="*/ 0 w 172"/>
                  <a:gd name="T11" fmla="*/ 0 h 49"/>
                  <a:gd name="T12" fmla="*/ 0 w 172"/>
                  <a:gd name="T13" fmla="*/ 0 h 49"/>
                  <a:gd name="T14" fmla="*/ 0 w 172"/>
                  <a:gd name="T15" fmla="*/ 0 h 49"/>
                  <a:gd name="T16" fmla="*/ 0 w 172"/>
                  <a:gd name="T17" fmla="*/ 0 h 49"/>
                  <a:gd name="T18" fmla="*/ 0 w 172"/>
                  <a:gd name="T19" fmla="*/ 0 h 49"/>
                  <a:gd name="T20" fmla="*/ 0 w 172"/>
                  <a:gd name="T21" fmla="*/ 0 h 49"/>
                  <a:gd name="T22" fmla="*/ 0 w 172"/>
                  <a:gd name="T23" fmla="*/ 0 h 49"/>
                  <a:gd name="T24" fmla="*/ 0 w 172"/>
                  <a:gd name="T25" fmla="*/ 0 h 49"/>
                  <a:gd name="T26" fmla="*/ 0 w 172"/>
                  <a:gd name="T27" fmla="*/ 0 h 49"/>
                  <a:gd name="T28" fmla="*/ 0 w 172"/>
                  <a:gd name="T29" fmla="*/ 0 h 49"/>
                  <a:gd name="T30" fmla="*/ 0 w 172"/>
                  <a:gd name="T31" fmla="*/ 0 h 49"/>
                  <a:gd name="T32" fmla="*/ 0 w 172"/>
                  <a:gd name="T33" fmla="*/ 0 h 49"/>
                  <a:gd name="T34" fmla="*/ 0 w 172"/>
                  <a:gd name="T35" fmla="*/ 0 h 49"/>
                  <a:gd name="T36" fmla="*/ 0 w 172"/>
                  <a:gd name="T37" fmla="*/ 0 h 49"/>
                  <a:gd name="T38" fmla="*/ 0 w 172"/>
                  <a:gd name="T39" fmla="*/ 0 h 49"/>
                  <a:gd name="T40" fmla="*/ 0 w 172"/>
                  <a:gd name="T41" fmla="*/ 0 h 49"/>
                  <a:gd name="T42" fmla="*/ 0 w 172"/>
                  <a:gd name="T43" fmla="*/ 0 h 49"/>
                  <a:gd name="T44" fmla="*/ 0 w 172"/>
                  <a:gd name="T45" fmla="*/ 0 h 49"/>
                  <a:gd name="T46" fmla="*/ 0 w 172"/>
                  <a:gd name="T47" fmla="*/ 0 h 49"/>
                  <a:gd name="T48" fmla="*/ 0 w 172"/>
                  <a:gd name="T49" fmla="*/ 0 h 49"/>
                  <a:gd name="T50" fmla="*/ 0 w 172"/>
                  <a:gd name="T51" fmla="*/ 0 h 49"/>
                  <a:gd name="T52" fmla="*/ 0 w 172"/>
                  <a:gd name="T53" fmla="*/ 0 h 49"/>
                  <a:gd name="T54" fmla="*/ 0 w 172"/>
                  <a:gd name="T55" fmla="*/ 0 h 49"/>
                  <a:gd name="T56" fmla="*/ 0 w 172"/>
                  <a:gd name="T57" fmla="*/ 0 h 49"/>
                  <a:gd name="T58" fmla="*/ 0 w 172"/>
                  <a:gd name="T59" fmla="*/ 0 h 49"/>
                  <a:gd name="T60" fmla="*/ 0 w 172"/>
                  <a:gd name="T61" fmla="*/ 0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2"/>
                  <a:gd name="T94" fmla="*/ 0 h 49"/>
                  <a:gd name="T95" fmla="*/ 172 w 172"/>
                  <a:gd name="T96" fmla="*/ 49 h 4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2" h="49">
                    <a:moveTo>
                      <a:pt x="0" y="40"/>
                    </a:moveTo>
                    <a:lnTo>
                      <a:pt x="11" y="40"/>
                    </a:lnTo>
                    <a:lnTo>
                      <a:pt x="23" y="39"/>
                    </a:lnTo>
                    <a:lnTo>
                      <a:pt x="34" y="37"/>
                    </a:lnTo>
                    <a:lnTo>
                      <a:pt x="44" y="34"/>
                    </a:lnTo>
                    <a:lnTo>
                      <a:pt x="55" y="31"/>
                    </a:lnTo>
                    <a:lnTo>
                      <a:pt x="64" y="28"/>
                    </a:lnTo>
                    <a:lnTo>
                      <a:pt x="83" y="21"/>
                    </a:lnTo>
                    <a:lnTo>
                      <a:pt x="102" y="13"/>
                    </a:lnTo>
                    <a:lnTo>
                      <a:pt x="113" y="10"/>
                    </a:lnTo>
                    <a:lnTo>
                      <a:pt x="123" y="6"/>
                    </a:lnTo>
                    <a:lnTo>
                      <a:pt x="135" y="4"/>
                    </a:lnTo>
                    <a:lnTo>
                      <a:pt x="147" y="1"/>
                    </a:lnTo>
                    <a:lnTo>
                      <a:pt x="159" y="0"/>
                    </a:lnTo>
                    <a:lnTo>
                      <a:pt x="172" y="0"/>
                    </a:lnTo>
                    <a:lnTo>
                      <a:pt x="172" y="10"/>
                    </a:lnTo>
                    <a:lnTo>
                      <a:pt x="160" y="10"/>
                    </a:lnTo>
                    <a:lnTo>
                      <a:pt x="148" y="11"/>
                    </a:lnTo>
                    <a:lnTo>
                      <a:pt x="138" y="13"/>
                    </a:lnTo>
                    <a:lnTo>
                      <a:pt x="127" y="16"/>
                    </a:lnTo>
                    <a:lnTo>
                      <a:pt x="117" y="18"/>
                    </a:lnTo>
                    <a:lnTo>
                      <a:pt x="107" y="22"/>
                    </a:lnTo>
                    <a:lnTo>
                      <a:pt x="87" y="29"/>
                    </a:lnTo>
                    <a:lnTo>
                      <a:pt x="68" y="37"/>
                    </a:lnTo>
                    <a:lnTo>
                      <a:pt x="58" y="40"/>
                    </a:lnTo>
                    <a:lnTo>
                      <a:pt x="47" y="43"/>
                    </a:lnTo>
                    <a:lnTo>
                      <a:pt x="37" y="46"/>
                    </a:lnTo>
                    <a:lnTo>
                      <a:pt x="25" y="48"/>
                    </a:lnTo>
                    <a:lnTo>
                      <a:pt x="13" y="49"/>
                    </a:lnTo>
                    <a:lnTo>
                      <a:pt x="0" y="4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7" name="Freeform 774"/>
              <p:cNvSpPr>
                <a:spLocks/>
              </p:cNvSpPr>
              <p:nvPr/>
            </p:nvSpPr>
            <p:spPr bwMode="auto">
              <a:xfrm>
                <a:off x="3467" y="2116"/>
                <a:ext cx="1" cy="5"/>
              </a:xfrm>
              <a:custGeom>
                <a:avLst/>
                <a:gdLst>
                  <a:gd name="T0" fmla="*/ 0 w 2"/>
                  <a:gd name="T1" fmla="*/ 1 h 9"/>
                  <a:gd name="T2" fmla="*/ 1 w 2"/>
                  <a:gd name="T3" fmla="*/ 1 h 9"/>
                  <a:gd name="T4" fmla="*/ 1 w 2"/>
                  <a:gd name="T5" fmla="*/ 0 h 9"/>
                  <a:gd name="T6" fmla="*/ 0 w 2"/>
                  <a:gd name="T7" fmla="*/ 1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9"/>
                  <a:gd name="T14" fmla="*/ 2 w 2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9">
                    <a:moveTo>
                      <a:pt x="0" y="9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8" name="Rectangle 775"/>
              <p:cNvSpPr>
                <a:spLocks noChangeArrowheads="1"/>
              </p:cNvSpPr>
              <p:nvPr/>
            </p:nvSpPr>
            <p:spPr bwMode="auto">
              <a:xfrm>
                <a:off x="3525" y="2097"/>
                <a:ext cx="38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09" name="Freeform 776"/>
              <p:cNvSpPr>
                <a:spLocks/>
              </p:cNvSpPr>
              <p:nvPr/>
            </p:nvSpPr>
            <p:spPr bwMode="auto">
              <a:xfrm>
                <a:off x="3525" y="2097"/>
                <a:ext cx="0" cy="4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  <a:gd name="T6" fmla="*/ 0 h 10"/>
                  <a:gd name="T7" fmla="*/ 10 h 10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0" name="Freeform 777"/>
              <p:cNvSpPr>
                <a:spLocks/>
              </p:cNvSpPr>
              <p:nvPr/>
            </p:nvSpPr>
            <p:spPr bwMode="auto">
              <a:xfrm>
                <a:off x="3563" y="2082"/>
                <a:ext cx="19" cy="19"/>
              </a:xfrm>
              <a:custGeom>
                <a:avLst/>
                <a:gdLst>
                  <a:gd name="T0" fmla="*/ 0 w 57"/>
                  <a:gd name="T1" fmla="*/ 0 h 40"/>
                  <a:gd name="T2" fmla="*/ 0 w 57"/>
                  <a:gd name="T3" fmla="*/ 0 h 40"/>
                  <a:gd name="T4" fmla="*/ 0 w 57"/>
                  <a:gd name="T5" fmla="*/ 0 h 40"/>
                  <a:gd name="T6" fmla="*/ 0 w 57"/>
                  <a:gd name="T7" fmla="*/ 0 h 40"/>
                  <a:gd name="T8" fmla="*/ 0 w 57"/>
                  <a:gd name="T9" fmla="*/ 0 h 40"/>
                  <a:gd name="T10" fmla="*/ 0 w 57"/>
                  <a:gd name="T11" fmla="*/ 0 h 40"/>
                  <a:gd name="T12" fmla="*/ 0 w 57"/>
                  <a:gd name="T13" fmla="*/ 0 h 40"/>
                  <a:gd name="T14" fmla="*/ 0 w 57"/>
                  <a:gd name="T15" fmla="*/ 0 h 40"/>
                  <a:gd name="T16" fmla="*/ 0 w 57"/>
                  <a:gd name="T17" fmla="*/ 0 h 40"/>
                  <a:gd name="T18" fmla="*/ 0 w 57"/>
                  <a:gd name="T19" fmla="*/ 0 h 40"/>
                  <a:gd name="T20" fmla="*/ 0 w 57"/>
                  <a:gd name="T21" fmla="*/ 0 h 40"/>
                  <a:gd name="T22" fmla="*/ 0 w 57"/>
                  <a:gd name="T23" fmla="*/ 0 h 40"/>
                  <a:gd name="T24" fmla="*/ 0 w 57"/>
                  <a:gd name="T25" fmla="*/ 0 h 40"/>
                  <a:gd name="T26" fmla="*/ 0 w 57"/>
                  <a:gd name="T27" fmla="*/ 0 h 40"/>
                  <a:gd name="T28" fmla="*/ 0 w 57"/>
                  <a:gd name="T29" fmla="*/ 0 h 40"/>
                  <a:gd name="T30" fmla="*/ 0 w 57"/>
                  <a:gd name="T31" fmla="*/ 0 h 40"/>
                  <a:gd name="T32" fmla="*/ 0 w 57"/>
                  <a:gd name="T33" fmla="*/ 0 h 40"/>
                  <a:gd name="T34" fmla="*/ 0 w 57"/>
                  <a:gd name="T35" fmla="*/ 0 h 40"/>
                  <a:gd name="T36" fmla="*/ 0 w 57"/>
                  <a:gd name="T37" fmla="*/ 0 h 40"/>
                  <a:gd name="T38" fmla="*/ 0 w 57"/>
                  <a:gd name="T39" fmla="*/ 0 h 40"/>
                  <a:gd name="T40" fmla="*/ 0 w 57"/>
                  <a:gd name="T41" fmla="*/ 0 h 40"/>
                  <a:gd name="T42" fmla="*/ 0 w 57"/>
                  <a:gd name="T43" fmla="*/ 0 h 40"/>
                  <a:gd name="T44" fmla="*/ 0 w 57"/>
                  <a:gd name="T45" fmla="*/ 0 h 40"/>
                  <a:gd name="T46" fmla="*/ 0 w 57"/>
                  <a:gd name="T47" fmla="*/ 0 h 40"/>
                  <a:gd name="T48" fmla="*/ 0 w 57"/>
                  <a:gd name="T49" fmla="*/ 0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40"/>
                  <a:gd name="T77" fmla="*/ 57 w 57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40">
                    <a:moveTo>
                      <a:pt x="0" y="30"/>
                    </a:moveTo>
                    <a:lnTo>
                      <a:pt x="9" y="29"/>
                    </a:lnTo>
                    <a:lnTo>
                      <a:pt x="13" y="29"/>
                    </a:lnTo>
                    <a:lnTo>
                      <a:pt x="18" y="28"/>
                    </a:lnTo>
                    <a:lnTo>
                      <a:pt x="25" y="25"/>
                    </a:lnTo>
                    <a:lnTo>
                      <a:pt x="31" y="22"/>
                    </a:lnTo>
                    <a:lnTo>
                      <a:pt x="37" y="17"/>
                    </a:lnTo>
                    <a:lnTo>
                      <a:pt x="42" y="12"/>
                    </a:lnTo>
                    <a:lnTo>
                      <a:pt x="43" y="10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5" y="0"/>
                    </a:lnTo>
                    <a:lnTo>
                      <a:pt x="57" y="1"/>
                    </a:lnTo>
                    <a:lnTo>
                      <a:pt x="57" y="5"/>
                    </a:lnTo>
                    <a:lnTo>
                      <a:pt x="55" y="8"/>
                    </a:lnTo>
                    <a:lnTo>
                      <a:pt x="54" y="13"/>
                    </a:lnTo>
                    <a:lnTo>
                      <a:pt x="51" y="17"/>
                    </a:lnTo>
                    <a:lnTo>
                      <a:pt x="46" y="23"/>
                    </a:lnTo>
                    <a:lnTo>
                      <a:pt x="39" y="29"/>
                    </a:lnTo>
                    <a:lnTo>
                      <a:pt x="30" y="34"/>
                    </a:lnTo>
                    <a:lnTo>
                      <a:pt x="21" y="37"/>
                    </a:lnTo>
                    <a:lnTo>
                      <a:pt x="16" y="39"/>
                    </a:lnTo>
                    <a:lnTo>
                      <a:pt x="10" y="39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1" name="Freeform 778"/>
              <p:cNvSpPr>
                <a:spLocks/>
              </p:cNvSpPr>
              <p:nvPr/>
            </p:nvSpPr>
            <p:spPr bwMode="auto">
              <a:xfrm>
                <a:off x="3563" y="2097"/>
                <a:ext cx="0" cy="4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0"/>
                  <a:gd name="T14" fmla="*/ 0 w 2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0">
                    <a:moveTo>
                      <a:pt x="2" y="1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2" name="Freeform 779"/>
              <p:cNvSpPr>
                <a:spLocks/>
              </p:cNvSpPr>
              <p:nvPr/>
            </p:nvSpPr>
            <p:spPr bwMode="auto">
              <a:xfrm>
                <a:off x="3551" y="2032"/>
                <a:ext cx="31" cy="50"/>
              </a:xfrm>
              <a:custGeom>
                <a:avLst/>
                <a:gdLst>
                  <a:gd name="T0" fmla="*/ 0 w 91"/>
                  <a:gd name="T1" fmla="*/ 1 h 100"/>
                  <a:gd name="T2" fmla="*/ 0 w 91"/>
                  <a:gd name="T3" fmla="*/ 1 h 100"/>
                  <a:gd name="T4" fmla="*/ 0 w 91"/>
                  <a:gd name="T5" fmla="*/ 1 h 100"/>
                  <a:gd name="T6" fmla="*/ 0 w 91"/>
                  <a:gd name="T7" fmla="*/ 1 h 100"/>
                  <a:gd name="T8" fmla="*/ 0 w 91"/>
                  <a:gd name="T9" fmla="*/ 1 h 100"/>
                  <a:gd name="T10" fmla="*/ 0 w 91"/>
                  <a:gd name="T11" fmla="*/ 1 h 100"/>
                  <a:gd name="T12" fmla="*/ 0 w 91"/>
                  <a:gd name="T13" fmla="*/ 1 h 100"/>
                  <a:gd name="T14" fmla="*/ 0 w 91"/>
                  <a:gd name="T15" fmla="*/ 1 h 100"/>
                  <a:gd name="T16" fmla="*/ 0 w 91"/>
                  <a:gd name="T17" fmla="*/ 1 h 100"/>
                  <a:gd name="T18" fmla="*/ 0 w 91"/>
                  <a:gd name="T19" fmla="*/ 1 h 100"/>
                  <a:gd name="T20" fmla="*/ 0 w 91"/>
                  <a:gd name="T21" fmla="*/ 1 h 100"/>
                  <a:gd name="T22" fmla="*/ 0 w 91"/>
                  <a:gd name="T23" fmla="*/ 1 h 100"/>
                  <a:gd name="T24" fmla="*/ 0 w 91"/>
                  <a:gd name="T25" fmla="*/ 1 h 100"/>
                  <a:gd name="T26" fmla="*/ 0 w 91"/>
                  <a:gd name="T27" fmla="*/ 0 h 100"/>
                  <a:gd name="T28" fmla="*/ 0 w 91"/>
                  <a:gd name="T29" fmla="*/ 1 h 100"/>
                  <a:gd name="T30" fmla="*/ 0 w 91"/>
                  <a:gd name="T31" fmla="*/ 1 h 100"/>
                  <a:gd name="T32" fmla="*/ 0 w 91"/>
                  <a:gd name="T33" fmla="*/ 1 h 100"/>
                  <a:gd name="T34" fmla="*/ 0 w 91"/>
                  <a:gd name="T35" fmla="*/ 1 h 100"/>
                  <a:gd name="T36" fmla="*/ 0 w 91"/>
                  <a:gd name="T37" fmla="*/ 1 h 100"/>
                  <a:gd name="T38" fmla="*/ 0 w 91"/>
                  <a:gd name="T39" fmla="*/ 1 h 100"/>
                  <a:gd name="T40" fmla="*/ 0 w 91"/>
                  <a:gd name="T41" fmla="*/ 1 h 100"/>
                  <a:gd name="T42" fmla="*/ 0 w 91"/>
                  <a:gd name="T43" fmla="*/ 1 h 100"/>
                  <a:gd name="T44" fmla="*/ 0 w 91"/>
                  <a:gd name="T45" fmla="*/ 1 h 100"/>
                  <a:gd name="T46" fmla="*/ 0 w 91"/>
                  <a:gd name="T47" fmla="*/ 1 h 100"/>
                  <a:gd name="T48" fmla="*/ 0 w 91"/>
                  <a:gd name="T49" fmla="*/ 1 h 100"/>
                  <a:gd name="T50" fmla="*/ 0 w 91"/>
                  <a:gd name="T51" fmla="*/ 1 h 100"/>
                  <a:gd name="T52" fmla="*/ 0 w 91"/>
                  <a:gd name="T53" fmla="*/ 1 h 1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"/>
                  <a:gd name="T82" fmla="*/ 0 h 100"/>
                  <a:gd name="T83" fmla="*/ 91 w 91"/>
                  <a:gd name="T84" fmla="*/ 100 h 10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" h="100">
                    <a:moveTo>
                      <a:pt x="79" y="100"/>
                    </a:moveTo>
                    <a:lnTo>
                      <a:pt x="79" y="93"/>
                    </a:lnTo>
                    <a:lnTo>
                      <a:pt x="77" y="86"/>
                    </a:lnTo>
                    <a:lnTo>
                      <a:pt x="76" y="78"/>
                    </a:lnTo>
                    <a:lnTo>
                      <a:pt x="73" y="72"/>
                    </a:lnTo>
                    <a:lnTo>
                      <a:pt x="70" y="66"/>
                    </a:lnTo>
                    <a:lnTo>
                      <a:pt x="67" y="63"/>
                    </a:lnTo>
                    <a:lnTo>
                      <a:pt x="65" y="60"/>
                    </a:lnTo>
                    <a:lnTo>
                      <a:pt x="61" y="54"/>
                    </a:lnTo>
                    <a:lnTo>
                      <a:pt x="55" y="50"/>
                    </a:lnTo>
                    <a:lnTo>
                      <a:pt x="43" y="39"/>
                    </a:lnTo>
                    <a:lnTo>
                      <a:pt x="30" y="29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37" y="22"/>
                    </a:lnTo>
                    <a:lnTo>
                      <a:pt x="52" y="33"/>
                    </a:lnTo>
                    <a:lnTo>
                      <a:pt x="64" y="44"/>
                    </a:lnTo>
                    <a:lnTo>
                      <a:pt x="70" y="50"/>
                    </a:lnTo>
                    <a:lnTo>
                      <a:pt x="74" y="56"/>
                    </a:lnTo>
                    <a:lnTo>
                      <a:pt x="77" y="58"/>
                    </a:lnTo>
                    <a:lnTo>
                      <a:pt x="80" y="62"/>
                    </a:lnTo>
                    <a:lnTo>
                      <a:pt x="83" y="69"/>
                    </a:lnTo>
                    <a:lnTo>
                      <a:pt x="86" y="76"/>
                    </a:lnTo>
                    <a:lnTo>
                      <a:pt x="89" y="83"/>
                    </a:lnTo>
                    <a:lnTo>
                      <a:pt x="91" y="92"/>
                    </a:lnTo>
                    <a:lnTo>
                      <a:pt x="91" y="100"/>
                    </a:lnTo>
                    <a:lnTo>
                      <a:pt x="79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3" name="Freeform 780"/>
              <p:cNvSpPr>
                <a:spLocks/>
              </p:cNvSpPr>
              <p:nvPr/>
            </p:nvSpPr>
            <p:spPr bwMode="auto">
              <a:xfrm>
                <a:off x="3578" y="2082"/>
                <a:ext cx="4" cy="0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0 w 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12" y="1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4" name="Freeform 781"/>
              <p:cNvSpPr>
                <a:spLocks/>
              </p:cNvSpPr>
              <p:nvPr/>
            </p:nvSpPr>
            <p:spPr bwMode="auto">
              <a:xfrm>
                <a:off x="3503" y="2000"/>
                <a:ext cx="51" cy="35"/>
              </a:xfrm>
              <a:custGeom>
                <a:avLst/>
                <a:gdLst>
                  <a:gd name="T0" fmla="*/ 0 w 153"/>
                  <a:gd name="T1" fmla="*/ 0 h 71"/>
                  <a:gd name="T2" fmla="*/ 0 w 153"/>
                  <a:gd name="T3" fmla="*/ 0 h 71"/>
                  <a:gd name="T4" fmla="*/ 0 w 153"/>
                  <a:gd name="T5" fmla="*/ 0 h 71"/>
                  <a:gd name="T6" fmla="*/ 0 w 153"/>
                  <a:gd name="T7" fmla="*/ 0 h 71"/>
                  <a:gd name="T8" fmla="*/ 0 w 153"/>
                  <a:gd name="T9" fmla="*/ 0 h 71"/>
                  <a:gd name="T10" fmla="*/ 0 w 153"/>
                  <a:gd name="T11" fmla="*/ 0 h 71"/>
                  <a:gd name="T12" fmla="*/ 0 w 153"/>
                  <a:gd name="T13" fmla="*/ 0 h 71"/>
                  <a:gd name="T14" fmla="*/ 0 w 153"/>
                  <a:gd name="T15" fmla="*/ 0 h 71"/>
                  <a:gd name="T16" fmla="*/ 0 w 153"/>
                  <a:gd name="T17" fmla="*/ 0 h 71"/>
                  <a:gd name="T18" fmla="*/ 0 w 153"/>
                  <a:gd name="T19" fmla="*/ 0 h 71"/>
                  <a:gd name="T20" fmla="*/ 0 w 153"/>
                  <a:gd name="T21" fmla="*/ 0 h 71"/>
                  <a:gd name="T22" fmla="*/ 0 w 153"/>
                  <a:gd name="T23" fmla="*/ 0 h 71"/>
                  <a:gd name="T24" fmla="*/ 0 w 153"/>
                  <a:gd name="T25" fmla="*/ 0 h 71"/>
                  <a:gd name="T26" fmla="*/ 0 w 153"/>
                  <a:gd name="T27" fmla="*/ 0 h 71"/>
                  <a:gd name="T28" fmla="*/ 0 w 153"/>
                  <a:gd name="T29" fmla="*/ 0 h 71"/>
                  <a:gd name="T30" fmla="*/ 0 w 153"/>
                  <a:gd name="T31" fmla="*/ 0 h 71"/>
                  <a:gd name="T32" fmla="*/ 0 w 153"/>
                  <a:gd name="T33" fmla="*/ 0 h 71"/>
                  <a:gd name="T34" fmla="*/ 0 w 153"/>
                  <a:gd name="T35" fmla="*/ 0 h 71"/>
                  <a:gd name="T36" fmla="*/ 0 w 153"/>
                  <a:gd name="T37" fmla="*/ 0 h 71"/>
                  <a:gd name="T38" fmla="*/ 0 w 153"/>
                  <a:gd name="T39" fmla="*/ 0 h 71"/>
                  <a:gd name="T40" fmla="*/ 0 w 153"/>
                  <a:gd name="T41" fmla="*/ 0 h 71"/>
                  <a:gd name="T42" fmla="*/ 0 w 153"/>
                  <a:gd name="T43" fmla="*/ 0 h 71"/>
                  <a:gd name="T44" fmla="*/ 0 w 153"/>
                  <a:gd name="T45" fmla="*/ 0 h 71"/>
                  <a:gd name="T46" fmla="*/ 0 w 153"/>
                  <a:gd name="T47" fmla="*/ 0 h 71"/>
                  <a:gd name="T48" fmla="*/ 0 w 153"/>
                  <a:gd name="T49" fmla="*/ 0 h 71"/>
                  <a:gd name="T50" fmla="*/ 0 w 153"/>
                  <a:gd name="T51" fmla="*/ 0 h 71"/>
                  <a:gd name="T52" fmla="*/ 0 w 153"/>
                  <a:gd name="T53" fmla="*/ 0 h 71"/>
                  <a:gd name="T54" fmla="*/ 0 w 153"/>
                  <a:gd name="T55" fmla="*/ 0 h 71"/>
                  <a:gd name="T56" fmla="*/ 0 w 153"/>
                  <a:gd name="T57" fmla="*/ 0 h 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3"/>
                  <a:gd name="T88" fmla="*/ 0 h 71"/>
                  <a:gd name="T89" fmla="*/ 153 w 153"/>
                  <a:gd name="T90" fmla="*/ 71 h 7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3" h="71">
                    <a:moveTo>
                      <a:pt x="146" y="71"/>
                    </a:moveTo>
                    <a:lnTo>
                      <a:pt x="128" y="59"/>
                    </a:lnTo>
                    <a:lnTo>
                      <a:pt x="110" y="46"/>
                    </a:lnTo>
                    <a:lnTo>
                      <a:pt x="94" y="36"/>
                    </a:lnTo>
                    <a:lnTo>
                      <a:pt x="86" y="31"/>
                    </a:lnTo>
                    <a:lnTo>
                      <a:pt x="77" y="27"/>
                    </a:lnTo>
                    <a:lnTo>
                      <a:pt x="69" y="22"/>
                    </a:lnTo>
                    <a:lnTo>
                      <a:pt x="60" y="19"/>
                    </a:lnTo>
                    <a:lnTo>
                      <a:pt x="51" y="16"/>
                    </a:lnTo>
                    <a:lnTo>
                      <a:pt x="42" y="13"/>
                    </a:lnTo>
                    <a:lnTo>
                      <a:pt x="33" y="12"/>
                    </a:lnTo>
                    <a:lnTo>
                      <a:pt x="22" y="10"/>
                    </a:lnTo>
                    <a:lnTo>
                      <a:pt x="11" y="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1"/>
                    </a:lnTo>
                    <a:lnTo>
                      <a:pt x="34" y="2"/>
                    </a:lnTo>
                    <a:lnTo>
                      <a:pt x="46" y="4"/>
                    </a:lnTo>
                    <a:lnTo>
                      <a:pt x="55" y="7"/>
                    </a:lnTo>
                    <a:lnTo>
                      <a:pt x="66" y="10"/>
                    </a:lnTo>
                    <a:lnTo>
                      <a:pt x="74" y="14"/>
                    </a:lnTo>
                    <a:lnTo>
                      <a:pt x="83" y="19"/>
                    </a:lnTo>
                    <a:lnTo>
                      <a:pt x="92" y="24"/>
                    </a:lnTo>
                    <a:lnTo>
                      <a:pt x="101" y="28"/>
                    </a:lnTo>
                    <a:lnTo>
                      <a:pt x="118" y="39"/>
                    </a:lnTo>
                    <a:lnTo>
                      <a:pt x="135" y="51"/>
                    </a:lnTo>
                    <a:lnTo>
                      <a:pt x="153" y="63"/>
                    </a:lnTo>
                    <a:lnTo>
                      <a:pt x="146" y="7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5" name="Freeform 782"/>
              <p:cNvSpPr>
                <a:spLocks/>
              </p:cNvSpPr>
              <p:nvPr/>
            </p:nvSpPr>
            <p:spPr bwMode="auto">
              <a:xfrm>
                <a:off x="3551" y="2032"/>
                <a:ext cx="3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8"/>
                    </a:moveTo>
                    <a:lnTo>
                      <a:pt x="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6" name="Freeform 783"/>
              <p:cNvSpPr>
                <a:spLocks/>
              </p:cNvSpPr>
              <p:nvPr/>
            </p:nvSpPr>
            <p:spPr bwMode="auto">
              <a:xfrm>
                <a:off x="3447" y="2000"/>
                <a:ext cx="56" cy="23"/>
              </a:xfrm>
              <a:custGeom>
                <a:avLst/>
                <a:gdLst>
                  <a:gd name="T0" fmla="*/ 0 w 168"/>
                  <a:gd name="T1" fmla="*/ 1 h 45"/>
                  <a:gd name="T2" fmla="*/ 0 w 168"/>
                  <a:gd name="T3" fmla="*/ 1 h 45"/>
                  <a:gd name="T4" fmla="*/ 0 w 168"/>
                  <a:gd name="T5" fmla="*/ 1 h 45"/>
                  <a:gd name="T6" fmla="*/ 0 w 168"/>
                  <a:gd name="T7" fmla="*/ 1 h 45"/>
                  <a:gd name="T8" fmla="*/ 0 w 168"/>
                  <a:gd name="T9" fmla="*/ 1 h 45"/>
                  <a:gd name="T10" fmla="*/ 0 w 168"/>
                  <a:gd name="T11" fmla="*/ 1 h 45"/>
                  <a:gd name="T12" fmla="*/ 0 w 168"/>
                  <a:gd name="T13" fmla="*/ 1 h 45"/>
                  <a:gd name="T14" fmla="*/ 0 w 168"/>
                  <a:gd name="T15" fmla="*/ 1 h 45"/>
                  <a:gd name="T16" fmla="*/ 0 w 168"/>
                  <a:gd name="T17" fmla="*/ 1 h 45"/>
                  <a:gd name="T18" fmla="*/ 0 w 168"/>
                  <a:gd name="T19" fmla="*/ 1 h 45"/>
                  <a:gd name="T20" fmla="*/ 0 w 168"/>
                  <a:gd name="T21" fmla="*/ 1 h 45"/>
                  <a:gd name="T22" fmla="*/ 0 w 168"/>
                  <a:gd name="T23" fmla="*/ 1 h 45"/>
                  <a:gd name="T24" fmla="*/ 0 w 168"/>
                  <a:gd name="T25" fmla="*/ 1 h 45"/>
                  <a:gd name="T26" fmla="*/ 0 w 168"/>
                  <a:gd name="T27" fmla="*/ 1 h 45"/>
                  <a:gd name="T28" fmla="*/ 0 w 168"/>
                  <a:gd name="T29" fmla="*/ 1 h 45"/>
                  <a:gd name="T30" fmla="*/ 0 w 168"/>
                  <a:gd name="T31" fmla="*/ 1 h 45"/>
                  <a:gd name="T32" fmla="*/ 0 w 168"/>
                  <a:gd name="T33" fmla="*/ 1 h 45"/>
                  <a:gd name="T34" fmla="*/ 0 w 168"/>
                  <a:gd name="T35" fmla="*/ 1 h 45"/>
                  <a:gd name="T36" fmla="*/ 0 w 168"/>
                  <a:gd name="T37" fmla="*/ 1 h 45"/>
                  <a:gd name="T38" fmla="*/ 0 w 168"/>
                  <a:gd name="T39" fmla="*/ 1 h 45"/>
                  <a:gd name="T40" fmla="*/ 0 w 168"/>
                  <a:gd name="T41" fmla="*/ 1 h 45"/>
                  <a:gd name="T42" fmla="*/ 0 w 168"/>
                  <a:gd name="T43" fmla="*/ 1 h 45"/>
                  <a:gd name="T44" fmla="*/ 0 w 168"/>
                  <a:gd name="T45" fmla="*/ 1 h 45"/>
                  <a:gd name="T46" fmla="*/ 0 w 168"/>
                  <a:gd name="T47" fmla="*/ 1 h 45"/>
                  <a:gd name="T48" fmla="*/ 0 w 168"/>
                  <a:gd name="T49" fmla="*/ 0 h 45"/>
                  <a:gd name="T50" fmla="*/ 0 w 168"/>
                  <a:gd name="T51" fmla="*/ 0 h 45"/>
                  <a:gd name="T52" fmla="*/ 0 w 168"/>
                  <a:gd name="T53" fmla="*/ 1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8"/>
                  <a:gd name="T82" fmla="*/ 0 h 45"/>
                  <a:gd name="T83" fmla="*/ 168 w 168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8" h="45">
                    <a:moveTo>
                      <a:pt x="168" y="8"/>
                    </a:moveTo>
                    <a:lnTo>
                      <a:pt x="156" y="9"/>
                    </a:lnTo>
                    <a:lnTo>
                      <a:pt x="144" y="10"/>
                    </a:lnTo>
                    <a:lnTo>
                      <a:pt x="134" y="12"/>
                    </a:lnTo>
                    <a:lnTo>
                      <a:pt x="125" y="14"/>
                    </a:lnTo>
                    <a:lnTo>
                      <a:pt x="106" y="20"/>
                    </a:lnTo>
                    <a:lnTo>
                      <a:pt x="86" y="27"/>
                    </a:lnTo>
                    <a:lnTo>
                      <a:pt x="67" y="33"/>
                    </a:lnTo>
                    <a:lnTo>
                      <a:pt x="48" y="39"/>
                    </a:lnTo>
                    <a:lnTo>
                      <a:pt x="36" y="42"/>
                    </a:lnTo>
                    <a:lnTo>
                      <a:pt x="25" y="44"/>
                    </a:lnTo>
                    <a:lnTo>
                      <a:pt x="14" y="45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12" y="36"/>
                    </a:lnTo>
                    <a:lnTo>
                      <a:pt x="22" y="34"/>
                    </a:lnTo>
                    <a:lnTo>
                      <a:pt x="34" y="33"/>
                    </a:lnTo>
                    <a:lnTo>
                      <a:pt x="43" y="31"/>
                    </a:lnTo>
                    <a:lnTo>
                      <a:pt x="63" y="25"/>
                    </a:lnTo>
                    <a:lnTo>
                      <a:pt x="82" y="18"/>
                    </a:lnTo>
                    <a:lnTo>
                      <a:pt x="100" y="12"/>
                    </a:lnTo>
                    <a:lnTo>
                      <a:pt x="121" y="6"/>
                    </a:lnTo>
                    <a:lnTo>
                      <a:pt x="131" y="3"/>
                    </a:lnTo>
                    <a:lnTo>
                      <a:pt x="143" y="1"/>
                    </a:lnTo>
                    <a:lnTo>
                      <a:pt x="155" y="0"/>
                    </a:lnTo>
                    <a:lnTo>
                      <a:pt x="168" y="0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7" name="Freeform 784"/>
              <p:cNvSpPr>
                <a:spLocks/>
              </p:cNvSpPr>
              <p:nvPr/>
            </p:nvSpPr>
            <p:spPr bwMode="auto">
              <a:xfrm>
                <a:off x="3503" y="2000"/>
                <a:ext cx="0" cy="4"/>
              </a:xfrm>
              <a:custGeom>
                <a:avLst/>
                <a:gdLst>
                  <a:gd name="T0" fmla="*/ 0 h 8"/>
                  <a:gd name="T1" fmla="*/ 1 h 8"/>
                  <a:gd name="T2" fmla="*/ 0 h 8"/>
                  <a:gd name="T3" fmla="*/ 0 60000 65536"/>
                  <a:gd name="T4" fmla="*/ 0 60000 65536"/>
                  <a:gd name="T5" fmla="*/ 0 60000 65536"/>
                  <a:gd name="T6" fmla="*/ 0 h 8"/>
                  <a:gd name="T7" fmla="*/ 8 h 8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8" name="Freeform 785"/>
              <p:cNvSpPr>
                <a:spLocks/>
              </p:cNvSpPr>
              <p:nvPr/>
            </p:nvSpPr>
            <p:spPr bwMode="auto">
              <a:xfrm>
                <a:off x="3399" y="2011"/>
                <a:ext cx="48" cy="12"/>
              </a:xfrm>
              <a:custGeom>
                <a:avLst/>
                <a:gdLst>
                  <a:gd name="T0" fmla="*/ 0 w 144"/>
                  <a:gd name="T1" fmla="*/ 1 h 24"/>
                  <a:gd name="T2" fmla="*/ 0 w 144"/>
                  <a:gd name="T3" fmla="*/ 1 h 24"/>
                  <a:gd name="T4" fmla="*/ 0 w 144"/>
                  <a:gd name="T5" fmla="*/ 1 h 24"/>
                  <a:gd name="T6" fmla="*/ 0 w 144"/>
                  <a:gd name="T7" fmla="*/ 1 h 24"/>
                  <a:gd name="T8" fmla="*/ 0 w 144"/>
                  <a:gd name="T9" fmla="*/ 1 h 24"/>
                  <a:gd name="T10" fmla="*/ 0 w 144"/>
                  <a:gd name="T11" fmla="*/ 1 h 24"/>
                  <a:gd name="T12" fmla="*/ 0 w 144"/>
                  <a:gd name="T13" fmla="*/ 1 h 24"/>
                  <a:gd name="T14" fmla="*/ 0 w 144"/>
                  <a:gd name="T15" fmla="*/ 1 h 24"/>
                  <a:gd name="T16" fmla="*/ 0 w 144"/>
                  <a:gd name="T17" fmla="*/ 0 h 24"/>
                  <a:gd name="T18" fmla="*/ 0 w 144"/>
                  <a:gd name="T19" fmla="*/ 1 h 24"/>
                  <a:gd name="T20" fmla="*/ 0 w 144"/>
                  <a:gd name="T21" fmla="*/ 1 h 24"/>
                  <a:gd name="T22" fmla="*/ 0 w 144"/>
                  <a:gd name="T23" fmla="*/ 1 h 24"/>
                  <a:gd name="T24" fmla="*/ 0 w 144"/>
                  <a:gd name="T25" fmla="*/ 1 h 24"/>
                  <a:gd name="T26" fmla="*/ 0 w 144"/>
                  <a:gd name="T27" fmla="*/ 1 h 24"/>
                  <a:gd name="T28" fmla="*/ 0 w 144"/>
                  <a:gd name="T29" fmla="*/ 1 h 24"/>
                  <a:gd name="T30" fmla="*/ 0 w 144"/>
                  <a:gd name="T31" fmla="*/ 1 h 24"/>
                  <a:gd name="T32" fmla="*/ 0 w 14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"/>
                  <a:gd name="T52" fmla="*/ 0 h 24"/>
                  <a:gd name="T53" fmla="*/ 144 w 14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" h="24">
                    <a:moveTo>
                      <a:pt x="144" y="24"/>
                    </a:moveTo>
                    <a:lnTo>
                      <a:pt x="123" y="24"/>
                    </a:lnTo>
                    <a:lnTo>
                      <a:pt x="114" y="23"/>
                    </a:lnTo>
                    <a:lnTo>
                      <a:pt x="106" y="22"/>
                    </a:lnTo>
                    <a:lnTo>
                      <a:pt x="71" y="17"/>
                    </a:lnTo>
                    <a:lnTo>
                      <a:pt x="37" y="12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1" y="0"/>
                    </a:lnTo>
                    <a:lnTo>
                      <a:pt x="21" y="1"/>
                    </a:lnTo>
                    <a:lnTo>
                      <a:pt x="40" y="3"/>
                    </a:lnTo>
                    <a:lnTo>
                      <a:pt x="74" y="7"/>
                    </a:lnTo>
                    <a:lnTo>
                      <a:pt x="107" y="13"/>
                    </a:lnTo>
                    <a:lnTo>
                      <a:pt x="116" y="13"/>
                    </a:lnTo>
                    <a:lnTo>
                      <a:pt x="125" y="15"/>
                    </a:lnTo>
                    <a:lnTo>
                      <a:pt x="144" y="16"/>
                    </a:lnTo>
                    <a:lnTo>
                      <a:pt x="144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9" name="Freeform 786"/>
              <p:cNvSpPr>
                <a:spLocks/>
              </p:cNvSpPr>
              <p:nvPr/>
            </p:nvSpPr>
            <p:spPr bwMode="auto">
              <a:xfrm>
                <a:off x="3447" y="2018"/>
                <a:ext cx="0" cy="5"/>
              </a:xfrm>
              <a:custGeom>
                <a:avLst/>
                <a:gdLst>
                  <a:gd name="T0" fmla="*/ 1 h 8"/>
                  <a:gd name="T1" fmla="*/ 0 h 8"/>
                  <a:gd name="T2" fmla="*/ 1 h 8"/>
                  <a:gd name="T3" fmla="*/ 0 60000 65536"/>
                  <a:gd name="T4" fmla="*/ 0 60000 65536"/>
                  <a:gd name="T5" fmla="*/ 0 60000 65536"/>
                  <a:gd name="T6" fmla="*/ 0 h 8"/>
                  <a:gd name="T7" fmla="*/ 8 h 8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0" name="Freeform 787"/>
              <p:cNvSpPr>
                <a:spLocks/>
              </p:cNvSpPr>
              <p:nvPr/>
            </p:nvSpPr>
            <p:spPr bwMode="auto">
              <a:xfrm>
                <a:off x="3362" y="2011"/>
                <a:ext cx="37" cy="5"/>
              </a:xfrm>
              <a:custGeom>
                <a:avLst/>
                <a:gdLst>
                  <a:gd name="T0" fmla="*/ 0 w 110"/>
                  <a:gd name="T1" fmla="*/ 0 h 11"/>
                  <a:gd name="T2" fmla="*/ 0 w 110"/>
                  <a:gd name="T3" fmla="*/ 0 h 11"/>
                  <a:gd name="T4" fmla="*/ 0 w 110"/>
                  <a:gd name="T5" fmla="*/ 0 h 11"/>
                  <a:gd name="T6" fmla="*/ 0 w 110"/>
                  <a:gd name="T7" fmla="*/ 0 h 11"/>
                  <a:gd name="T8" fmla="*/ 0 w 110"/>
                  <a:gd name="T9" fmla="*/ 0 h 11"/>
                  <a:gd name="T10" fmla="*/ 0 w 110"/>
                  <a:gd name="T11" fmla="*/ 0 h 11"/>
                  <a:gd name="T12" fmla="*/ 0 w 110"/>
                  <a:gd name="T13" fmla="*/ 0 h 11"/>
                  <a:gd name="T14" fmla="*/ 0 w 110"/>
                  <a:gd name="T15" fmla="*/ 0 h 11"/>
                  <a:gd name="T16" fmla="*/ 0 w 110"/>
                  <a:gd name="T17" fmla="*/ 0 h 11"/>
                  <a:gd name="T18" fmla="*/ 0 w 110"/>
                  <a:gd name="T19" fmla="*/ 0 h 11"/>
                  <a:gd name="T20" fmla="*/ 0 w 110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0"/>
                  <a:gd name="T34" fmla="*/ 0 h 11"/>
                  <a:gd name="T35" fmla="*/ 110 w 110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0" h="11">
                    <a:moveTo>
                      <a:pt x="110" y="10"/>
                    </a:moveTo>
                    <a:lnTo>
                      <a:pt x="81" y="10"/>
                    </a:lnTo>
                    <a:lnTo>
                      <a:pt x="55" y="11"/>
                    </a:lnTo>
                    <a:lnTo>
                      <a:pt x="30" y="11"/>
                    </a:lnTo>
                    <a:lnTo>
                      <a:pt x="0" y="11"/>
                    </a:lnTo>
                    <a:lnTo>
                      <a:pt x="0" y="1"/>
                    </a:lnTo>
                    <a:lnTo>
                      <a:pt x="29" y="1"/>
                    </a:lnTo>
                    <a:lnTo>
                      <a:pt x="54" y="1"/>
                    </a:lnTo>
                    <a:lnTo>
                      <a:pt x="81" y="0"/>
                    </a:lnTo>
                    <a:lnTo>
                      <a:pt x="110" y="0"/>
                    </a:lnTo>
                    <a:lnTo>
                      <a:pt x="110" y="1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1" name="Freeform 788"/>
              <p:cNvSpPr>
                <a:spLocks/>
              </p:cNvSpPr>
              <p:nvPr/>
            </p:nvSpPr>
            <p:spPr bwMode="auto">
              <a:xfrm>
                <a:off x="3399" y="2011"/>
                <a:ext cx="0" cy="4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0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"/>
                  <a:gd name="T14" fmla="*/ 0 w 1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">
                    <a:moveTo>
                      <a:pt x="1" y="0"/>
                    </a:moveTo>
                    <a:lnTo>
                      <a:pt x="1" y="10"/>
                    </a:ln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2" name="Freeform 789"/>
              <p:cNvSpPr>
                <a:spLocks/>
              </p:cNvSpPr>
              <p:nvPr/>
            </p:nvSpPr>
            <p:spPr bwMode="auto">
              <a:xfrm>
                <a:off x="3360" y="2014"/>
                <a:ext cx="8" cy="32"/>
              </a:xfrm>
              <a:custGeom>
                <a:avLst/>
                <a:gdLst>
                  <a:gd name="T0" fmla="*/ 0 w 24"/>
                  <a:gd name="T1" fmla="*/ 0 h 65"/>
                  <a:gd name="T2" fmla="*/ 0 w 24"/>
                  <a:gd name="T3" fmla="*/ 0 h 65"/>
                  <a:gd name="T4" fmla="*/ 0 w 24"/>
                  <a:gd name="T5" fmla="*/ 0 h 65"/>
                  <a:gd name="T6" fmla="*/ 0 w 24"/>
                  <a:gd name="T7" fmla="*/ 0 h 65"/>
                  <a:gd name="T8" fmla="*/ 0 w 24"/>
                  <a:gd name="T9" fmla="*/ 0 h 65"/>
                  <a:gd name="T10" fmla="*/ 0 w 24"/>
                  <a:gd name="T11" fmla="*/ 0 h 65"/>
                  <a:gd name="T12" fmla="*/ 0 w 24"/>
                  <a:gd name="T13" fmla="*/ 0 h 65"/>
                  <a:gd name="T14" fmla="*/ 0 w 24"/>
                  <a:gd name="T15" fmla="*/ 0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12" y="0"/>
                    </a:moveTo>
                    <a:lnTo>
                      <a:pt x="14" y="17"/>
                    </a:lnTo>
                    <a:lnTo>
                      <a:pt x="17" y="32"/>
                    </a:lnTo>
                    <a:lnTo>
                      <a:pt x="24" y="63"/>
                    </a:lnTo>
                    <a:lnTo>
                      <a:pt x="12" y="65"/>
                    </a:lnTo>
                    <a:lnTo>
                      <a:pt x="5" y="33"/>
                    </a:lnTo>
                    <a:lnTo>
                      <a:pt x="2" y="18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3" name="Freeform 790"/>
              <p:cNvSpPr>
                <a:spLocks/>
              </p:cNvSpPr>
              <p:nvPr/>
            </p:nvSpPr>
            <p:spPr bwMode="auto">
              <a:xfrm>
                <a:off x="3360" y="2011"/>
                <a:ext cx="4" cy="5"/>
              </a:xfrm>
              <a:custGeom>
                <a:avLst/>
                <a:gdLst>
                  <a:gd name="T0" fmla="*/ 0 w 13"/>
                  <a:gd name="T1" fmla="*/ 0 h 10"/>
                  <a:gd name="T2" fmla="*/ 0 w 13"/>
                  <a:gd name="T3" fmla="*/ 0 h 10"/>
                  <a:gd name="T4" fmla="*/ 0 w 13"/>
                  <a:gd name="T5" fmla="*/ 1 h 10"/>
                  <a:gd name="T6" fmla="*/ 0 w 13"/>
                  <a:gd name="T7" fmla="*/ 1 h 10"/>
                  <a:gd name="T8" fmla="*/ 0 w 13"/>
                  <a:gd name="T9" fmla="*/ 1 h 10"/>
                  <a:gd name="T10" fmla="*/ 0 w 13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0"/>
                  <a:gd name="T20" fmla="*/ 13 w 13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0">
                    <a:moveTo>
                      <a:pt x="7" y="0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13" y="5"/>
                    </a:lnTo>
                    <a:lnTo>
                      <a:pt x="7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4" name="Freeform 791"/>
              <p:cNvSpPr>
                <a:spLocks/>
              </p:cNvSpPr>
              <p:nvPr/>
            </p:nvSpPr>
            <p:spPr bwMode="auto">
              <a:xfrm>
                <a:off x="3363" y="2009"/>
                <a:ext cx="5" cy="36"/>
              </a:xfrm>
              <a:custGeom>
                <a:avLst/>
                <a:gdLst>
                  <a:gd name="T0" fmla="*/ 0 w 16"/>
                  <a:gd name="T1" fmla="*/ 0 h 73"/>
                  <a:gd name="T2" fmla="*/ 0 w 16"/>
                  <a:gd name="T3" fmla="*/ 0 h 73"/>
                  <a:gd name="T4" fmla="*/ 0 w 16"/>
                  <a:gd name="T5" fmla="*/ 0 h 73"/>
                  <a:gd name="T6" fmla="*/ 0 w 16"/>
                  <a:gd name="T7" fmla="*/ 0 h 73"/>
                  <a:gd name="T8" fmla="*/ 0 w 16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3"/>
                  <a:gd name="T17" fmla="*/ 16 w 16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3">
                    <a:moveTo>
                      <a:pt x="4" y="73"/>
                    </a:moveTo>
                    <a:lnTo>
                      <a:pt x="16" y="73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5" name="Freeform 792"/>
              <p:cNvSpPr>
                <a:spLocks/>
              </p:cNvSpPr>
              <p:nvPr/>
            </p:nvSpPr>
            <p:spPr bwMode="auto">
              <a:xfrm>
                <a:off x="3364" y="2045"/>
                <a:ext cx="4" cy="1"/>
              </a:xfrm>
              <a:custGeom>
                <a:avLst/>
                <a:gdLst>
                  <a:gd name="T0" fmla="*/ 0 w 12"/>
                  <a:gd name="T1" fmla="*/ 1 h 2"/>
                  <a:gd name="T2" fmla="*/ 0 w 12"/>
                  <a:gd name="T3" fmla="*/ 1 h 2"/>
                  <a:gd name="T4" fmla="*/ 0 w 12"/>
                  <a:gd name="T5" fmla="*/ 1 h 2"/>
                  <a:gd name="T6" fmla="*/ 0 w 12"/>
                  <a:gd name="T7" fmla="*/ 0 h 2"/>
                  <a:gd name="T8" fmla="*/ 0 w 1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2"/>
                    </a:moveTo>
                    <a:lnTo>
                      <a:pt x="12" y="1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6" name="Freeform 793"/>
              <p:cNvSpPr>
                <a:spLocks/>
              </p:cNvSpPr>
              <p:nvPr/>
            </p:nvSpPr>
            <p:spPr bwMode="auto">
              <a:xfrm>
                <a:off x="3363" y="2009"/>
                <a:ext cx="4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0 w 12"/>
                  <a:gd name="T4" fmla="*/ 0 w 1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w 12"/>
                  <a:gd name="T11" fmla="*/ 12 w 12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T10" t="0" r="T11" b="0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45" name="Group 795"/>
            <p:cNvGrpSpPr>
              <a:grpSpLocks noChangeAspect="1"/>
            </p:cNvGrpSpPr>
            <p:nvPr/>
          </p:nvGrpSpPr>
          <p:grpSpPr bwMode="auto">
            <a:xfrm>
              <a:off x="3629" y="1908"/>
              <a:ext cx="154" cy="165"/>
              <a:chOff x="3629" y="1908"/>
              <a:chExt cx="154" cy="165"/>
            </a:xfrm>
          </p:grpSpPr>
          <p:sp>
            <p:nvSpPr>
              <p:cNvPr id="25961" name="AutoShape 794"/>
              <p:cNvSpPr>
                <a:spLocks noChangeAspect="1" noChangeArrowheads="1" noTextEdit="1"/>
              </p:cNvSpPr>
              <p:nvPr/>
            </p:nvSpPr>
            <p:spPr bwMode="auto">
              <a:xfrm>
                <a:off x="3629" y="1908"/>
                <a:ext cx="15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2" name="Freeform 796"/>
              <p:cNvSpPr>
                <a:spLocks/>
              </p:cNvSpPr>
              <p:nvPr/>
            </p:nvSpPr>
            <p:spPr bwMode="auto">
              <a:xfrm>
                <a:off x="3637" y="1911"/>
                <a:ext cx="143" cy="157"/>
              </a:xfrm>
              <a:custGeom>
                <a:avLst/>
                <a:gdLst>
                  <a:gd name="T0" fmla="*/ 0 w 428"/>
                  <a:gd name="T1" fmla="*/ 0 h 315"/>
                  <a:gd name="T2" fmla="*/ 0 w 428"/>
                  <a:gd name="T3" fmla="*/ 0 h 315"/>
                  <a:gd name="T4" fmla="*/ 0 w 428"/>
                  <a:gd name="T5" fmla="*/ 0 h 315"/>
                  <a:gd name="T6" fmla="*/ 0 w 428"/>
                  <a:gd name="T7" fmla="*/ 0 h 315"/>
                  <a:gd name="T8" fmla="*/ 0 w 428"/>
                  <a:gd name="T9" fmla="*/ 0 h 315"/>
                  <a:gd name="T10" fmla="*/ 0 w 428"/>
                  <a:gd name="T11" fmla="*/ 0 h 315"/>
                  <a:gd name="T12" fmla="*/ 0 w 428"/>
                  <a:gd name="T13" fmla="*/ 0 h 315"/>
                  <a:gd name="T14" fmla="*/ 0 w 428"/>
                  <a:gd name="T15" fmla="*/ 0 h 315"/>
                  <a:gd name="T16" fmla="*/ 0 w 428"/>
                  <a:gd name="T17" fmla="*/ 0 h 315"/>
                  <a:gd name="T18" fmla="*/ 0 w 428"/>
                  <a:gd name="T19" fmla="*/ 0 h 315"/>
                  <a:gd name="T20" fmla="*/ 0 w 428"/>
                  <a:gd name="T21" fmla="*/ 0 h 315"/>
                  <a:gd name="T22" fmla="*/ 0 w 428"/>
                  <a:gd name="T23" fmla="*/ 0 h 315"/>
                  <a:gd name="T24" fmla="*/ 0 w 428"/>
                  <a:gd name="T25" fmla="*/ 0 h 315"/>
                  <a:gd name="T26" fmla="*/ 0 w 428"/>
                  <a:gd name="T27" fmla="*/ 0 h 315"/>
                  <a:gd name="T28" fmla="*/ 0 w 428"/>
                  <a:gd name="T29" fmla="*/ 0 h 315"/>
                  <a:gd name="T30" fmla="*/ 0 w 428"/>
                  <a:gd name="T31" fmla="*/ 0 h 315"/>
                  <a:gd name="T32" fmla="*/ 0 w 428"/>
                  <a:gd name="T33" fmla="*/ 0 h 315"/>
                  <a:gd name="T34" fmla="*/ 0 w 428"/>
                  <a:gd name="T35" fmla="*/ 0 h 315"/>
                  <a:gd name="T36" fmla="*/ 0 w 428"/>
                  <a:gd name="T37" fmla="*/ 0 h 315"/>
                  <a:gd name="T38" fmla="*/ 0 w 428"/>
                  <a:gd name="T39" fmla="*/ 0 h 315"/>
                  <a:gd name="T40" fmla="*/ 0 w 428"/>
                  <a:gd name="T41" fmla="*/ 0 h 315"/>
                  <a:gd name="T42" fmla="*/ 0 w 428"/>
                  <a:gd name="T43" fmla="*/ 0 h 315"/>
                  <a:gd name="T44" fmla="*/ 0 w 428"/>
                  <a:gd name="T45" fmla="*/ 0 h 315"/>
                  <a:gd name="T46" fmla="*/ 0 w 428"/>
                  <a:gd name="T47" fmla="*/ 0 h 315"/>
                  <a:gd name="T48" fmla="*/ 0 w 428"/>
                  <a:gd name="T49" fmla="*/ 0 h 315"/>
                  <a:gd name="T50" fmla="*/ 0 w 428"/>
                  <a:gd name="T51" fmla="*/ 0 h 315"/>
                  <a:gd name="T52" fmla="*/ 0 w 428"/>
                  <a:gd name="T53" fmla="*/ 0 h 315"/>
                  <a:gd name="T54" fmla="*/ 0 w 428"/>
                  <a:gd name="T55" fmla="*/ 0 h 315"/>
                  <a:gd name="T56" fmla="*/ 0 w 428"/>
                  <a:gd name="T57" fmla="*/ 0 h 315"/>
                  <a:gd name="T58" fmla="*/ 0 w 428"/>
                  <a:gd name="T59" fmla="*/ 0 h 315"/>
                  <a:gd name="T60" fmla="*/ 0 w 428"/>
                  <a:gd name="T61" fmla="*/ 0 h 315"/>
                  <a:gd name="T62" fmla="*/ 0 w 428"/>
                  <a:gd name="T63" fmla="*/ 0 h 315"/>
                  <a:gd name="T64" fmla="*/ 0 w 428"/>
                  <a:gd name="T65" fmla="*/ 0 h 315"/>
                  <a:gd name="T66" fmla="*/ 0 w 428"/>
                  <a:gd name="T67" fmla="*/ 0 h 315"/>
                  <a:gd name="T68" fmla="*/ 0 w 428"/>
                  <a:gd name="T69" fmla="*/ 0 h 315"/>
                  <a:gd name="T70" fmla="*/ 0 w 428"/>
                  <a:gd name="T71" fmla="*/ 0 h 315"/>
                  <a:gd name="T72" fmla="*/ 0 w 428"/>
                  <a:gd name="T73" fmla="*/ 0 h 315"/>
                  <a:gd name="T74" fmla="*/ 0 w 428"/>
                  <a:gd name="T75" fmla="*/ 0 h 315"/>
                  <a:gd name="T76" fmla="*/ 0 w 428"/>
                  <a:gd name="T77" fmla="*/ 0 h 315"/>
                  <a:gd name="T78" fmla="*/ 0 w 428"/>
                  <a:gd name="T79" fmla="*/ 0 h 315"/>
                  <a:gd name="T80" fmla="*/ 0 w 428"/>
                  <a:gd name="T81" fmla="*/ 0 h 315"/>
                  <a:gd name="T82" fmla="*/ 0 w 428"/>
                  <a:gd name="T83" fmla="*/ 0 h 315"/>
                  <a:gd name="T84" fmla="*/ 0 w 428"/>
                  <a:gd name="T85" fmla="*/ 0 h 315"/>
                  <a:gd name="T86" fmla="*/ 0 w 428"/>
                  <a:gd name="T87" fmla="*/ 0 h 315"/>
                  <a:gd name="T88" fmla="*/ 0 w 428"/>
                  <a:gd name="T89" fmla="*/ 0 h 315"/>
                  <a:gd name="T90" fmla="*/ 0 w 428"/>
                  <a:gd name="T91" fmla="*/ 0 h 315"/>
                  <a:gd name="T92" fmla="*/ 0 w 428"/>
                  <a:gd name="T93" fmla="*/ 0 h 3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28"/>
                  <a:gd name="T142" fmla="*/ 0 h 315"/>
                  <a:gd name="T143" fmla="*/ 428 w 428"/>
                  <a:gd name="T144" fmla="*/ 315 h 3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28" h="315">
                    <a:moveTo>
                      <a:pt x="20" y="315"/>
                    </a:moveTo>
                    <a:lnTo>
                      <a:pt x="23" y="302"/>
                    </a:lnTo>
                    <a:lnTo>
                      <a:pt x="23" y="290"/>
                    </a:lnTo>
                    <a:lnTo>
                      <a:pt x="23" y="283"/>
                    </a:lnTo>
                    <a:lnTo>
                      <a:pt x="22" y="280"/>
                    </a:lnTo>
                    <a:lnTo>
                      <a:pt x="20" y="277"/>
                    </a:lnTo>
                    <a:lnTo>
                      <a:pt x="15" y="264"/>
                    </a:lnTo>
                    <a:lnTo>
                      <a:pt x="10" y="258"/>
                    </a:lnTo>
                    <a:lnTo>
                      <a:pt x="7" y="252"/>
                    </a:lnTo>
                    <a:lnTo>
                      <a:pt x="6" y="246"/>
                    </a:lnTo>
                    <a:lnTo>
                      <a:pt x="4" y="238"/>
                    </a:lnTo>
                    <a:lnTo>
                      <a:pt x="4" y="234"/>
                    </a:lnTo>
                    <a:lnTo>
                      <a:pt x="6" y="230"/>
                    </a:lnTo>
                    <a:lnTo>
                      <a:pt x="9" y="227"/>
                    </a:lnTo>
                    <a:lnTo>
                      <a:pt x="10" y="224"/>
                    </a:lnTo>
                    <a:lnTo>
                      <a:pt x="13" y="222"/>
                    </a:lnTo>
                    <a:lnTo>
                      <a:pt x="17" y="219"/>
                    </a:lnTo>
                    <a:lnTo>
                      <a:pt x="26" y="215"/>
                    </a:lnTo>
                    <a:lnTo>
                      <a:pt x="35" y="211"/>
                    </a:lnTo>
                    <a:lnTo>
                      <a:pt x="46" y="206"/>
                    </a:lnTo>
                    <a:lnTo>
                      <a:pt x="56" y="202"/>
                    </a:lnTo>
                    <a:lnTo>
                      <a:pt x="65" y="197"/>
                    </a:lnTo>
                    <a:lnTo>
                      <a:pt x="83" y="187"/>
                    </a:lnTo>
                    <a:lnTo>
                      <a:pt x="90" y="181"/>
                    </a:lnTo>
                    <a:lnTo>
                      <a:pt x="99" y="175"/>
                    </a:lnTo>
                    <a:lnTo>
                      <a:pt x="112" y="164"/>
                    </a:lnTo>
                    <a:lnTo>
                      <a:pt x="118" y="158"/>
                    </a:lnTo>
                    <a:lnTo>
                      <a:pt x="123" y="152"/>
                    </a:lnTo>
                    <a:lnTo>
                      <a:pt x="127" y="146"/>
                    </a:lnTo>
                    <a:lnTo>
                      <a:pt x="131" y="139"/>
                    </a:lnTo>
                    <a:lnTo>
                      <a:pt x="134" y="132"/>
                    </a:lnTo>
                    <a:lnTo>
                      <a:pt x="137" y="125"/>
                    </a:lnTo>
                    <a:lnTo>
                      <a:pt x="140" y="118"/>
                    </a:lnTo>
                    <a:lnTo>
                      <a:pt x="142" y="111"/>
                    </a:lnTo>
                    <a:lnTo>
                      <a:pt x="143" y="102"/>
                    </a:lnTo>
                    <a:lnTo>
                      <a:pt x="143" y="94"/>
                    </a:lnTo>
                    <a:lnTo>
                      <a:pt x="143" y="42"/>
                    </a:lnTo>
                    <a:lnTo>
                      <a:pt x="158" y="37"/>
                    </a:lnTo>
                    <a:lnTo>
                      <a:pt x="166" y="35"/>
                    </a:lnTo>
                    <a:lnTo>
                      <a:pt x="173" y="34"/>
                    </a:lnTo>
                    <a:lnTo>
                      <a:pt x="179" y="35"/>
                    </a:lnTo>
                    <a:lnTo>
                      <a:pt x="185" y="36"/>
                    </a:lnTo>
                    <a:lnTo>
                      <a:pt x="189" y="38"/>
                    </a:lnTo>
                    <a:lnTo>
                      <a:pt x="192" y="40"/>
                    </a:lnTo>
                    <a:lnTo>
                      <a:pt x="195" y="43"/>
                    </a:lnTo>
                    <a:lnTo>
                      <a:pt x="200" y="47"/>
                    </a:lnTo>
                    <a:lnTo>
                      <a:pt x="206" y="54"/>
                    </a:lnTo>
                    <a:lnTo>
                      <a:pt x="211" y="60"/>
                    </a:lnTo>
                    <a:lnTo>
                      <a:pt x="214" y="64"/>
                    </a:lnTo>
                    <a:lnTo>
                      <a:pt x="217" y="66"/>
                    </a:lnTo>
                    <a:lnTo>
                      <a:pt x="222" y="69"/>
                    </a:lnTo>
                    <a:lnTo>
                      <a:pt x="226" y="70"/>
                    </a:lnTo>
                    <a:lnTo>
                      <a:pt x="231" y="72"/>
                    </a:lnTo>
                    <a:lnTo>
                      <a:pt x="237" y="72"/>
                    </a:lnTo>
                    <a:lnTo>
                      <a:pt x="248" y="71"/>
                    </a:lnTo>
                    <a:lnTo>
                      <a:pt x="253" y="70"/>
                    </a:lnTo>
                    <a:lnTo>
                      <a:pt x="259" y="69"/>
                    </a:lnTo>
                    <a:lnTo>
                      <a:pt x="268" y="66"/>
                    </a:lnTo>
                    <a:lnTo>
                      <a:pt x="272" y="63"/>
                    </a:lnTo>
                    <a:lnTo>
                      <a:pt x="277" y="61"/>
                    </a:lnTo>
                    <a:lnTo>
                      <a:pt x="284" y="56"/>
                    </a:lnTo>
                    <a:lnTo>
                      <a:pt x="291" y="50"/>
                    </a:lnTo>
                    <a:lnTo>
                      <a:pt x="305" y="36"/>
                    </a:lnTo>
                    <a:lnTo>
                      <a:pt x="318" y="23"/>
                    </a:lnTo>
                    <a:lnTo>
                      <a:pt x="325" y="17"/>
                    </a:lnTo>
                    <a:lnTo>
                      <a:pt x="333" y="12"/>
                    </a:lnTo>
                    <a:lnTo>
                      <a:pt x="337" y="8"/>
                    </a:lnTo>
                    <a:lnTo>
                      <a:pt x="342" y="6"/>
                    </a:lnTo>
                    <a:lnTo>
                      <a:pt x="351" y="3"/>
                    </a:lnTo>
                    <a:lnTo>
                      <a:pt x="355" y="1"/>
                    </a:lnTo>
                    <a:lnTo>
                      <a:pt x="361" y="0"/>
                    </a:lnTo>
                    <a:lnTo>
                      <a:pt x="373" y="0"/>
                    </a:lnTo>
                    <a:lnTo>
                      <a:pt x="383" y="0"/>
                    </a:lnTo>
                    <a:lnTo>
                      <a:pt x="389" y="1"/>
                    </a:lnTo>
                    <a:lnTo>
                      <a:pt x="394" y="3"/>
                    </a:lnTo>
                    <a:lnTo>
                      <a:pt x="402" y="6"/>
                    </a:lnTo>
                    <a:lnTo>
                      <a:pt x="407" y="8"/>
                    </a:lnTo>
                    <a:lnTo>
                      <a:pt x="411" y="10"/>
                    </a:lnTo>
                    <a:lnTo>
                      <a:pt x="414" y="14"/>
                    </a:lnTo>
                    <a:lnTo>
                      <a:pt x="419" y="17"/>
                    </a:lnTo>
                    <a:lnTo>
                      <a:pt x="423" y="23"/>
                    </a:lnTo>
                    <a:lnTo>
                      <a:pt x="426" y="30"/>
                    </a:lnTo>
                    <a:lnTo>
                      <a:pt x="428" y="33"/>
                    </a:lnTo>
                    <a:lnTo>
                      <a:pt x="428" y="37"/>
                    </a:lnTo>
                    <a:lnTo>
                      <a:pt x="428" y="42"/>
                    </a:lnTo>
                    <a:lnTo>
                      <a:pt x="426" y="47"/>
                    </a:lnTo>
                    <a:lnTo>
                      <a:pt x="425" y="51"/>
                    </a:lnTo>
                    <a:lnTo>
                      <a:pt x="422" y="55"/>
                    </a:lnTo>
                    <a:lnTo>
                      <a:pt x="419" y="59"/>
                    </a:lnTo>
                    <a:lnTo>
                      <a:pt x="414" y="62"/>
                    </a:lnTo>
                    <a:lnTo>
                      <a:pt x="407" y="69"/>
                    </a:lnTo>
                    <a:lnTo>
                      <a:pt x="398" y="75"/>
                    </a:lnTo>
                    <a:lnTo>
                      <a:pt x="389" y="82"/>
                    </a:lnTo>
                    <a:lnTo>
                      <a:pt x="385" y="86"/>
                    </a:lnTo>
                    <a:lnTo>
                      <a:pt x="380" y="90"/>
                    </a:lnTo>
                    <a:lnTo>
                      <a:pt x="373" y="98"/>
                    </a:lnTo>
                    <a:lnTo>
                      <a:pt x="368" y="104"/>
                    </a:lnTo>
                    <a:lnTo>
                      <a:pt x="367" y="109"/>
                    </a:lnTo>
                    <a:lnTo>
                      <a:pt x="364" y="116"/>
                    </a:lnTo>
                    <a:lnTo>
                      <a:pt x="364" y="122"/>
                    </a:lnTo>
                    <a:lnTo>
                      <a:pt x="364" y="133"/>
                    </a:lnTo>
                    <a:lnTo>
                      <a:pt x="365" y="145"/>
                    </a:lnTo>
                    <a:lnTo>
                      <a:pt x="367" y="156"/>
                    </a:lnTo>
                    <a:lnTo>
                      <a:pt x="367" y="167"/>
                    </a:lnTo>
                    <a:lnTo>
                      <a:pt x="367" y="173"/>
                    </a:lnTo>
                    <a:lnTo>
                      <a:pt x="365" y="180"/>
                    </a:lnTo>
                    <a:lnTo>
                      <a:pt x="364" y="186"/>
                    </a:lnTo>
                    <a:lnTo>
                      <a:pt x="361" y="192"/>
                    </a:lnTo>
                    <a:lnTo>
                      <a:pt x="357" y="199"/>
                    </a:lnTo>
                    <a:lnTo>
                      <a:pt x="351" y="206"/>
                    </a:lnTo>
                    <a:lnTo>
                      <a:pt x="345" y="214"/>
                    </a:lnTo>
                    <a:lnTo>
                      <a:pt x="339" y="220"/>
                    </a:lnTo>
                    <a:lnTo>
                      <a:pt x="325" y="232"/>
                    </a:lnTo>
                    <a:lnTo>
                      <a:pt x="312" y="244"/>
                    </a:lnTo>
                    <a:lnTo>
                      <a:pt x="299" y="255"/>
                    </a:lnTo>
                    <a:lnTo>
                      <a:pt x="293" y="261"/>
                    </a:lnTo>
                    <a:lnTo>
                      <a:pt x="288" y="267"/>
                    </a:lnTo>
                    <a:lnTo>
                      <a:pt x="284" y="274"/>
                    </a:lnTo>
                    <a:lnTo>
                      <a:pt x="280" y="282"/>
                    </a:lnTo>
                    <a:lnTo>
                      <a:pt x="277" y="290"/>
                    </a:lnTo>
                    <a:lnTo>
                      <a:pt x="275" y="298"/>
                    </a:lnTo>
                    <a:lnTo>
                      <a:pt x="266" y="291"/>
                    </a:lnTo>
                    <a:lnTo>
                      <a:pt x="256" y="285"/>
                    </a:lnTo>
                    <a:lnTo>
                      <a:pt x="251" y="283"/>
                    </a:lnTo>
                    <a:lnTo>
                      <a:pt x="247" y="280"/>
                    </a:lnTo>
                    <a:lnTo>
                      <a:pt x="237" y="276"/>
                    </a:lnTo>
                    <a:lnTo>
                      <a:pt x="226" y="271"/>
                    </a:lnTo>
                    <a:lnTo>
                      <a:pt x="214" y="268"/>
                    </a:lnTo>
                    <a:lnTo>
                      <a:pt x="203" y="267"/>
                    </a:lnTo>
                    <a:lnTo>
                      <a:pt x="189" y="266"/>
                    </a:lnTo>
                    <a:lnTo>
                      <a:pt x="174" y="266"/>
                    </a:lnTo>
                    <a:lnTo>
                      <a:pt x="161" y="267"/>
                    </a:lnTo>
                    <a:lnTo>
                      <a:pt x="149" y="268"/>
                    </a:lnTo>
                    <a:lnTo>
                      <a:pt x="137" y="270"/>
                    </a:lnTo>
                    <a:lnTo>
                      <a:pt x="126" y="272"/>
                    </a:lnTo>
                    <a:lnTo>
                      <a:pt x="115" y="276"/>
                    </a:lnTo>
                    <a:lnTo>
                      <a:pt x="93" y="281"/>
                    </a:lnTo>
                    <a:lnTo>
                      <a:pt x="50" y="294"/>
                    </a:lnTo>
                    <a:lnTo>
                      <a:pt x="26" y="300"/>
                    </a:lnTo>
                    <a:lnTo>
                      <a:pt x="13" y="303"/>
                    </a:lnTo>
                    <a:lnTo>
                      <a:pt x="0" y="306"/>
                    </a:lnTo>
                    <a:lnTo>
                      <a:pt x="20" y="31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3" name="Freeform 797"/>
              <p:cNvSpPr>
                <a:spLocks/>
              </p:cNvSpPr>
              <p:nvPr/>
            </p:nvSpPr>
            <p:spPr bwMode="auto">
              <a:xfrm>
                <a:off x="3641" y="2055"/>
                <a:ext cx="7" cy="13"/>
              </a:xfrm>
              <a:custGeom>
                <a:avLst/>
                <a:gdLst>
                  <a:gd name="T0" fmla="*/ 0 w 20"/>
                  <a:gd name="T1" fmla="*/ 1 h 26"/>
                  <a:gd name="T2" fmla="*/ 0 w 20"/>
                  <a:gd name="T3" fmla="*/ 1 h 26"/>
                  <a:gd name="T4" fmla="*/ 0 w 20"/>
                  <a:gd name="T5" fmla="*/ 0 h 26"/>
                  <a:gd name="T6" fmla="*/ 0 w 20"/>
                  <a:gd name="T7" fmla="*/ 1 h 26"/>
                  <a:gd name="T8" fmla="*/ 0 w 20"/>
                  <a:gd name="T9" fmla="*/ 1 h 26"/>
                  <a:gd name="T10" fmla="*/ 0 w 20"/>
                  <a:gd name="T11" fmla="*/ 1 h 26"/>
                  <a:gd name="T12" fmla="*/ 0 w 20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6"/>
                  <a:gd name="T23" fmla="*/ 20 w 20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6">
                    <a:moveTo>
                      <a:pt x="0" y="25"/>
                    </a:moveTo>
                    <a:lnTo>
                      <a:pt x="3" y="12"/>
                    </a:lnTo>
                    <a:lnTo>
                      <a:pt x="3" y="0"/>
                    </a:lnTo>
                    <a:lnTo>
                      <a:pt x="20" y="1"/>
                    </a:lnTo>
                    <a:lnTo>
                      <a:pt x="19" y="13"/>
                    </a:lnTo>
                    <a:lnTo>
                      <a:pt x="17" y="2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4" name="Freeform 798"/>
              <p:cNvSpPr>
                <a:spLocks/>
              </p:cNvSpPr>
              <p:nvPr/>
            </p:nvSpPr>
            <p:spPr bwMode="auto">
              <a:xfrm>
                <a:off x="3635" y="2029"/>
                <a:ext cx="13" cy="27"/>
              </a:xfrm>
              <a:custGeom>
                <a:avLst/>
                <a:gdLst>
                  <a:gd name="T0" fmla="*/ 0 w 37"/>
                  <a:gd name="T1" fmla="*/ 1 h 54"/>
                  <a:gd name="T2" fmla="*/ 0 w 37"/>
                  <a:gd name="T3" fmla="*/ 1 h 54"/>
                  <a:gd name="T4" fmla="*/ 0 w 37"/>
                  <a:gd name="T5" fmla="*/ 1 h 54"/>
                  <a:gd name="T6" fmla="*/ 0 w 37"/>
                  <a:gd name="T7" fmla="*/ 1 h 54"/>
                  <a:gd name="T8" fmla="*/ 0 w 37"/>
                  <a:gd name="T9" fmla="*/ 1 h 54"/>
                  <a:gd name="T10" fmla="*/ 0 w 37"/>
                  <a:gd name="T11" fmla="*/ 1 h 54"/>
                  <a:gd name="T12" fmla="*/ 0 w 37"/>
                  <a:gd name="T13" fmla="*/ 1 h 54"/>
                  <a:gd name="T14" fmla="*/ 0 w 37"/>
                  <a:gd name="T15" fmla="*/ 1 h 54"/>
                  <a:gd name="T16" fmla="*/ 0 w 37"/>
                  <a:gd name="T17" fmla="*/ 1 h 54"/>
                  <a:gd name="T18" fmla="*/ 0 w 37"/>
                  <a:gd name="T19" fmla="*/ 0 h 54"/>
                  <a:gd name="T20" fmla="*/ 0 w 37"/>
                  <a:gd name="T21" fmla="*/ 1 h 54"/>
                  <a:gd name="T22" fmla="*/ 0 w 37"/>
                  <a:gd name="T23" fmla="*/ 1 h 54"/>
                  <a:gd name="T24" fmla="*/ 0 w 37"/>
                  <a:gd name="T25" fmla="*/ 1 h 54"/>
                  <a:gd name="T26" fmla="*/ 0 w 37"/>
                  <a:gd name="T27" fmla="*/ 1 h 54"/>
                  <a:gd name="T28" fmla="*/ 0 w 37"/>
                  <a:gd name="T29" fmla="*/ 1 h 54"/>
                  <a:gd name="T30" fmla="*/ 0 w 37"/>
                  <a:gd name="T31" fmla="*/ 1 h 54"/>
                  <a:gd name="T32" fmla="*/ 0 w 37"/>
                  <a:gd name="T33" fmla="*/ 1 h 54"/>
                  <a:gd name="T34" fmla="*/ 0 w 37"/>
                  <a:gd name="T35" fmla="*/ 1 h 54"/>
                  <a:gd name="T36" fmla="*/ 0 w 37"/>
                  <a:gd name="T37" fmla="*/ 1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54"/>
                  <a:gd name="T59" fmla="*/ 37 w 37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54">
                    <a:moveTo>
                      <a:pt x="20" y="54"/>
                    </a:moveTo>
                    <a:lnTo>
                      <a:pt x="20" y="47"/>
                    </a:lnTo>
                    <a:lnTo>
                      <a:pt x="18" y="4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8" y="24"/>
                    </a:lnTo>
                    <a:lnTo>
                      <a:pt x="3" y="17"/>
                    </a:lnTo>
                    <a:lnTo>
                      <a:pt x="2" y="10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18" y="8"/>
                    </a:lnTo>
                    <a:lnTo>
                      <a:pt x="21" y="14"/>
                    </a:lnTo>
                    <a:lnTo>
                      <a:pt x="24" y="19"/>
                    </a:lnTo>
                    <a:lnTo>
                      <a:pt x="27" y="25"/>
                    </a:lnTo>
                    <a:lnTo>
                      <a:pt x="34" y="37"/>
                    </a:lnTo>
                    <a:lnTo>
                      <a:pt x="36" y="41"/>
                    </a:lnTo>
                    <a:lnTo>
                      <a:pt x="36" y="45"/>
                    </a:lnTo>
                    <a:lnTo>
                      <a:pt x="37" y="53"/>
                    </a:lnTo>
                    <a:lnTo>
                      <a:pt x="20" y="5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5" name="Freeform 799"/>
              <p:cNvSpPr>
                <a:spLocks/>
              </p:cNvSpPr>
              <p:nvPr/>
            </p:nvSpPr>
            <p:spPr bwMode="auto">
              <a:xfrm>
                <a:off x="3642" y="2055"/>
                <a:ext cx="6" cy="1"/>
              </a:xfrm>
              <a:custGeom>
                <a:avLst/>
                <a:gdLst>
                  <a:gd name="T0" fmla="*/ 0 w 17"/>
                  <a:gd name="T1" fmla="*/ 1 h 1"/>
                  <a:gd name="T2" fmla="*/ 0 w 17"/>
                  <a:gd name="T3" fmla="*/ 0 h 1"/>
                  <a:gd name="T4" fmla="*/ 0 w 17"/>
                  <a:gd name="T5" fmla="*/ 1 h 1"/>
                  <a:gd name="T6" fmla="*/ 0 w 17"/>
                  <a:gd name="T7" fmla="*/ 0 h 1"/>
                  <a:gd name="T8" fmla="*/ 0 w 17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"/>
                  <a:gd name="T17" fmla="*/ 17 w 1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">
                    <a:moveTo>
                      <a:pt x="17" y="1"/>
                    </a:moveTo>
                    <a:lnTo>
                      <a:pt x="17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6" name="Freeform 800"/>
              <p:cNvSpPr>
                <a:spLocks/>
              </p:cNvSpPr>
              <p:nvPr/>
            </p:nvSpPr>
            <p:spPr bwMode="auto">
              <a:xfrm>
                <a:off x="3635" y="2006"/>
                <a:ext cx="26" cy="24"/>
              </a:xfrm>
              <a:custGeom>
                <a:avLst/>
                <a:gdLst>
                  <a:gd name="T0" fmla="*/ 0 w 76"/>
                  <a:gd name="T1" fmla="*/ 1 h 46"/>
                  <a:gd name="T2" fmla="*/ 0 w 76"/>
                  <a:gd name="T3" fmla="*/ 1 h 46"/>
                  <a:gd name="T4" fmla="*/ 0 w 76"/>
                  <a:gd name="T5" fmla="*/ 1 h 46"/>
                  <a:gd name="T6" fmla="*/ 0 w 76"/>
                  <a:gd name="T7" fmla="*/ 1 h 46"/>
                  <a:gd name="T8" fmla="*/ 0 w 76"/>
                  <a:gd name="T9" fmla="*/ 1 h 46"/>
                  <a:gd name="T10" fmla="*/ 0 w 76"/>
                  <a:gd name="T11" fmla="*/ 1 h 46"/>
                  <a:gd name="T12" fmla="*/ 0 w 76"/>
                  <a:gd name="T13" fmla="*/ 1 h 46"/>
                  <a:gd name="T14" fmla="*/ 0 w 76"/>
                  <a:gd name="T15" fmla="*/ 1 h 46"/>
                  <a:gd name="T16" fmla="*/ 0 w 76"/>
                  <a:gd name="T17" fmla="*/ 1 h 46"/>
                  <a:gd name="T18" fmla="*/ 0 w 76"/>
                  <a:gd name="T19" fmla="*/ 1 h 46"/>
                  <a:gd name="T20" fmla="*/ 0 w 76"/>
                  <a:gd name="T21" fmla="*/ 1 h 46"/>
                  <a:gd name="T22" fmla="*/ 0 w 76"/>
                  <a:gd name="T23" fmla="*/ 0 h 46"/>
                  <a:gd name="T24" fmla="*/ 0 w 76"/>
                  <a:gd name="T25" fmla="*/ 1 h 46"/>
                  <a:gd name="T26" fmla="*/ 0 w 76"/>
                  <a:gd name="T27" fmla="*/ 1 h 46"/>
                  <a:gd name="T28" fmla="*/ 0 w 76"/>
                  <a:gd name="T29" fmla="*/ 1 h 46"/>
                  <a:gd name="T30" fmla="*/ 0 w 76"/>
                  <a:gd name="T31" fmla="*/ 1 h 46"/>
                  <a:gd name="T32" fmla="*/ 0 w 76"/>
                  <a:gd name="T33" fmla="*/ 1 h 46"/>
                  <a:gd name="T34" fmla="*/ 0 w 76"/>
                  <a:gd name="T35" fmla="*/ 1 h 46"/>
                  <a:gd name="T36" fmla="*/ 0 w 76"/>
                  <a:gd name="T37" fmla="*/ 1 h 46"/>
                  <a:gd name="T38" fmla="*/ 0 w 76"/>
                  <a:gd name="T39" fmla="*/ 1 h 46"/>
                  <a:gd name="T40" fmla="*/ 0 w 76"/>
                  <a:gd name="T41" fmla="*/ 1 h 46"/>
                  <a:gd name="T42" fmla="*/ 0 w 76"/>
                  <a:gd name="T43" fmla="*/ 1 h 46"/>
                  <a:gd name="T44" fmla="*/ 0 w 76"/>
                  <a:gd name="T45" fmla="*/ 1 h 46"/>
                  <a:gd name="T46" fmla="*/ 0 w 76"/>
                  <a:gd name="T47" fmla="*/ 1 h 46"/>
                  <a:gd name="T48" fmla="*/ 0 w 76"/>
                  <a:gd name="T49" fmla="*/ 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6"/>
                  <a:gd name="T76" fmla="*/ 0 h 46"/>
                  <a:gd name="T77" fmla="*/ 76 w 7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6" h="46">
                    <a:moveTo>
                      <a:pt x="0" y="45"/>
                    </a:moveTo>
                    <a:lnTo>
                      <a:pt x="0" y="41"/>
                    </a:lnTo>
                    <a:lnTo>
                      <a:pt x="3" y="37"/>
                    </a:lnTo>
                    <a:lnTo>
                      <a:pt x="5" y="33"/>
                    </a:lnTo>
                    <a:lnTo>
                      <a:pt x="8" y="29"/>
                    </a:lnTo>
                    <a:lnTo>
                      <a:pt x="12" y="26"/>
                    </a:lnTo>
                    <a:lnTo>
                      <a:pt x="17" y="23"/>
                    </a:lnTo>
                    <a:lnTo>
                      <a:pt x="25" y="18"/>
                    </a:lnTo>
                    <a:lnTo>
                      <a:pt x="36" y="13"/>
                    </a:lnTo>
                    <a:lnTo>
                      <a:pt x="46" y="9"/>
                    </a:lnTo>
                    <a:lnTo>
                      <a:pt x="55" y="5"/>
                    </a:lnTo>
                    <a:lnTo>
                      <a:pt x="65" y="0"/>
                    </a:lnTo>
                    <a:lnTo>
                      <a:pt x="76" y="10"/>
                    </a:lnTo>
                    <a:lnTo>
                      <a:pt x="65" y="15"/>
                    </a:lnTo>
                    <a:lnTo>
                      <a:pt x="55" y="20"/>
                    </a:lnTo>
                    <a:lnTo>
                      <a:pt x="45" y="24"/>
                    </a:lnTo>
                    <a:lnTo>
                      <a:pt x="36" y="28"/>
                    </a:lnTo>
                    <a:lnTo>
                      <a:pt x="28" y="32"/>
                    </a:lnTo>
                    <a:lnTo>
                      <a:pt x="25" y="34"/>
                    </a:lnTo>
                    <a:lnTo>
                      <a:pt x="22" y="36"/>
                    </a:lnTo>
                    <a:lnTo>
                      <a:pt x="21" y="38"/>
                    </a:lnTo>
                    <a:lnTo>
                      <a:pt x="20" y="40"/>
                    </a:lnTo>
                    <a:lnTo>
                      <a:pt x="18" y="43"/>
                    </a:lnTo>
                    <a:lnTo>
                      <a:pt x="18" y="4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7" name="Freeform 801"/>
              <p:cNvSpPr>
                <a:spLocks/>
              </p:cNvSpPr>
              <p:nvPr/>
            </p:nvSpPr>
            <p:spPr bwMode="auto">
              <a:xfrm>
                <a:off x="3635" y="2029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w 18"/>
                  <a:gd name="T7" fmla="*/ 0 h 1"/>
                  <a:gd name="T8" fmla="*/ 0 w 18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0" y="1"/>
                    </a:moveTo>
                    <a:lnTo>
                      <a:pt x="0" y="0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8" name="Freeform 802"/>
              <p:cNvSpPr>
                <a:spLocks/>
              </p:cNvSpPr>
              <p:nvPr/>
            </p:nvSpPr>
            <p:spPr bwMode="auto">
              <a:xfrm>
                <a:off x="3657" y="1958"/>
                <a:ext cx="31" cy="54"/>
              </a:xfrm>
              <a:custGeom>
                <a:avLst/>
                <a:gdLst>
                  <a:gd name="T0" fmla="*/ 0 w 93"/>
                  <a:gd name="T1" fmla="*/ 1 h 108"/>
                  <a:gd name="T2" fmla="*/ 0 w 93"/>
                  <a:gd name="T3" fmla="*/ 1 h 108"/>
                  <a:gd name="T4" fmla="*/ 0 w 93"/>
                  <a:gd name="T5" fmla="*/ 1 h 108"/>
                  <a:gd name="T6" fmla="*/ 0 w 93"/>
                  <a:gd name="T7" fmla="*/ 1 h 108"/>
                  <a:gd name="T8" fmla="*/ 0 w 93"/>
                  <a:gd name="T9" fmla="*/ 1 h 108"/>
                  <a:gd name="T10" fmla="*/ 0 w 93"/>
                  <a:gd name="T11" fmla="*/ 1 h 108"/>
                  <a:gd name="T12" fmla="*/ 0 w 93"/>
                  <a:gd name="T13" fmla="*/ 1 h 108"/>
                  <a:gd name="T14" fmla="*/ 0 w 93"/>
                  <a:gd name="T15" fmla="*/ 1 h 108"/>
                  <a:gd name="T16" fmla="*/ 0 w 93"/>
                  <a:gd name="T17" fmla="*/ 1 h 108"/>
                  <a:gd name="T18" fmla="*/ 0 w 93"/>
                  <a:gd name="T19" fmla="*/ 1 h 108"/>
                  <a:gd name="T20" fmla="*/ 0 w 93"/>
                  <a:gd name="T21" fmla="*/ 1 h 108"/>
                  <a:gd name="T22" fmla="*/ 0 w 93"/>
                  <a:gd name="T23" fmla="*/ 1 h 108"/>
                  <a:gd name="T24" fmla="*/ 0 w 93"/>
                  <a:gd name="T25" fmla="*/ 1 h 108"/>
                  <a:gd name="T26" fmla="*/ 0 w 93"/>
                  <a:gd name="T27" fmla="*/ 1 h 108"/>
                  <a:gd name="T28" fmla="*/ 0 w 93"/>
                  <a:gd name="T29" fmla="*/ 0 h 108"/>
                  <a:gd name="T30" fmla="*/ 0 w 93"/>
                  <a:gd name="T31" fmla="*/ 1 h 108"/>
                  <a:gd name="T32" fmla="*/ 0 w 93"/>
                  <a:gd name="T33" fmla="*/ 1 h 108"/>
                  <a:gd name="T34" fmla="*/ 0 w 93"/>
                  <a:gd name="T35" fmla="*/ 1 h 108"/>
                  <a:gd name="T36" fmla="*/ 0 w 93"/>
                  <a:gd name="T37" fmla="*/ 1 h 108"/>
                  <a:gd name="T38" fmla="*/ 0 w 93"/>
                  <a:gd name="T39" fmla="*/ 1 h 108"/>
                  <a:gd name="T40" fmla="*/ 0 w 93"/>
                  <a:gd name="T41" fmla="*/ 1 h 108"/>
                  <a:gd name="T42" fmla="*/ 0 w 93"/>
                  <a:gd name="T43" fmla="*/ 1 h 108"/>
                  <a:gd name="T44" fmla="*/ 0 w 93"/>
                  <a:gd name="T45" fmla="*/ 1 h 108"/>
                  <a:gd name="T46" fmla="*/ 0 w 93"/>
                  <a:gd name="T47" fmla="*/ 1 h 108"/>
                  <a:gd name="T48" fmla="*/ 0 w 93"/>
                  <a:gd name="T49" fmla="*/ 1 h 108"/>
                  <a:gd name="T50" fmla="*/ 0 w 93"/>
                  <a:gd name="T51" fmla="*/ 1 h 108"/>
                  <a:gd name="T52" fmla="*/ 0 w 93"/>
                  <a:gd name="T53" fmla="*/ 1 h 108"/>
                  <a:gd name="T54" fmla="*/ 0 w 93"/>
                  <a:gd name="T55" fmla="*/ 1 h 108"/>
                  <a:gd name="T56" fmla="*/ 0 w 93"/>
                  <a:gd name="T57" fmla="*/ 1 h 108"/>
                  <a:gd name="T58" fmla="*/ 0 w 93"/>
                  <a:gd name="T59" fmla="*/ 1 h 108"/>
                  <a:gd name="T60" fmla="*/ 0 w 93"/>
                  <a:gd name="T61" fmla="*/ 1 h 10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3"/>
                  <a:gd name="T94" fmla="*/ 0 h 108"/>
                  <a:gd name="T95" fmla="*/ 93 w 93"/>
                  <a:gd name="T96" fmla="*/ 108 h 10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3" h="108">
                    <a:moveTo>
                      <a:pt x="0" y="99"/>
                    </a:moveTo>
                    <a:lnTo>
                      <a:pt x="18" y="88"/>
                    </a:lnTo>
                    <a:lnTo>
                      <a:pt x="25" y="83"/>
                    </a:lnTo>
                    <a:lnTo>
                      <a:pt x="33" y="77"/>
                    </a:lnTo>
                    <a:lnTo>
                      <a:pt x="46" y="66"/>
                    </a:lnTo>
                    <a:lnTo>
                      <a:pt x="52" y="61"/>
                    </a:lnTo>
                    <a:lnTo>
                      <a:pt x="56" y="55"/>
                    </a:lnTo>
                    <a:lnTo>
                      <a:pt x="61" y="48"/>
                    </a:lnTo>
                    <a:lnTo>
                      <a:pt x="65" y="42"/>
                    </a:lnTo>
                    <a:lnTo>
                      <a:pt x="68" y="36"/>
                    </a:lnTo>
                    <a:lnTo>
                      <a:pt x="71" y="30"/>
                    </a:lnTo>
                    <a:lnTo>
                      <a:pt x="72" y="23"/>
                    </a:lnTo>
                    <a:lnTo>
                      <a:pt x="74" y="15"/>
                    </a:lnTo>
                    <a:lnTo>
                      <a:pt x="75" y="8"/>
                    </a:lnTo>
                    <a:lnTo>
                      <a:pt x="75" y="0"/>
                    </a:lnTo>
                    <a:lnTo>
                      <a:pt x="93" y="1"/>
                    </a:lnTo>
                    <a:lnTo>
                      <a:pt x="92" y="9"/>
                    </a:lnTo>
                    <a:lnTo>
                      <a:pt x="92" y="18"/>
                    </a:lnTo>
                    <a:lnTo>
                      <a:pt x="90" y="26"/>
                    </a:lnTo>
                    <a:lnTo>
                      <a:pt x="87" y="33"/>
                    </a:lnTo>
                    <a:lnTo>
                      <a:pt x="84" y="40"/>
                    </a:lnTo>
                    <a:lnTo>
                      <a:pt x="81" y="47"/>
                    </a:lnTo>
                    <a:lnTo>
                      <a:pt x="77" y="55"/>
                    </a:lnTo>
                    <a:lnTo>
                      <a:pt x="71" y="61"/>
                    </a:lnTo>
                    <a:lnTo>
                      <a:pt x="67" y="67"/>
                    </a:lnTo>
                    <a:lnTo>
                      <a:pt x="59" y="73"/>
                    </a:lnTo>
                    <a:lnTo>
                      <a:pt x="46" y="86"/>
                    </a:lnTo>
                    <a:lnTo>
                      <a:pt x="38" y="91"/>
                    </a:lnTo>
                    <a:lnTo>
                      <a:pt x="30" y="97"/>
                    </a:lnTo>
                    <a:lnTo>
                      <a:pt x="12" y="10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9" name="Freeform 803"/>
              <p:cNvSpPr>
                <a:spLocks/>
              </p:cNvSpPr>
              <p:nvPr/>
            </p:nvSpPr>
            <p:spPr bwMode="auto">
              <a:xfrm>
                <a:off x="3657" y="2006"/>
                <a:ext cx="4" cy="6"/>
              </a:xfrm>
              <a:custGeom>
                <a:avLst/>
                <a:gdLst>
                  <a:gd name="T0" fmla="*/ 0 w 12"/>
                  <a:gd name="T1" fmla="*/ 1 h 10"/>
                  <a:gd name="T2" fmla="*/ 0 w 12"/>
                  <a:gd name="T3" fmla="*/ 1 h 10"/>
                  <a:gd name="T4" fmla="*/ 0 w 12"/>
                  <a:gd name="T5" fmla="*/ 1 h 10"/>
                  <a:gd name="T6" fmla="*/ 0 w 12"/>
                  <a:gd name="T7" fmla="*/ 1 h 10"/>
                  <a:gd name="T8" fmla="*/ 0 w 12"/>
                  <a:gd name="T9" fmla="*/ 0 h 10"/>
                  <a:gd name="T10" fmla="*/ 0 w 12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0"/>
                  <a:gd name="T20" fmla="*/ 12 w 12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0">
                    <a:moveTo>
                      <a:pt x="12" y="10"/>
                    </a:moveTo>
                    <a:lnTo>
                      <a:pt x="10" y="10"/>
                    </a:lnTo>
                    <a:lnTo>
                      <a:pt x="12" y="1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0" name="Rectangle 804"/>
              <p:cNvSpPr>
                <a:spLocks noChangeArrowheads="1"/>
              </p:cNvSpPr>
              <p:nvPr/>
            </p:nvSpPr>
            <p:spPr bwMode="auto">
              <a:xfrm>
                <a:off x="3682" y="1932"/>
                <a:ext cx="6" cy="2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71" name="Freeform 805"/>
              <p:cNvSpPr>
                <a:spLocks/>
              </p:cNvSpPr>
              <p:nvPr/>
            </p:nvSpPr>
            <p:spPr bwMode="auto">
              <a:xfrm>
                <a:off x="3682" y="1958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18" y="1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2" name="Freeform 806"/>
              <p:cNvSpPr>
                <a:spLocks/>
              </p:cNvSpPr>
              <p:nvPr/>
            </p:nvSpPr>
            <p:spPr bwMode="auto">
              <a:xfrm>
                <a:off x="3683" y="1925"/>
                <a:ext cx="12" cy="10"/>
              </a:xfrm>
              <a:custGeom>
                <a:avLst/>
                <a:gdLst>
                  <a:gd name="T0" fmla="*/ 0 w 35"/>
                  <a:gd name="T1" fmla="*/ 0 h 21"/>
                  <a:gd name="T2" fmla="*/ 0 w 35"/>
                  <a:gd name="T3" fmla="*/ 0 h 21"/>
                  <a:gd name="T4" fmla="*/ 0 w 35"/>
                  <a:gd name="T5" fmla="*/ 0 h 21"/>
                  <a:gd name="T6" fmla="*/ 0 w 35"/>
                  <a:gd name="T7" fmla="*/ 0 h 21"/>
                  <a:gd name="T8" fmla="*/ 0 w 35"/>
                  <a:gd name="T9" fmla="*/ 0 h 21"/>
                  <a:gd name="T10" fmla="*/ 0 w 35"/>
                  <a:gd name="T11" fmla="*/ 0 h 21"/>
                  <a:gd name="T12" fmla="*/ 0 w 35"/>
                  <a:gd name="T13" fmla="*/ 0 h 21"/>
                  <a:gd name="T14" fmla="*/ 0 w 35"/>
                  <a:gd name="T15" fmla="*/ 0 h 21"/>
                  <a:gd name="T16" fmla="*/ 0 w 35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1"/>
                  <a:gd name="T29" fmla="*/ 35 w 35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1">
                    <a:moveTo>
                      <a:pt x="0" y="9"/>
                    </a:moveTo>
                    <a:lnTo>
                      <a:pt x="15" y="4"/>
                    </a:lnTo>
                    <a:lnTo>
                      <a:pt x="24" y="1"/>
                    </a:lnTo>
                    <a:lnTo>
                      <a:pt x="34" y="0"/>
                    </a:lnTo>
                    <a:lnTo>
                      <a:pt x="35" y="12"/>
                    </a:lnTo>
                    <a:lnTo>
                      <a:pt x="28" y="13"/>
                    </a:lnTo>
                    <a:lnTo>
                      <a:pt x="22" y="14"/>
                    </a:lnTo>
                    <a:lnTo>
                      <a:pt x="9" y="2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3" name="Freeform 807"/>
              <p:cNvSpPr>
                <a:spLocks/>
              </p:cNvSpPr>
              <p:nvPr/>
            </p:nvSpPr>
            <p:spPr bwMode="auto">
              <a:xfrm>
                <a:off x="3682" y="1929"/>
                <a:ext cx="6" cy="6"/>
              </a:xfrm>
              <a:custGeom>
                <a:avLst/>
                <a:gdLst>
                  <a:gd name="T0" fmla="*/ 0 w 18"/>
                  <a:gd name="T1" fmla="*/ 1 h 12"/>
                  <a:gd name="T2" fmla="*/ 0 w 18"/>
                  <a:gd name="T3" fmla="*/ 1 h 12"/>
                  <a:gd name="T4" fmla="*/ 0 w 18"/>
                  <a:gd name="T5" fmla="*/ 0 h 12"/>
                  <a:gd name="T6" fmla="*/ 0 w 18"/>
                  <a:gd name="T7" fmla="*/ 1 h 12"/>
                  <a:gd name="T8" fmla="*/ 0 w 18"/>
                  <a:gd name="T9" fmla="*/ 1 h 12"/>
                  <a:gd name="T10" fmla="*/ 0 w 18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2"/>
                  <a:gd name="T20" fmla="*/ 18 w 18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2">
                    <a:moveTo>
                      <a:pt x="0" y="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4" y="12"/>
                    </a:lnTo>
                    <a:lnTo>
                      <a:pt x="18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4" name="Freeform 808"/>
              <p:cNvSpPr>
                <a:spLocks/>
              </p:cNvSpPr>
              <p:nvPr/>
            </p:nvSpPr>
            <p:spPr bwMode="auto">
              <a:xfrm>
                <a:off x="3695" y="1925"/>
                <a:ext cx="21" cy="25"/>
              </a:xfrm>
              <a:custGeom>
                <a:avLst/>
                <a:gdLst>
                  <a:gd name="T0" fmla="*/ 0 w 64"/>
                  <a:gd name="T1" fmla="*/ 0 h 51"/>
                  <a:gd name="T2" fmla="*/ 0 w 64"/>
                  <a:gd name="T3" fmla="*/ 0 h 51"/>
                  <a:gd name="T4" fmla="*/ 0 w 64"/>
                  <a:gd name="T5" fmla="*/ 0 h 51"/>
                  <a:gd name="T6" fmla="*/ 0 w 64"/>
                  <a:gd name="T7" fmla="*/ 0 h 51"/>
                  <a:gd name="T8" fmla="*/ 0 w 64"/>
                  <a:gd name="T9" fmla="*/ 0 h 51"/>
                  <a:gd name="T10" fmla="*/ 0 w 64"/>
                  <a:gd name="T11" fmla="*/ 0 h 51"/>
                  <a:gd name="T12" fmla="*/ 0 w 64"/>
                  <a:gd name="T13" fmla="*/ 0 h 51"/>
                  <a:gd name="T14" fmla="*/ 0 w 64"/>
                  <a:gd name="T15" fmla="*/ 0 h 51"/>
                  <a:gd name="T16" fmla="*/ 0 w 64"/>
                  <a:gd name="T17" fmla="*/ 0 h 51"/>
                  <a:gd name="T18" fmla="*/ 0 w 64"/>
                  <a:gd name="T19" fmla="*/ 0 h 51"/>
                  <a:gd name="T20" fmla="*/ 0 w 64"/>
                  <a:gd name="T21" fmla="*/ 0 h 51"/>
                  <a:gd name="T22" fmla="*/ 0 w 64"/>
                  <a:gd name="T23" fmla="*/ 0 h 51"/>
                  <a:gd name="T24" fmla="*/ 0 w 64"/>
                  <a:gd name="T25" fmla="*/ 0 h 51"/>
                  <a:gd name="T26" fmla="*/ 0 w 64"/>
                  <a:gd name="T27" fmla="*/ 0 h 51"/>
                  <a:gd name="T28" fmla="*/ 0 w 64"/>
                  <a:gd name="T29" fmla="*/ 0 h 51"/>
                  <a:gd name="T30" fmla="*/ 0 w 64"/>
                  <a:gd name="T31" fmla="*/ 0 h 51"/>
                  <a:gd name="T32" fmla="*/ 0 w 64"/>
                  <a:gd name="T33" fmla="*/ 0 h 51"/>
                  <a:gd name="T34" fmla="*/ 0 w 64"/>
                  <a:gd name="T35" fmla="*/ 0 h 51"/>
                  <a:gd name="T36" fmla="*/ 0 w 64"/>
                  <a:gd name="T37" fmla="*/ 0 h 51"/>
                  <a:gd name="T38" fmla="*/ 0 w 64"/>
                  <a:gd name="T39" fmla="*/ 0 h 51"/>
                  <a:gd name="T40" fmla="*/ 0 w 64"/>
                  <a:gd name="T41" fmla="*/ 0 h 51"/>
                  <a:gd name="T42" fmla="*/ 0 w 64"/>
                  <a:gd name="T43" fmla="*/ 0 h 51"/>
                  <a:gd name="T44" fmla="*/ 0 w 64"/>
                  <a:gd name="T45" fmla="*/ 0 h 51"/>
                  <a:gd name="T46" fmla="*/ 0 w 64"/>
                  <a:gd name="T47" fmla="*/ 0 h 51"/>
                  <a:gd name="T48" fmla="*/ 0 w 64"/>
                  <a:gd name="T49" fmla="*/ 0 h 51"/>
                  <a:gd name="T50" fmla="*/ 0 w 64"/>
                  <a:gd name="T51" fmla="*/ 0 h 51"/>
                  <a:gd name="T52" fmla="*/ 0 w 64"/>
                  <a:gd name="T53" fmla="*/ 0 h 51"/>
                  <a:gd name="T54" fmla="*/ 0 w 64"/>
                  <a:gd name="T55" fmla="*/ 0 h 51"/>
                  <a:gd name="T56" fmla="*/ 0 w 64"/>
                  <a:gd name="T57" fmla="*/ 0 h 51"/>
                  <a:gd name="T58" fmla="*/ 0 w 64"/>
                  <a:gd name="T59" fmla="*/ 0 h 51"/>
                  <a:gd name="T60" fmla="*/ 0 w 64"/>
                  <a:gd name="T61" fmla="*/ 0 h 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"/>
                  <a:gd name="T94" fmla="*/ 0 h 51"/>
                  <a:gd name="T95" fmla="*/ 64 w 64"/>
                  <a:gd name="T96" fmla="*/ 51 h 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" h="51">
                    <a:moveTo>
                      <a:pt x="1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21" y="5"/>
                    </a:lnTo>
                    <a:lnTo>
                      <a:pt x="25" y="8"/>
                    </a:lnTo>
                    <a:lnTo>
                      <a:pt x="30" y="11"/>
                    </a:lnTo>
                    <a:lnTo>
                      <a:pt x="34" y="15"/>
                    </a:lnTo>
                    <a:lnTo>
                      <a:pt x="40" y="23"/>
                    </a:lnTo>
                    <a:lnTo>
                      <a:pt x="46" y="29"/>
                    </a:lnTo>
                    <a:lnTo>
                      <a:pt x="47" y="32"/>
                    </a:lnTo>
                    <a:lnTo>
                      <a:pt x="50" y="34"/>
                    </a:lnTo>
                    <a:lnTo>
                      <a:pt x="53" y="36"/>
                    </a:lnTo>
                    <a:lnTo>
                      <a:pt x="56" y="37"/>
                    </a:lnTo>
                    <a:lnTo>
                      <a:pt x="59" y="38"/>
                    </a:lnTo>
                    <a:lnTo>
                      <a:pt x="64" y="38"/>
                    </a:lnTo>
                    <a:lnTo>
                      <a:pt x="62" y="51"/>
                    </a:lnTo>
                    <a:lnTo>
                      <a:pt x="56" y="51"/>
                    </a:lnTo>
                    <a:lnTo>
                      <a:pt x="49" y="48"/>
                    </a:lnTo>
                    <a:lnTo>
                      <a:pt x="43" y="45"/>
                    </a:lnTo>
                    <a:lnTo>
                      <a:pt x="37" y="43"/>
                    </a:lnTo>
                    <a:lnTo>
                      <a:pt x="34" y="39"/>
                    </a:lnTo>
                    <a:lnTo>
                      <a:pt x="30" y="36"/>
                    </a:lnTo>
                    <a:lnTo>
                      <a:pt x="24" y="29"/>
                    </a:lnTo>
                    <a:lnTo>
                      <a:pt x="18" y="22"/>
                    </a:lnTo>
                    <a:lnTo>
                      <a:pt x="16" y="19"/>
                    </a:lnTo>
                    <a:lnTo>
                      <a:pt x="13" y="17"/>
                    </a:lnTo>
                    <a:lnTo>
                      <a:pt x="10" y="14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5" name="Freeform 809"/>
              <p:cNvSpPr>
                <a:spLocks/>
              </p:cNvSpPr>
              <p:nvPr/>
            </p:nvSpPr>
            <p:spPr bwMode="auto">
              <a:xfrm>
                <a:off x="3695" y="1925"/>
                <a:ext cx="0" cy="6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0 h 12"/>
                  <a:gd name="T4" fmla="*/ 0 w 1"/>
                  <a:gd name="T5" fmla="*/ 1 h 12"/>
                  <a:gd name="T6" fmla="*/ 0 w 1"/>
                  <a:gd name="T7" fmla="*/ 1 h 12"/>
                  <a:gd name="T8" fmla="*/ 0 w 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0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0" y="0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6" name="Freeform 810"/>
              <p:cNvSpPr>
                <a:spLocks/>
              </p:cNvSpPr>
              <p:nvPr/>
            </p:nvSpPr>
            <p:spPr bwMode="auto">
              <a:xfrm>
                <a:off x="3715" y="1907"/>
                <a:ext cx="47" cy="43"/>
              </a:xfrm>
              <a:custGeom>
                <a:avLst/>
                <a:gdLst>
                  <a:gd name="T0" fmla="*/ 0 w 139"/>
                  <a:gd name="T1" fmla="*/ 1 h 85"/>
                  <a:gd name="T2" fmla="*/ 0 w 139"/>
                  <a:gd name="T3" fmla="*/ 1 h 85"/>
                  <a:gd name="T4" fmla="*/ 0 w 139"/>
                  <a:gd name="T5" fmla="*/ 1 h 85"/>
                  <a:gd name="T6" fmla="*/ 0 w 139"/>
                  <a:gd name="T7" fmla="*/ 1 h 85"/>
                  <a:gd name="T8" fmla="*/ 0 w 139"/>
                  <a:gd name="T9" fmla="*/ 1 h 85"/>
                  <a:gd name="T10" fmla="*/ 0 w 139"/>
                  <a:gd name="T11" fmla="*/ 1 h 85"/>
                  <a:gd name="T12" fmla="*/ 0 w 139"/>
                  <a:gd name="T13" fmla="*/ 1 h 85"/>
                  <a:gd name="T14" fmla="*/ 0 w 139"/>
                  <a:gd name="T15" fmla="*/ 1 h 85"/>
                  <a:gd name="T16" fmla="*/ 0 w 139"/>
                  <a:gd name="T17" fmla="*/ 1 h 85"/>
                  <a:gd name="T18" fmla="*/ 0 w 139"/>
                  <a:gd name="T19" fmla="*/ 1 h 85"/>
                  <a:gd name="T20" fmla="*/ 0 w 139"/>
                  <a:gd name="T21" fmla="*/ 1 h 85"/>
                  <a:gd name="T22" fmla="*/ 0 w 139"/>
                  <a:gd name="T23" fmla="*/ 1 h 85"/>
                  <a:gd name="T24" fmla="*/ 0 w 139"/>
                  <a:gd name="T25" fmla="*/ 1 h 85"/>
                  <a:gd name="T26" fmla="*/ 0 w 139"/>
                  <a:gd name="T27" fmla="*/ 1 h 85"/>
                  <a:gd name="T28" fmla="*/ 0 w 139"/>
                  <a:gd name="T29" fmla="*/ 1 h 85"/>
                  <a:gd name="T30" fmla="*/ 0 w 139"/>
                  <a:gd name="T31" fmla="*/ 1 h 85"/>
                  <a:gd name="T32" fmla="*/ 0 w 139"/>
                  <a:gd name="T33" fmla="*/ 1 h 85"/>
                  <a:gd name="T34" fmla="*/ 0 w 139"/>
                  <a:gd name="T35" fmla="*/ 1 h 85"/>
                  <a:gd name="T36" fmla="*/ 0 w 139"/>
                  <a:gd name="T37" fmla="*/ 0 h 85"/>
                  <a:gd name="T38" fmla="*/ 0 w 139"/>
                  <a:gd name="T39" fmla="*/ 1 h 85"/>
                  <a:gd name="T40" fmla="*/ 0 w 139"/>
                  <a:gd name="T41" fmla="*/ 1 h 85"/>
                  <a:gd name="T42" fmla="*/ 0 w 139"/>
                  <a:gd name="T43" fmla="*/ 1 h 85"/>
                  <a:gd name="T44" fmla="*/ 0 w 139"/>
                  <a:gd name="T45" fmla="*/ 1 h 85"/>
                  <a:gd name="T46" fmla="*/ 0 w 139"/>
                  <a:gd name="T47" fmla="*/ 1 h 85"/>
                  <a:gd name="T48" fmla="*/ 0 w 139"/>
                  <a:gd name="T49" fmla="*/ 1 h 85"/>
                  <a:gd name="T50" fmla="*/ 0 w 139"/>
                  <a:gd name="T51" fmla="*/ 1 h 85"/>
                  <a:gd name="T52" fmla="*/ 0 w 139"/>
                  <a:gd name="T53" fmla="*/ 1 h 85"/>
                  <a:gd name="T54" fmla="*/ 0 w 139"/>
                  <a:gd name="T55" fmla="*/ 1 h 85"/>
                  <a:gd name="T56" fmla="*/ 0 w 139"/>
                  <a:gd name="T57" fmla="*/ 1 h 85"/>
                  <a:gd name="T58" fmla="*/ 0 w 139"/>
                  <a:gd name="T59" fmla="*/ 1 h 85"/>
                  <a:gd name="T60" fmla="*/ 0 w 139"/>
                  <a:gd name="T61" fmla="*/ 1 h 85"/>
                  <a:gd name="T62" fmla="*/ 0 w 139"/>
                  <a:gd name="T63" fmla="*/ 1 h 85"/>
                  <a:gd name="T64" fmla="*/ 0 w 139"/>
                  <a:gd name="T65" fmla="*/ 1 h 85"/>
                  <a:gd name="T66" fmla="*/ 0 w 139"/>
                  <a:gd name="T67" fmla="*/ 1 h 85"/>
                  <a:gd name="T68" fmla="*/ 0 w 139"/>
                  <a:gd name="T69" fmla="*/ 1 h 85"/>
                  <a:gd name="T70" fmla="*/ 0 w 139"/>
                  <a:gd name="T71" fmla="*/ 1 h 85"/>
                  <a:gd name="T72" fmla="*/ 0 w 139"/>
                  <a:gd name="T73" fmla="*/ 1 h 85"/>
                  <a:gd name="T74" fmla="*/ 0 w 139"/>
                  <a:gd name="T75" fmla="*/ 1 h 85"/>
                  <a:gd name="T76" fmla="*/ 0 w 139"/>
                  <a:gd name="T77" fmla="*/ 1 h 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9"/>
                  <a:gd name="T118" fmla="*/ 0 h 85"/>
                  <a:gd name="T119" fmla="*/ 139 w 139"/>
                  <a:gd name="T120" fmla="*/ 85 h 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9" h="85">
                    <a:moveTo>
                      <a:pt x="0" y="72"/>
                    </a:moveTo>
                    <a:lnTo>
                      <a:pt x="12" y="72"/>
                    </a:lnTo>
                    <a:lnTo>
                      <a:pt x="15" y="71"/>
                    </a:lnTo>
                    <a:lnTo>
                      <a:pt x="19" y="70"/>
                    </a:lnTo>
                    <a:lnTo>
                      <a:pt x="28" y="67"/>
                    </a:lnTo>
                    <a:lnTo>
                      <a:pt x="31" y="65"/>
                    </a:lnTo>
                    <a:lnTo>
                      <a:pt x="36" y="63"/>
                    </a:lnTo>
                    <a:lnTo>
                      <a:pt x="43" y="58"/>
                    </a:lnTo>
                    <a:lnTo>
                      <a:pt x="49" y="52"/>
                    </a:lnTo>
                    <a:lnTo>
                      <a:pt x="62" y="38"/>
                    </a:lnTo>
                    <a:lnTo>
                      <a:pt x="76" y="25"/>
                    </a:lnTo>
                    <a:lnTo>
                      <a:pt x="83" y="19"/>
                    </a:lnTo>
                    <a:lnTo>
                      <a:pt x="92" y="12"/>
                    </a:lnTo>
                    <a:lnTo>
                      <a:pt x="96" y="10"/>
                    </a:lnTo>
                    <a:lnTo>
                      <a:pt x="101" y="7"/>
                    </a:lnTo>
                    <a:lnTo>
                      <a:pt x="111" y="3"/>
                    </a:lnTo>
                    <a:lnTo>
                      <a:pt x="119" y="2"/>
                    </a:lnTo>
                    <a:lnTo>
                      <a:pt x="125" y="1"/>
                    </a:lnTo>
                    <a:lnTo>
                      <a:pt x="138" y="0"/>
                    </a:lnTo>
                    <a:lnTo>
                      <a:pt x="139" y="12"/>
                    </a:lnTo>
                    <a:lnTo>
                      <a:pt x="127" y="12"/>
                    </a:lnTo>
                    <a:lnTo>
                      <a:pt x="123" y="13"/>
                    </a:lnTo>
                    <a:lnTo>
                      <a:pt x="120" y="14"/>
                    </a:lnTo>
                    <a:lnTo>
                      <a:pt x="111" y="18"/>
                    </a:lnTo>
                    <a:lnTo>
                      <a:pt x="107" y="20"/>
                    </a:lnTo>
                    <a:lnTo>
                      <a:pt x="104" y="22"/>
                    </a:lnTo>
                    <a:lnTo>
                      <a:pt x="96" y="27"/>
                    </a:lnTo>
                    <a:lnTo>
                      <a:pt x="90" y="33"/>
                    </a:lnTo>
                    <a:lnTo>
                      <a:pt x="77" y="45"/>
                    </a:lnTo>
                    <a:lnTo>
                      <a:pt x="64" y="60"/>
                    </a:lnTo>
                    <a:lnTo>
                      <a:pt x="55" y="66"/>
                    </a:lnTo>
                    <a:lnTo>
                      <a:pt x="48" y="72"/>
                    </a:lnTo>
                    <a:lnTo>
                      <a:pt x="43" y="74"/>
                    </a:lnTo>
                    <a:lnTo>
                      <a:pt x="37" y="77"/>
                    </a:lnTo>
                    <a:lnTo>
                      <a:pt x="27" y="81"/>
                    </a:lnTo>
                    <a:lnTo>
                      <a:pt x="21" y="82"/>
                    </a:lnTo>
                    <a:lnTo>
                      <a:pt x="15" y="84"/>
                    </a:lnTo>
                    <a:lnTo>
                      <a:pt x="2" y="8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7" name="Freeform 811"/>
              <p:cNvSpPr>
                <a:spLocks/>
              </p:cNvSpPr>
              <p:nvPr/>
            </p:nvSpPr>
            <p:spPr bwMode="auto">
              <a:xfrm>
                <a:off x="3715" y="1944"/>
                <a:ext cx="1" cy="6"/>
              </a:xfrm>
              <a:custGeom>
                <a:avLst/>
                <a:gdLst>
                  <a:gd name="T0" fmla="*/ 0 w 2"/>
                  <a:gd name="T1" fmla="*/ 0 h 13"/>
                  <a:gd name="T2" fmla="*/ 1 w 2"/>
                  <a:gd name="T3" fmla="*/ 0 h 13"/>
                  <a:gd name="T4" fmla="*/ 0 w 2"/>
                  <a:gd name="T5" fmla="*/ 0 h 13"/>
                  <a:gd name="T6" fmla="*/ 1 w 2"/>
                  <a:gd name="T7" fmla="*/ 0 h 13"/>
                  <a:gd name="T8" fmla="*/ 0 w 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3"/>
                  <a:gd name="T17" fmla="*/ 2 w 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3">
                    <a:moveTo>
                      <a:pt x="0" y="13"/>
                    </a:moveTo>
                    <a:lnTo>
                      <a:pt x="2" y="1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8" name="Freeform 812"/>
              <p:cNvSpPr>
                <a:spLocks/>
              </p:cNvSpPr>
              <p:nvPr/>
            </p:nvSpPr>
            <p:spPr bwMode="auto">
              <a:xfrm>
                <a:off x="3761" y="1907"/>
                <a:ext cx="22" cy="22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1 h 43"/>
                  <a:gd name="T4" fmla="*/ 0 w 64"/>
                  <a:gd name="T5" fmla="*/ 1 h 43"/>
                  <a:gd name="T6" fmla="*/ 0 w 64"/>
                  <a:gd name="T7" fmla="*/ 1 h 43"/>
                  <a:gd name="T8" fmla="*/ 0 w 64"/>
                  <a:gd name="T9" fmla="*/ 1 h 43"/>
                  <a:gd name="T10" fmla="*/ 0 w 64"/>
                  <a:gd name="T11" fmla="*/ 1 h 43"/>
                  <a:gd name="T12" fmla="*/ 0 w 64"/>
                  <a:gd name="T13" fmla="*/ 1 h 43"/>
                  <a:gd name="T14" fmla="*/ 0 w 64"/>
                  <a:gd name="T15" fmla="*/ 1 h 43"/>
                  <a:gd name="T16" fmla="*/ 0 w 64"/>
                  <a:gd name="T17" fmla="*/ 1 h 43"/>
                  <a:gd name="T18" fmla="*/ 0 w 64"/>
                  <a:gd name="T19" fmla="*/ 1 h 43"/>
                  <a:gd name="T20" fmla="*/ 0 w 64"/>
                  <a:gd name="T21" fmla="*/ 1 h 43"/>
                  <a:gd name="T22" fmla="*/ 0 w 64"/>
                  <a:gd name="T23" fmla="*/ 1 h 43"/>
                  <a:gd name="T24" fmla="*/ 0 w 64"/>
                  <a:gd name="T25" fmla="*/ 1 h 43"/>
                  <a:gd name="T26" fmla="*/ 0 w 64"/>
                  <a:gd name="T27" fmla="*/ 1 h 43"/>
                  <a:gd name="T28" fmla="*/ 0 w 64"/>
                  <a:gd name="T29" fmla="*/ 1 h 43"/>
                  <a:gd name="T30" fmla="*/ 0 w 64"/>
                  <a:gd name="T31" fmla="*/ 1 h 43"/>
                  <a:gd name="T32" fmla="*/ 0 w 64"/>
                  <a:gd name="T33" fmla="*/ 1 h 43"/>
                  <a:gd name="T34" fmla="*/ 0 w 64"/>
                  <a:gd name="T35" fmla="*/ 1 h 43"/>
                  <a:gd name="T36" fmla="*/ 0 w 64"/>
                  <a:gd name="T37" fmla="*/ 1 h 43"/>
                  <a:gd name="T38" fmla="*/ 0 w 64"/>
                  <a:gd name="T39" fmla="*/ 1 h 43"/>
                  <a:gd name="T40" fmla="*/ 0 w 64"/>
                  <a:gd name="T41" fmla="*/ 1 h 43"/>
                  <a:gd name="T42" fmla="*/ 0 w 64"/>
                  <a:gd name="T43" fmla="*/ 1 h 43"/>
                  <a:gd name="T44" fmla="*/ 0 w 64"/>
                  <a:gd name="T45" fmla="*/ 1 h 43"/>
                  <a:gd name="T46" fmla="*/ 0 w 64"/>
                  <a:gd name="T47" fmla="*/ 1 h 43"/>
                  <a:gd name="T48" fmla="*/ 0 w 64"/>
                  <a:gd name="T49" fmla="*/ 1 h 43"/>
                  <a:gd name="T50" fmla="*/ 0 w 64"/>
                  <a:gd name="T51" fmla="*/ 1 h 43"/>
                  <a:gd name="T52" fmla="*/ 0 w 64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4"/>
                  <a:gd name="T82" fmla="*/ 0 h 43"/>
                  <a:gd name="T83" fmla="*/ 64 w 64"/>
                  <a:gd name="T84" fmla="*/ 43 h 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4" h="43">
                    <a:moveTo>
                      <a:pt x="1" y="0"/>
                    </a:moveTo>
                    <a:lnTo>
                      <a:pt x="12" y="1"/>
                    </a:lnTo>
                    <a:lnTo>
                      <a:pt x="19" y="2"/>
                    </a:lnTo>
                    <a:lnTo>
                      <a:pt x="25" y="3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4" y="12"/>
                    </a:lnTo>
                    <a:lnTo>
                      <a:pt x="49" y="15"/>
                    </a:lnTo>
                    <a:lnTo>
                      <a:pt x="53" y="20"/>
                    </a:lnTo>
                    <a:lnTo>
                      <a:pt x="59" y="27"/>
                    </a:lnTo>
                    <a:lnTo>
                      <a:pt x="62" y="34"/>
                    </a:lnTo>
                    <a:lnTo>
                      <a:pt x="64" y="39"/>
                    </a:lnTo>
                    <a:lnTo>
                      <a:pt x="64" y="43"/>
                    </a:lnTo>
                    <a:lnTo>
                      <a:pt x="46" y="43"/>
                    </a:lnTo>
                    <a:lnTo>
                      <a:pt x="46" y="40"/>
                    </a:lnTo>
                    <a:lnTo>
                      <a:pt x="44" y="37"/>
                    </a:lnTo>
                    <a:lnTo>
                      <a:pt x="43" y="31"/>
                    </a:lnTo>
                    <a:lnTo>
                      <a:pt x="37" y="26"/>
                    </a:lnTo>
                    <a:lnTo>
                      <a:pt x="35" y="24"/>
                    </a:lnTo>
                    <a:lnTo>
                      <a:pt x="32" y="22"/>
                    </a:lnTo>
                    <a:lnTo>
                      <a:pt x="29" y="20"/>
                    </a:lnTo>
                    <a:lnTo>
                      <a:pt x="25" y="18"/>
                    </a:lnTo>
                    <a:lnTo>
                      <a:pt x="16" y="14"/>
                    </a:lnTo>
                    <a:lnTo>
                      <a:pt x="13" y="13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9" name="Freeform 813"/>
              <p:cNvSpPr>
                <a:spLocks/>
              </p:cNvSpPr>
              <p:nvPr/>
            </p:nvSpPr>
            <p:spPr bwMode="auto">
              <a:xfrm>
                <a:off x="3761" y="1907"/>
                <a:ext cx="1" cy="7"/>
              </a:xfrm>
              <a:custGeom>
                <a:avLst/>
                <a:gdLst>
                  <a:gd name="T0" fmla="*/ 0 w 1"/>
                  <a:gd name="T1" fmla="*/ 0 h 12"/>
                  <a:gd name="T2" fmla="*/ 1 w 1"/>
                  <a:gd name="T3" fmla="*/ 0 h 12"/>
                  <a:gd name="T4" fmla="*/ 0 w 1"/>
                  <a:gd name="T5" fmla="*/ 1 h 12"/>
                  <a:gd name="T6" fmla="*/ 1 w 1"/>
                  <a:gd name="T7" fmla="*/ 1 h 12"/>
                  <a:gd name="T8" fmla="*/ 0 w 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1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0" y="0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0" name="Freeform 814"/>
              <p:cNvSpPr>
                <a:spLocks/>
              </p:cNvSpPr>
              <p:nvPr/>
            </p:nvSpPr>
            <p:spPr bwMode="auto">
              <a:xfrm>
                <a:off x="3759" y="1929"/>
                <a:ext cx="24" cy="32"/>
              </a:xfrm>
              <a:custGeom>
                <a:avLst/>
                <a:gdLst>
                  <a:gd name="T0" fmla="*/ 0 w 72"/>
                  <a:gd name="T1" fmla="*/ 0 h 64"/>
                  <a:gd name="T2" fmla="*/ 0 w 72"/>
                  <a:gd name="T3" fmla="*/ 1 h 64"/>
                  <a:gd name="T4" fmla="*/ 0 w 72"/>
                  <a:gd name="T5" fmla="*/ 1 h 64"/>
                  <a:gd name="T6" fmla="*/ 0 w 72"/>
                  <a:gd name="T7" fmla="*/ 1 h 64"/>
                  <a:gd name="T8" fmla="*/ 0 w 72"/>
                  <a:gd name="T9" fmla="*/ 1 h 64"/>
                  <a:gd name="T10" fmla="*/ 0 w 72"/>
                  <a:gd name="T11" fmla="*/ 1 h 64"/>
                  <a:gd name="T12" fmla="*/ 0 w 72"/>
                  <a:gd name="T13" fmla="*/ 1 h 64"/>
                  <a:gd name="T14" fmla="*/ 0 w 72"/>
                  <a:gd name="T15" fmla="*/ 1 h 64"/>
                  <a:gd name="T16" fmla="*/ 0 w 72"/>
                  <a:gd name="T17" fmla="*/ 1 h 64"/>
                  <a:gd name="T18" fmla="*/ 0 w 72"/>
                  <a:gd name="T19" fmla="*/ 1 h 64"/>
                  <a:gd name="T20" fmla="*/ 0 w 72"/>
                  <a:gd name="T21" fmla="*/ 1 h 64"/>
                  <a:gd name="T22" fmla="*/ 0 w 72"/>
                  <a:gd name="T23" fmla="*/ 1 h 64"/>
                  <a:gd name="T24" fmla="*/ 0 w 72"/>
                  <a:gd name="T25" fmla="*/ 1 h 64"/>
                  <a:gd name="T26" fmla="*/ 0 w 72"/>
                  <a:gd name="T27" fmla="*/ 1 h 64"/>
                  <a:gd name="T28" fmla="*/ 0 w 72"/>
                  <a:gd name="T29" fmla="*/ 1 h 64"/>
                  <a:gd name="T30" fmla="*/ 0 w 72"/>
                  <a:gd name="T31" fmla="*/ 1 h 64"/>
                  <a:gd name="T32" fmla="*/ 0 w 72"/>
                  <a:gd name="T33" fmla="*/ 1 h 64"/>
                  <a:gd name="T34" fmla="*/ 0 w 72"/>
                  <a:gd name="T35" fmla="*/ 1 h 64"/>
                  <a:gd name="T36" fmla="*/ 0 w 72"/>
                  <a:gd name="T37" fmla="*/ 1 h 64"/>
                  <a:gd name="T38" fmla="*/ 0 w 72"/>
                  <a:gd name="T39" fmla="*/ 1 h 64"/>
                  <a:gd name="T40" fmla="*/ 0 w 72"/>
                  <a:gd name="T41" fmla="*/ 1 h 64"/>
                  <a:gd name="T42" fmla="*/ 0 w 72"/>
                  <a:gd name="T43" fmla="*/ 1 h 64"/>
                  <a:gd name="T44" fmla="*/ 0 w 72"/>
                  <a:gd name="T45" fmla="*/ 1 h 64"/>
                  <a:gd name="T46" fmla="*/ 0 w 72"/>
                  <a:gd name="T47" fmla="*/ 1 h 64"/>
                  <a:gd name="T48" fmla="*/ 0 w 72"/>
                  <a:gd name="T49" fmla="*/ 1 h 64"/>
                  <a:gd name="T50" fmla="*/ 0 w 72"/>
                  <a:gd name="T51" fmla="*/ 0 h 64"/>
                  <a:gd name="T52" fmla="*/ 0 w 72"/>
                  <a:gd name="T53" fmla="*/ 0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2"/>
                  <a:gd name="T82" fmla="*/ 0 h 64"/>
                  <a:gd name="T83" fmla="*/ 72 w 72"/>
                  <a:gd name="T84" fmla="*/ 64 h 6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2" h="64">
                    <a:moveTo>
                      <a:pt x="72" y="0"/>
                    </a:moveTo>
                    <a:lnTo>
                      <a:pt x="72" y="5"/>
                    </a:lnTo>
                    <a:lnTo>
                      <a:pt x="70" y="11"/>
                    </a:lnTo>
                    <a:lnTo>
                      <a:pt x="67" y="16"/>
                    </a:lnTo>
                    <a:lnTo>
                      <a:pt x="64" y="21"/>
                    </a:lnTo>
                    <a:lnTo>
                      <a:pt x="61" y="25"/>
                    </a:lnTo>
                    <a:lnTo>
                      <a:pt x="57" y="29"/>
                    </a:lnTo>
                    <a:lnTo>
                      <a:pt x="48" y="36"/>
                    </a:lnTo>
                    <a:lnTo>
                      <a:pt x="39" y="43"/>
                    </a:lnTo>
                    <a:lnTo>
                      <a:pt x="30" y="49"/>
                    </a:lnTo>
                    <a:lnTo>
                      <a:pt x="27" y="53"/>
                    </a:lnTo>
                    <a:lnTo>
                      <a:pt x="23" y="56"/>
                    </a:lnTo>
                    <a:lnTo>
                      <a:pt x="15" y="64"/>
                    </a:lnTo>
                    <a:lnTo>
                      <a:pt x="0" y="58"/>
                    </a:lnTo>
                    <a:lnTo>
                      <a:pt x="8" y="49"/>
                    </a:lnTo>
                    <a:lnTo>
                      <a:pt x="12" y="45"/>
                    </a:lnTo>
                    <a:lnTo>
                      <a:pt x="17" y="41"/>
                    </a:lnTo>
                    <a:lnTo>
                      <a:pt x="26" y="34"/>
                    </a:lnTo>
                    <a:lnTo>
                      <a:pt x="35" y="28"/>
                    </a:lnTo>
                    <a:lnTo>
                      <a:pt x="43" y="22"/>
                    </a:lnTo>
                    <a:lnTo>
                      <a:pt x="46" y="18"/>
                    </a:lnTo>
                    <a:lnTo>
                      <a:pt x="49" y="15"/>
                    </a:lnTo>
                    <a:lnTo>
                      <a:pt x="51" y="12"/>
                    </a:lnTo>
                    <a:lnTo>
                      <a:pt x="52" y="9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1" name="Freeform 815"/>
              <p:cNvSpPr>
                <a:spLocks/>
              </p:cNvSpPr>
              <p:nvPr/>
            </p:nvSpPr>
            <p:spPr bwMode="auto">
              <a:xfrm>
                <a:off x="3777" y="1929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60000 65536"/>
                  <a:gd name="T4" fmla="*/ 0 60000 65536"/>
                  <a:gd name="T5" fmla="*/ 0 60000 65536"/>
                  <a:gd name="T6" fmla="*/ 0 w 18"/>
                  <a:gd name="T7" fmla="*/ 18 w 18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2" name="Freeform 816"/>
              <p:cNvSpPr>
                <a:spLocks/>
              </p:cNvSpPr>
              <p:nvPr/>
            </p:nvSpPr>
            <p:spPr bwMode="auto">
              <a:xfrm>
                <a:off x="3754" y="1958"/>
                <a:ext cx="10" cy="50"/>
              </a:xfrm>
              <a:custGeom>
                <a:avLst/>
                <a:gdLst>
                  <a:gd name="T0" fmla="*/ 0 w 30"/>
                  <a:gd name="T1" fmla="*/ 1 h 99"/>
                  <a:gd name="T2" fmla="*/ 0 w 30"/>
                  <a:gd name="T3" fmla="*/ 1 h 99"/>
                  <a:gd name="T4" fmla="*/ 0 w 30"/>
                  <a:gd name="T5" fmla="*/ 1 h 99"/>
                  <a:gd name="T6" fmla="*/ 0 w 30"/>
                  <a:gd name="T7" fmla="*/ 1 h 99"/>
                  <a:gd name="T8" fmla="*/ 0 w 30"/>
                  <a:gd name="T9" fmla="*/ 1 h 99"/>
                  <a:gd name="T10" fmla="*/ 0 w 30"/>
                  <a:gd name="T11" fmla="*/ 1 h 99"/>
                  <a:gd name="T12" fmla="*/ 0 w 30"/>
                  <a:gd name="T13" fmla="*/ 1 h 99"/>
                  <a:gd name="T14" fmla="*/ 0 w 30"/>
                  <a:gd name="T15" fmla="*/ 1 h 99"/>
                  <a:gd name="T16" fmla="*/ 0 w 30"/>
                  <a:gd name="T17" fmla="*/ 1 h 99"/>
                  <a:gd name="T18" fmla="*/ 0 w 30"/>
                  <a:gd name="T19" fmla="*/ 1 h 99"/>
                  <a:gd name="T20" fmla="*/ 0 w 30"/>
                  <a:gd name="T21" fmla="*/ 1 h 99"/>
                  <a:gd name="T22" fmla="*/ 0 w 30"/>
                  <a:gd name="T23" fmla="*/ 1 h 99"/>
                  <a:gd name="T24" fmla="*/ 0 w 30"/>
                  <a:gd name="T25" fmla="*/ 1 h 99"/>
                  <a:gd name="T26" fmla="*/ 0 w 30"/>
                  <a:gd name="T27" fmla="*/ 1 h 99"/>
                  <a:gd name="T28" fmla="*/ 0 w 30"/>
                  <a:gd name="T29" fmla="*/ 1 h 99"/>
                  <a:gd name="T30" fmla="*/ 0 w 30"/>
                  <a:gd name="T31" fmla="*/ 1 h 99"/>
                  <a:gd name="T32" fmla="*/ 0 w 30"/>
                  <a:gd name="T33" fmla="*/ 1 h 99"/>
                  <a:gd name="T34" fmla="*/ 0 w 30"/>
                  <a:gd name="T35" fmla="*/ 1 h 99"/>
                  <a:gd name="T36" fmla="*/ 0 w 30"/>
                  <a:gd name="T37" fmla="*/ 1 h 99"/>
                  <a:gd name="T38" fmla="*/ 0 w 30"/>
                  <a:gd name="T39" fmla="*/ 1 h 99"/>
                  <a:gd name="T40" fmla="*/ 0 w 30"/>
                  <a:gd name="T41" fmla="*/ 1 h 99"/>
                  <a:gd name="T42" fmla="*/ 0 w 30"/>
                  <a:gd name="T43" fmla="*/ 1 h 99"/>
                  <a:gd name="T44" fmla="*/ 0 w 30"/>
                  <a:gd name="T45" fmla="*/ 1 h 99"/>
                  <a:gd name="T46" fmla="*/ 0 w 30"/>
                  <a:gd name="T47" fmla="*/ 1 h 99"/>
                  <a:gd name="T48" fmla="*/ 0 w 30"/>
                  <a:gd name="T49" fmla="*/ 1 h 99"/>
                  <a:gd name="T50" fmla="*/ 0 w 30"/>
                  <a:gd name="T51" fmla="*/ 0 h 99"/>
                  <a:gd name="T52" fmla="*/ 0 w 30"/>
                  <a:gd name="T53" fmla="*/ 1 h 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0"/>
                  <a:gd name="T82" fmla="*/ 0 h 99"/>
                  <a:gd name="T83" fmla="*/ 30 w 30"/>
                  <a:gd name="T84" fmla="*/ 99 h 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0" h="99">
                    <a:moveTo>
                      <a:pt x="30" y="5"/>
                    </a:moveTo>
                    <a:lnTo>
                      <a:pt x="25" y="11"/>
                    </a:lnTo>
                    <a:lnTo>
                      <a:pt x="22" y="17"/>
                    </a:lnTo>
                    <a:lnTo>
                      <a:pt x="21" y="22"/>
                    </a:lnTo>
                    <a:lnTo>
                      <a:pt x="21" y="27"/>
                    </a:lnTo>
                    <a:lnTo>
                      <a:pt x="21" y="37"/>
                    </a:lnTo>
                    <a:lnTo>
                      <a:pt x="22" y="49"/>
                    </a:lnTo>
                    <a:lnTo>
                      <a:pt x="24" y="60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22" y="86"/>
                    </a:lnTo>
                    <a:lnTo>
                      <a:pt x="21" y="92"/>
                    </a:lnTo>
                    <a:lnTo>
                      <a:pt x="16" y="99"/>
                    </a:lnTo>
                    <a:lnTo>
                      <a:pt x="0" y="95"/>
                    </a:lnTo>
                    <a:lnTo>
                      <a:pt x="3" y="89"/>
                    </a:lnTo>
                    <a:lnTo>
                      <a:pt x="5" y="84"/>
                    </a:lnTo>
                    <a:lnTo>
                      <a:pt x="6" y="77"/>
                    </a:lnTo>
                    <a:lnTo>
                      <a:pt x="6" y="72"/>
                    </a:lnTo>
                    <a:lnTo>
                      <a:pt x="6" y="61"/>
                    </a:lnTo>
                    <a:lnTo>
                      <a:pt x="5" y="50"/>
                    </a:lnTo>
                    <a:lnTo>
                      <a:pt x="3" y="38"/>
                    </a:lnTo>
                    <a:lnTo>
                      <a:pt x="3" y="26"/>
                    </a:lnTo>
                    <a:lnTo>
                      <a:pt x="3" y="20"/>
                    </a:lnTo>
                    <a:lnTo>
                      <a:pt x="6" y="13"/>
                    </a:lnTo>
                    <a:lnTo>
                      <a:pt x="9" y="7"/>
                    </a:lnTo>
                    <a:lnTo>
                      <a:pt x="13" y="0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3" name="Freeform 817"/>
              <p:cNvSpPr>
                <a:spLocks/>
              </p:cNvSpPr>
              <p:nvPr/>
            </p:nvSpPr>
            <p:spPr bwMode="auto">
              <a:xfrm>
                <a:off x="3759" y="1958"/>
                <a:ext cx="5" cy="3"/>
              </a:xfrm>
              <a:custGeom>
                <a:avLst/>
                <a:gdLst>
                  <a:gd name="T0" fmla="*/ 0 w 17"/>
                  <a:gd name="T1" fmla="*/ 0 h 7"/>
                  <a:gd name="T2" fmla="*/ 0 w 17"/>
                  <a:gd name="T3" fmla="*/ 0 h 7"/>
                  <a:gd name="T4" fmla="*/ 0 w 17"/>
                  <a:gd name="T5" fmla="*/ 0 h 7"/>
                  <a:gd name="T6" fmla="*/ 0 w 17"/>
                  <a:gd name="T7" fmla="*/ 0 h 7"/>
                  <a:gd name="T8" fmla="*/ 0 w 17"/>
                  <a:gd name="T9" fmla="*/ 0 h 7"/>
                  <a:gd name="T10" fmla="*/ 0 w 1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7"/>
                  <a:gd name="T20" fmla="*/ 17 w 1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7" y="6"/>
                    </a:lnTo>
                    <a:lnTo>
                      <a:pt x="15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4" name="Freeform 818"/>
              <p:cNvSpPr>
                <a:spLocks/>
              </p:cNvSpPr>
              <p:nvPr/>
            </p:nvSpPr>
            <p:spPr bwMode="auto">
              <a:xfrm>
                <a:off x="3726" y="2005"/>
                <a:ext cx="34" cy="55"/>
              </a:xfrm>
              <a:custGeom>
                <a:avLst/>
                <a:gdLst>
                  <a:gd name="T0" fmla="*/ 0 w 102"/>
                  <a:gd name="T1" fmla="*/ 1 h 110"/>
                  <a:gd name="T2" fmla="*/ 0 w 102"/>
                  <a:gd name="T3" fmla="*/ 1 h 110"/>
                  <a:gd name="T4" fmla="*/ 0 w 102"/>
                  <a:gd name="T5" fmla="*/ 1 h 110"/>
                  <a:gd name="T6" fmla="*/ 0 w 102"/>
                  <a:gd name="T7" fmla="*/ 1 h 110"/>
                  <a:gd name="T8" fmla="*/ 0 w 102"/>
                  <a:gd name="T9" fmla="*/ 1 h 110"/>
                  <a:gd name="T10" fmla="*/ 0 w 102"/>
                  <a:gd name="T11" fmla="*/ 1 h 110"/>
                  <a:gd name="T12" fmla="*/ 0 w 102"/>
                  <a:gd name="T13" fmla="*/ 1 h 110"/>
                  <a:gd name="T14" fmla="*/ 0 w 102"/>
                  <a:gd name="T15" fmla="*/ 1 h 110"/>
                  <a:gd name="T16" fmla="*/ 0 w 102"/>
                  <a:gd name="T17" fmla="*/ 1 h 110"/>
                  <a:gd name="T18" fmla="*/ 0 w 102"/>
                  <a:gd name="T19" fmla="*/ 1 h 110"/>
                  <a:gd name="T20" fmla="*/ 0 w 102"/>
                  <a:gd name="T21" fmla="*/ 1 h 110"/>
                  <a:gd name="T22" fmla="*/ 0 w 102"/>
                  <a:gd name="T23" fmla="*/ 1 h 110"/>
                  <a:gd name="T24" fmla="*/ 0 w 102"/>
                  <a:gd name="T25" fmla="*/ 1 h 110"/>
                  <a:gd name="T26" fmla="*/ 0 w 102"/>
                  <a:gd name="T27" fmla="*/ 1 h 110"/>
                  <a:gd name="T28" fmla="*/ 0 w 102"/>
                  <a:gd name="T29" fmla="*/ 1 h 110"/>
                  <a:gd name="T30" fmla="*/ 0 w 102"/>
                  <a:gd name="T31" fmla="*/ 1 h 110"/>
                  <a:gd name="T32" fmla="*/ 0 w 102"/>
                  <a:gd name="T33" fmla="*/ 1 h 110"/>
                  <a:gd name="T34" fmla="*/ 0 w 102"/>
                  <a:gd name="T35" fmla="*/ 1 h 110"/>
                  <a:gd name="T36" fmla="*/ 0 w 102"/>
                  <a:gd name="T37" fmla="*/ 1 h 110"/>
                  <a:gd name="T38" fmla="*/ 0 w 102"/>
                  <a:gd name="T39" fmla="*/ 1 h 110"/>
                  <a:gd name="T40" fmla="*/ 0 w 102"/>
                  <a:gd name="T41" fmla="*/ 1 h 110"/>
                  <a:gd name="T42" fmla="*/ 0 w 102"/>
                  <a:gd name="T43" fmla="*/ 1 h 110"/>
                  <a:gd name="T44" fmla="*/ 0 w 102"/>
                  <a:gd name="T45" fmla="*/ 1 h 110"/>
                  <a:gd name="T46" fmla="*/ 0 w 102"/>
                  <a:gd name="T47" fmla="*/ 1 h 110"/>
                  <a:gd name="T48" fmla="*/ 0 w 102"/>
                  <a:gd name="T49" fmla="*/ 1 h 110"/>
                  <a:gd name="T50" fmla="*/ 0 w 102"/>
                  <a:gd name="T51" fmla="*/ 1 h 110"/>
                  <a:gd name="T52" fmla="*/ 0 w 102"/>
                  <a:gd name="T53" fmla="*/ 1 h 110"/>
                  <a:gd name="T54" fmla="*/ 0 w 102"/>
                  <a:gd name="T55" fmla="*/ 0 h 110"/>
                  <a:gd name="T56" fmla="*/ 0 w 102"/>
                  <a:gd name="T57" fmla="*/ 1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110"/>
                  <a:gd name="T89" fmla="*/ 102 w 102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110">
                    <a:moveTo>
                      <a:pt x="102" y="5"/>
                    </a:moveTo>
                    <a:lnTo>
                      <a:pt x="98" y="13"/>
                    </a:lnTo>
                    <a:lnTo>
                      <a:pt x="92" y="21"/>
                    </a:lnTo>
                    <a:lnTo>
                      <a:pt x="86" y="28"/>
                    </a:lnTo>
                    <a:lnTo>
                      <a:pt x="79" y="35"/>
                    </a:lnTo>
                    <a:lnTo>
                      <a:pt x="65" y="47"/>
                    </a:lnTo>
                    <a:lnTo>
                      <a:pt x="52" y="59"/>
                    </a:lnTo>
                    <a:lnTo>
                      <a:pt x="40" y="70"/>
                    </a:lnTo>
                    <a:lnTo>
                      <a:pt x="34" y="75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22" y="95"/>
                    </a:lnTo>
                    <a:lnTo>
                      <a:pt x="19" y="102"/>
                    </a:lnTo>
                    <a:lnTo>
                      <a:pt x="18" y="110"/>
                    </a:lnTo>
                    <a:lnTo>
                      <a:pt x="0" y="108"/>
                    </a:lnTo>
                    <a:lnTo>
                      <a:pt x="2" y="99"/>
                    </a:lnTo>
                    <a:lnTo>
                      <a:pt x="5" y="91"/>
                    </a:lnTo>
                    <a:lnTo>
                      <a:pt x="9" y="83"/>
                    </a:lnTo>
                    <a:lnTo>
                      <a:pt x="14" y="76"/>
                    </a:lnTo>
                    <a:lnTo>
                      <a:pt x="19" y="69"/>
                    </a:lnTo>
                    <a:lnTo>
                      <a:pt x="25" y="63"/>
                    </a:lnTo>
                    <a:lnTo>
                      <a:pt x="39" y="50"/>
                    </a:lnTo>
                    <a:lnTo>
                      <a:pt x="52" y="39"/>
                    </a:lnTo>
                    <a:lnTo>
                      <a:pt x="65" y="28"/>
                    </a:lnTo>
                    <a:lnTo>
                      <a:pt x="71" y="22"/>
                    </a:lnTo>
                    <a:lnTo>
                      <a:pt x="77" y="15"/>
                    </a:lnTo>
                    <a:lnTo>
                      <a:pt x="82" y="8"/>
                    </a:lnTo>
                    <a:lnTo>
                      <a:pt x="86" y="0"/>
                    </a:lnTo>
                    <a:lnTo>
                      <a:pt x="102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5" name="Freeform 819"/>
              <p:cNvSpPr>
                <a:spLocks/>
              </p:cNvSpPr>
              <p:nvPr/>
            </p:nvSpPr>
            <p:spPr bwMode="auto">
              <a:xfrm>
                <a:off x="3754" y="2005"/>
                <a:ext cx="6" cy="4"/>
              </a:xfrm>
              <a:custGeom>
                <a:avLst/>
                <a:gdLst>
                  <a:gd name="T0" fmla="*/ 0 w 16"/>
                  <a:gd name="T1" fmla="*/ 1 h 7"/>
                  <a:gd name="T2" fmla="*/ 0 w 16"/>
                  <a:gd name="T3" fmla="*/ 1 h 7"/>
                  <a:gd name="T4" fmla="*/ 0 w 16"/>
                  <a:gd name="T5" fmla="*/ 1 h 7"/>
                  <a:gd name="T6" fmla="*/ 0 w 16"/>
                  <a:gd name="T7" fmla="*/ 0 h 7"/>
                  <a:gd name="T8" fmla="*/ 0 w 16"/>
                  <a:gd name="T9" fmla="*/ 1 h 7"/>
                  <a:gd name="T10" fmla="*/ 0 w 16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7"/>
                  <a:gd name="T20" fmla="*/ 16 w 1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7">
                    <a:moveTo>
                      <a:pt x="16" y="5"/>
                    </a:moveTo>
                    <a:lnTo>
                      <a:pt x="16" y="7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6" name="Freeform 820"/>
              <p:cNvSpPr>
                <a:spLocks/>
              </p:cNvSpPr>
              <p:nvPr/>
            </p:nvSpPr>
            <p:spPr bwMode="auto">
              <a:xfrm>
                <a:off x="3700" y="2041"/>
                <a:ext cx="31" cy="21"/>
              </a:xfrm>
              <a:custGeom>
                <a:avLst/>
                <a:gdLst>
                  <a:gd name="T0" fmla="*/ 0 w 93"/>
                  <a:gd name="T1" fmla="*/ 1 h 42"/>
                  <a:gd name="T2" fmla="*/ 0 w 93"/>
                  <a:gd name="T3" fmla="*/ 1 h 42"/>
                  <a:gd name="T4" fmla="*/ 0 w 93"/>
                  <a:gd name="T5" fmla="*/ 1 h 42"/>
                  <a:gd name="T6" fmla="*/ 0 w 93"/>
                  <a:gd name="T7" fmla="*/ 1 h 42"/>
                  <a:gd name="T8" fmla="*/ 0 w 93"/>
                  <a:gd name="T9" fmla="*/ 1 h 42"/>
                  <a:gd name="T10" fmla="*/ 0 w 93"/>
                  <a:gd name="T11" fmla="*/ 1 h 42"/>
                  <a:gd name="T12" fmla="*/ 0 w 93"/>
                  <a:gd name="T13" fmla="*/ 1 h 42"/>
                  <a:gd name="T14" fmla="*/ 0 w 93"/>
                  <a:gd name="T15" fmla="*/ 1 h 42"/>
                  <a:gd name="T16" fmla="*/ 0 w 93"/>
                  <a:gd name="T17" fmla="*/ 1 h 42"/>
                  <a:gd name="T18" fmla="*/ 0 w 93"/>
                  <a:gd name="T19" fmla="*/ 1 h 42"/>
                  <a:gd name="T20" fmla="*/ 0 w 93"/>
                  <a:gd name="T21" fmla="*/ 0 h 42"/>
                  <a:gd name="T22" fmla="*/ 0 w 93"/>
                  <a:gd name="T23" fmla="*/ 1 h 42"/>
                  <a:gd name="T24" fmla="*/ 0 w 93"/>
                  <a:gd name="T25" fmla="*/ 1 h 42"/>
                  <a:gd name="T26" fmla="*/ 0 w 93"/>
                  <a:gd name="T27" fmla="*/ 1 h 42"/>
                  <a:gd name="T28" fmla="*/ 0 w 93"/>
                  <a:gd name="T29" fmla="*/ 1 h 42"/>
                  <a:gd name="T30" fmla="*/ 0 w 93"/>
                  <a:gd name="T31" fmla="*/ 1 h 42"/>
                  <a:gd name="T32" fmla="*/ 0 w 93"/>
                  <a:gd name="T33" fmla="*/ 1 h 42"/>
                  <a:gd name="T34" fmla="*/ 0 w 93"/>
                  <a:gd name="T35" fmla="*/ 1 h 42"/>
                  <a:gd name="T36" fmla="*/ 0 w 93"/>
                  <a:gd name="T37" fmla="*/ 1 h 42"/>
                  <a:gd name="T38" fmla="*/ 0 w 93"/>
                  <a:gd name="T39" fmla="*/ 1 h 42"/>
                  <a:gd name="T40" fmla="*/ 0 w 93"/>
                  <a:gd name="T41" fmla="*/ 1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42"/>
                  <a:gd name="T65" fmla="*/ 93 w 93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42">
                    <a:moveTo>
                      <a:pt x="80" y="42"/>
                    </a:moveTo>
                    <a:lnTo>
                      <a:pt x="71" y="36"/>
                    </a:lnTo>
                    <a:lnTo>
                      <a:pt x="62" y="30"/>
                    </a:lnTo>
                    <a:lnTo>
                      <a:pt x="58" y="27"/>
                    </a:lnTo>
                    <a:lnTo>
                      <a:pt x="53" y="25"/>
                    </a:lnTo>
                    <a:lnTo>
                      <a:pt x="44" y="21"/>
                    </a:lnTo>
                    <a:lnTo>
                      <a:pt x="34" y="17"/>
                    </a:lnTo>
                    <a:lnTo>
                      <a:pt x="23" y="14"/>
                    </a:lnTo>
                    <a:lnTo>
                      <a:pt x="13" y="13"/>
                    </a:lnTo>
                    <a:lnTo>
                      <a:pt x="0" y="12"/>
                    </a:lnTo>
                    <a:lnTo>
                      <a:pt x="1" y="0"/>
                    </a:lnTo>
                    <a:lnTo>
                      <a:pt x="15" y="1"/>
                    </a:lnTo>
                    <a:lnTo>
                      <a:pt x="29" y="3"/>
                    </a:lnTo>
                    <a:lnTo>
                      <a:pt x="41" y="5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9" y="18"/>
                    </a:lnTo>
                    <a:lnTo>
                      <a:pt x="74" y="21"/>
                    </a:lnTo>
                    <a:lnTo>
                      <a:pt x="84" y="27"/>
                    </a:lnTo>
                    <a:lnTo>
                      <a:pt x="93" y="34"/>
                    </a:lnTo>
                    <a:lnTo>
                      <a:pt x="80" y="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7" name="Freeform 821"/>
              <p:cNvSpPr>
                <a:spLocks/>
              </p:cNvSpPr>
              <p:nvPr/>
            </p:nvSpPr>
            <p:spPr bwMode="auto">
              <a:xfrm>
                <a:off x="3726" y="2058"/>
                <a:ext cx="6" cy="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w 18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8"/>
                  <a:gd name="T20" fmla="*/ 18 w 18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8">
                    <a:moveTo>
                      <a:pt x="18" y="5"/>
                    </a:moveTo>
                    <a:lnTo>
                      <a:pt x="15" y="18"/>
                    </a:lnTo>
                    <a:lnTo>
                      <a:pt x="2" y="8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8" name="Freeform 822"/>
              <p:cNvSpPr>
                <a:spLocks/>
              </p:cNvSpPr>
              <p:nvPr/>
            </p:nvSpPr>
            <p:spPr bwMode="auto">
              <a:xfrm>
                <a:off x="3636" y="2041"/>
                <a:ext cx="64" cy="26"/>
              </a:xfrm>
              <a:custGeom>
                <a:avLst/>
                <a:gdLst>
                  <a:gd name="T0" fmla="*/ 0 w 192"/>
                  <a:gd name="T1" fmla="*/ 0 h 53"/>
                  <a:gd name="T2" fmla="*/ 0 w 192"/>
                  <a:gd name="T3" fmla="*/ 0 h 53"/>
                  <a:gd name="T4" fmla="*/ 0 w 192"/>
                  <a:gd name="T5" fmla="*/ 0 h 53"/>
                  <a:gd name="T6" fmla="*/ 0 w 192"/>
                  <a:gd name="T7" fmla="*/ 0 h 53"/>
                  <a:gd name="T8" fmla="*/ 0 w 192"/>
                  <a:gd name="T9" fmla="*/ 0 h 53"/>
                  <a:gd name="T10" fmla="*/ 0 w 192"/>
                  <a:gd name="T11" fmla="*/ 0 h 53"/>
                  <a:gd name="T12" fmla="*/ 0 w 192"/>
                  <a:gd name="T13" fmla="*/ 0 h 53"/>
                  <a:gd name="T14" fmla="*/ 0 w 192"/>
                  <a:gd name="T15" fmla="*/ 0 h 53"/>
                  <a:gd name="T16" fmla="*/ 0 w 192"/>
                  <a:gd name="T17" fmla="*/ 0 h 53"/>
                  <a:gd name="T18" fmla="*/ 0 w 192"/>
                  <a:gd name="T19" fmla="*/ 0 h 53"/>
                  <a:gd name="T20" fmla="*/ 0 w 192"/>
                  <a:gd name="T21" fmla="*/ 0 h 53"/>
                  <a:gd name="T22" fmla="*/ 0 w 192"/>
                  <a:gd name="T23" fmla="*/ 0 h 53"/>
                  <a:gd name="T24" fmla="*/ 0 w 192"/>
                  <a:gd name="T25" fmla="*/ 0 h 53"/>
                  <a:gd name="T26" fmla="*/ 0 w 192"/>
                  <a:gd name="T27" fmla="*/ 0 h 53"/>
                  <a:gd name="T28" fmla="*/ 0 w 192"/>
                  <a:gd name="T29" fmla="*/ 0 h 53"/>
                  <a:gd name="T30" fmla="*/ 0 w 192"/>
                  <a:gd name="T31" fmla="*/ 0 h 53"/>
                  <a:gd name="T32" fmla="*/ 0 w 192"/>
                  <a:gd name="T33" fmla="*/ 0 h 53"/>
                  <a:gd name="T34" fmla="*/ 0 w 192"/>
                  <a:gd name="T35" fmla="*/ 0 h 53"/>
                  <a:gd name="T36" fmla="*/ 0 w 192"/>
                  <a:gd name="T37" fmla="*/ 0 h 53"/>
                  <a:gd name="T38" fmla="*/ 0 w 192"/>
                  <a:gd name="T39" fmla="*/ 0 h 53"/>
                  <a:gd name="T40" fmla="*/ 0 w 192"/>
                  <a:gd name="T41" fmla="*/ 0 h 53"/>
                  <a:gd name="T42" fmla="*/ 0 w 192"/>
                  <a:gd name="T43" fmla="*/ 0 h 53"/>
                  <a:gd name="T44" fmla="*/ 0 w 192"/>
                  <a:gd name="T45" fmla="*/ 0 h 53"/>
                  <a:gd name="T46" fmla="*/ 0 w 192"/>
                  <a:gd name="T47" fmla="*/ 0 h 53"/>
                  <a:gd name="T48" fmla="*/ 0 w 192"/>
                  <a:gd name="T49" fmla="*/ 0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2"/>
                  <a:gd name="T76" fmla="*/ 0 h 53"/>
                  <a:gd name="T77" fmla="*/ 192 w 192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2" h="53">
                    <a:moveTo>
                      <a:pt x="192" y="12"/>
                    </a:moveTo>
                    <a:lnTo>
                      <a:pt x="179" y="12"/>
                    </a:lnTo>
                    <a:lnTo>
                      <a:pt x="166" y="13"/>
                    </a:lnTo>
                    <a:lnTo>
                      <a:pt x="154" y="14"/>
                    </a:lnTo>
                    <a:lnTo>
                      <a:pt x="142" y="17"/>
                    </a:lnTo>
                    <a:lnTo>
                      <a:pt x="132" y="19"/>
                    </a:lnTo>
                    <a:lnTo>
                      <a:pt x="121" y="21"/>
                    </a:lnTo>
                    <a:lnTo>
                      <a:pt x="99" y="27"/>
                    </a:lnTo>
                    <a:lnTo>
                      <a:pt x="56" y="39"/>
                    </a:lnTo>
                    <a:lnTo>
                      <a:pt x="32" y="46"/>
                    </a:lnTo>
                    <a:lnTo>
                      <a:pt x="19" y="50"/>
                    </a:lnTo>
                    <a:lnTo>
                      <a:pt x="4" y="53"/>
                    </a:lnTo>
                    <a:lnTo>
                      <a:pt x="0" y="41"/>
                    </a:lnTo>
                    <a:lnTo>
                      <a:pt x="13" y="38"/>
                    </a:lnTo>
                    <a:lnTo>
                      <a:pt x="25" y="35"/>
                    </a:lnTo>
                    <a:lnTo>
                      <a:pt x="49" y="28"/>
                    </a:lnTo>
                    <a:lnTo>
                      <a:pt x="93" y="16"/>
                    </a:lnTo>
                    <a:lnTo>
                      <a:pt x="115" y="9"/>
                    </a:lnTo>
                    <a:lnTo>
                      <a:pt x="126" y="7"/>
                    </a:lnTo>
                    <a:lnTo>
                      <a:pt x="137" y="4"/>
                    </a:lnTo>
                    <a:lnTo>
                      <a:pt x="151" y="3"/>
                    </a:lnTo>
                    <a:lnTo>
                      <a:pt x="163" y="1"/>
                    </a:lnTo>
                    <a:lnTo>
                      <a:pt x="177" y="1"/>
                    </a:lnTo>
                    <a:lnTo>
                      <a:pt x="191" y="0"/>
                    </a:lnTo>
                    <a:lnTo>
                      <a:pt x="192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9" name="Freeform 823"/>
              <p:cNvSpPr>
                <a:spLocks/>
              </p:cNvSpPr>
              <p:nvPr/>
            </p:nvSpPr>
            <p:spPr bwMode="auto">
              <a:xfrm>
                <a:off x="3700" y="2041"/>
                <a:ext cx="0" cy="6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0 h 12"/>
                  <a:gd name="T4" fmla="*/ 0 w 1"/>
                  <a:gd name="T5" fmla="*/ 1 h 12"/>
                  <a:gd name="T6" fmla="*/ 0 w 1"/>
                  <a:gd name="T7" fmla="*/ 1 h 12"/>
                  <a:gd name="T8" fmla="*/ 0 w 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0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1" y="0"/>
                    </a:moveTo>
                    <a:lnTo>
                      <a:pt x="0" y="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0" name="Freeform 824"/>
              <p:cNvSpPr>
                <a:spLocks/>
              </p:cNvSpPr>
              <p:nvPr/>
            </p:nvSpPr>
            <p:spPr bwMode="auto">
              <a:xfrm>
                <a:off x="3635" y="2061"/>
                <a:ext cx="10" cy="10"/>
              </a:xfrm>
              <a:custGeom>
                <a:avLst/>
                <a:gdLst>
                  <a:gd name="T0" fmla="*/ 0 w 30"/>
                  <a:gd name="T1" fmla="*/ 0 h 20"/>
                  <a:gd name="T2" fmla="*/ 0 w 30"/>
                  <a:gd name="T3" fmla="*/ 1 h 20"/>
                  <a:gd name="T4" fmla="*/ 0 w 30"/>
                  <a:gd name="T5" fmla="*/ 1 h 20"/>
                  <a:gd name="T6" fmla="*/ 0 w 30"/>
                  <a:gd name="T7" fmla="*/ 1 h 20"/>
                  <a:gd name="T8" fmla="*/ 0 w 3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0"/>
                  <a:gd name="T17" fmla="*/ 30 w 3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0">
                    <a:moveTo>
                      <a:pt x="8" y="0"/>
                    </a:moveTo>
                    <a:lnTo>
                      <a:pt x="0" y="11"/>
                    </a:lnTo>
                    <a:lnTo>
                      <a:pt x="21" y="20"/>
                    </a:lnTo>
                    <a:lnTo>
                      <a:pt x="3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1" name="Freeform 825"/>
              <p:cNvSpPr>
                <a:spLocks/>
              </p:cNvSpPr>
              <p:nvPr/>
            </p:nvSpPr>
            <p:spPr bwMode="auto">
              <a:xfrm>
                <a:off x="3629" y="2061"/>
                <a:ext cx="9" cy="6"/>
              </a:xfrm>
              <a:custGeom>
                <a:avLst/>
                <a:gdLst>
                  <a:gd name="T0" fmla="*/ 0 w 26"/>
                  <a:gd name="T1" fmla="*/ 0 h 12"/>
                  <a:gd name="T2" fmla="*/ 0 w 26"/>
                  <a:gd name="T3" fmla="*/ 1 h 12"/>
                  <a:gd name="T4" fmla="*/ 0 w 26"/>
                  <a:gd name="T5" fmla="*/ 1 h 12"/>
                  <a:gd name="T6" fmla="*/ 0 w 26"/>
                  <a:gd name="T7" fmla="*/ 0 h 12"/>
                  <a:gd name="T8" fmla="*/ 0 w 26"/>
                  <a:gd name="T9" fmla="*/ 1 h 12"/>
                  <a:gd name="T10" fmla="*/ 0 w 26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2"/>
                  <a:gd name="T20" fmla="*/ 26 w 2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2">
                    <a:moveTo>
                      <a:pt x="20" y="0"/>
                    </a:moveTo>
                    <a:lnTo>
                      <a:pt x="0" y="4"/>
                    </a:lnTo>
                    <a:lnTo>
                      <a:pt x="18" y="11"/>
                    </a:lnTo>
                    <a:lnTo>
                      <a:pt x="26" y="0"/>
                    </a:lnTo>
                    <a:lnTo>
                      <a:pt x="2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2" name="Freeform 826"/>
              <p:cNvSpPr>
                <a:spLocks/>
              </p:cNvSpPr>
              <p:nvPr/>
            </p:nvSpPr>
            <p:spPr bwMode="auto">
              <a:xfrm>
                <a:off x="3641" y="2065"/>
                <a:ext cx="6" cy="8"/>
              </a:xfrm>
              <a:custGeom>
                <a:avLst/>
                <a:gdLst>
                  <a:gd name="T0" fmla="*/ 0 w 17"/>
                  <a:gd name="T1" fmla="*/ 1 h 15"/>
                  <a:gd name="T2" fmla="*/ 0 w 17"/>
                  <a:gd name="T3" fmla="*/ 1 h 15"/>
                  <a:gd name="T4" fmla="*/ 0 w 17"/>
                  <a:gd name="T5" fmla="*/ 1 h 15"/>
                  <a:gd name="T6" fmla="*/ 0 w 17"/>
                  <a:gd name="T7" fmla="*/ 1 h 15"/>
                  <a:gd name="T8" fmla="*/ 0 w 17"/>
                  <a:gd name="T9" fmla="*/ 0 h 15"/>
                  <a:gd name="T10" fmla="*/ 0 w 17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5"/>
                  <a:gd name="T20" fmla="*/ 17 w 17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5">
                    <a:moveTo>
                      <a:pt x="4" y="11"/>
                    </a:moveTo>
                    <a:lnTo>
                      <a:pt x="16" y="15"/>
                    </a:lnTo>
                    <a:lnTo>
                      <a:pt x="17" y="6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46" name="Group 828"/>
            <p:cNvGrpSpPr>
              <a:grpSpLocks noChangeAspect="1"/>
            </p:cNvGrpSpPr>
            <p:nvPr/>
          </p:nvGrpSpPr>
          <p:grpSpPr bwMode="auto">
            <a:xfrm>
              <a:off x="3602" y="2024"/>
              <a:ext cx="149" cy="169"/>
              <a:chOff x="3602" y="2024"/>
              <a:chExt cx="149" cy="169"/>
            </a:xfrm>
          </p:grpSpPr>
          <p:sp>
            <p:nvSpPr>
              <p:cNvPr id="25937" name="AutoShape 827"/>
              <p:cNvSpPr>
                <a:spLocks noChangeAspect="1" noChangeArrowheads="1" noTextEdit="1"/>
              </p:cNvSpPr>
              <p:nvPr/>
            </p:nvSpPr>
            <p:spPr bwMode="auto">
              <a:xfrm>
                <a:off x="3602" y="2024"/>
                <a:ext cx="14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" name="Freeform 829"/>
              <p:cNvSpPr>
                <a:spLocks/>
              </p:cNvSpPr>
              <p:nvPr/>
            </p:nvSpPr>
            <p:spPr bwMode="auto">
              <a:xfrm>
                <a:off x="3607" y="2030"/>
                <a:ext cx="143" cy="160"/>
              </a:xfrm>
              <a:custGeom>
                <a:avLst/>
                <a:gdLst>
                  <a:gd name="T0" fmla="*/ 0 w 429"/>
                  <a:gd name="T1" fmla="*/ 0 h 321"/>
                  <a:gd name="T2" fmla="*/ 0 w 429"/>
                  <a:gd name="T3" fmla="*/ 0 h 321"/>
                  <a:gd name="T4" fmla="*/ 0 w 429"/>
                  <a:gd name="T5" fmla="*/ 0 h 321"/>
                  <a:gd name="T6" fmla="*/ 0 w 429"/>
                  <a:gd name="T7" fmla="*/ 0 h 321"/>
                  <a:gd name="T8" fmla="*/ 0 w 429"/>
                  <a:gd name="T9" fmla="*/ 0 h 321"/>
                  <a:gd name="T10" fmla="*/ 0 w 429"/>
                  <a:gd name="T11" fmla="*/ 0 h 321"/>
                  <a:gd name="T12" fmla="*/ 0 w 429"/>
                  <a:gd name="T13" fmla="*/ 0 h 321"/>
                  <a:gd name="T14" fmla="*/ 0 w 429"/>
                  <a:gd name="T15" fmla="*/ 0 h 321"/>
                  <a:gd name="T16" fmla="*/ 0 w 429"/>
                  <a:gd name="T17" fmla="*/ 0 h 321"/>
                  <a:gd name="T18" fmla="*/ 0 w 429"/>
                  <a:gd name="T19" fmla="*/ 0 h 321"/>
                  <a:gd name="T20" fmla="*/ 0 w 429"/>
                  <a:gd name="T21" fmla="*/ 0 h 321"/>
                  <a:gd name="T22" fmla="*/ 0 w 429"/>
                  <a:gd name="T23" fmla="*/ 0 h 321"/>
                  <a:gd name="T24" fmla="*/ 0 w 429"/>
                  <a:gd name="T25" fmla="*/ 0 h 321"/>
                  <a:gd name="T26" fmla="*/ 0 w 429"/>
                  <a:gd name="T27" fmla="*/ 0 h 321"/>
                  <a:gd name="T28" fmla="*/ 0 w 429"/>
                  <a:gd name="T29" fmla="*/ 0 h 321"/>
                  <a:gd name="T30" fmla="*/ 0 w 429"/>
                  <a:gd name="T31" fmla="*/ 0 h 321"/>
                  <a:gd name="T32" fmla="*/ 0 w 429"/>
                  <a:gd name="T33" fmla="*/ 0 h 321"/>
                  <a:gd name="T34" fmla="*/ 0 w 429"/>
                  <a:gd name="T35" fmla="*/ 0 h 321"/>
                  <a:gd name="T36" fmla="*/ 0 w 429"/>
                  <a:gd name="T37" fmla="*/ 0 h 321"/>
                  <a:gd name="T38" fmla="*/ 0 w 429"/>
                  <a:gd name="T39" fmla="*/ 0 h 321"/>
                  <a:gd name="T40" fmla="*/ 0 w 429"/>
                  <a:gd name="T41" fmla="*/ 0 h 321"/>
                  <a:gd name="T42" fmla="*/ 0 w 429"/>
                  <a:gd name="T43" fmla="*/ 0 h 321"/>
                  <a:gd name="T44" fmla="*/ 0 w 429"/>
                  <a:gd name="T45" fmla="*/ 0 h 321"/>
                  <a:gd name="T46" fmla="*/ 0 w 429"/>
                  <a:gd name="T47" fmla="*/ 0 h 321"/>
                  <a:gd name="T48" fmla="*/ 0 w 429"/>
                  <a:gd name="T49" fmla="*/ 0 h 321"/>
                  <a:gd name="T50" fmla="*/ 0 w 429"/>
                  <a:gd name="T51" fmla="*/ 0 h 321"/>
                  <a:gd name="T52" fmla="*/ 0 w 429"/>
                  <a:gd name="T53" fmla="*/ 0 h 321"/>
                  <a:gd name="T54" fmla="*/ 0 w 429"/>
                  <a:gd name="T55" fmla="*/ 0 h 321"/>
                  <a:gd name="T56" fmla="*/ 0 w 429"/>
                  <a:gd name="T57" fmla="*/ 0 h 321"/>
                  <a:gd name="T58" fmla="*/ 0 w 429"/>
                  <a:gd name="T59" fmla="*/ 0 h 321"/>
                  <a:gd name="T60" fmla="*/ 0 w 429"/>
                  <a:gd name="T61" fmla="*/ 0 h 321"/>
                  <a:gd name="T62" fmla="*/ 0 w 429"/>
                  <a:gd name="T63" fmla="*/ 0 h 321"/>
                  <a:gd name="T64" fmla="*/ 0 w 429"/>
                  <a:gd name="T65" fmla="*/ 0 h 321"/>
                  <a:gd name="T66" fmla="*/ 0 w 429"/>
                  <a:gd name="T67" fmla="*/ 0 h 321"/>
                  <a:gd name="T68" fmla="*/ 0 w 429"/>
                  <a:gd name="T69" fmla="*/ 0 h 321"/>
                  <a:gd name="T70" fmla="*/ 0 w 429"/>
                  <a:gd name="T71" fmla="*/ 0 h 321"/>
                  <a:gd name="T72" fmla="*/ 0 w 429"/>
                  <a:gd name="T73" fmla="*/ 0 h 321"/>
                  <a:gd name="T74" fmla="*/ 0 w 429"/>
                  <a:gd name="T75" fmla="*/ 0 h 321"/>
                  <a:gd name="T76" fmla="*/ 0 w 429"/>
                  <a:gd name="T77" fmla="*/ 0 h 321"/>
                  <a:gd name="T78" fmla="*/ 0 w 429"/>
                  <a:gd name="T79" fmla="*/ 0 h 321"/>
                  <a:gd name="T80" fmla="*/ 0 w 429"/>
                  <a:gd name="T81" fmla="*/ 0 h 321"/>
                  <a:gd name="T82" fmla="*/ 0 w 429"/>
                  <a:gd name="T83" fmla="*/ 0 h 321"/>
                  <a:gd name="T84" fmla="*/ 0 w 429"/>
                  <a:gd name="T85" fmla="*/ 0 h 321"/>
                  <a:gd name="T86" fmla="*/ 0 w 429"/>
                  <a:gd name="T87" fmla="*/ 0 h 321"/>
                  <a:gd name="T88" fmla="*/ 0 w 429"/>
                  <a:gd name="T89" fmla="*/ 0 h 321"/>
                  <a:gd name="T90" fmla="*/ 0 w 429"/>
                  <a:gd name="T91" fmla="*/ 0 h 321"/>
                  <a:gd name="T92" fmla="*/ 0 w 429"/>
                  <a:gd name="T93" fmla="*/ 0 h 321"/>
                  <a:gd name="T94" fmla="*/ 0 w 429"/>
                  <a:gd name="T95" fmla="*/ 0 h 321"/>
                  <a:gd name="T96" fmla="*/ 0 w 429"/>
                  <a:gd name="T97" fmla="*/ 0 h 321"/>
                  <a:gd name="T98" fmla="*/ 0 w 429"/>
                  <a:gd name="T99" fmla="*/ 0 h 321"/>
                  <a:gd name="T100" fmla="*/ 0 w 429"/>
                  <a:gd name="T101" fmla="*/ 0 h 321"/>
                  <a:gd name="T102" fmla="*/ 0 w 429"/>
                  <a:gd name="T103" fmla="*/ 0 h 321"/>
                  <a:gd name="T104" fmla="*/ 0 w 429"/>
                  <a:gd name="T105" fmla="*/ 0 h 321"/>
                  <a:gd name="T106" fmla="*/ 0 w 429"/>
                  <a:gd name="T107" fmla="*/ 0 h 321"/>
                  <a:gd name="T108" fmla="*/ 0 w 429"/>
                  <a:gd name="T109" fmla="*/ 0 h 321"/>
                  <a:gd name="T110" fmla="*/ 0 w 429"/>
                  <a:gd name="T111" fmla="*/ 0 h 321"/>
                  <a:gd name="T112" fmla="*/ 0 w 429"/>
                  <a:gd name="T113" fmla="*/ 0 h 321"/>
                  <a:gd name="T114" fmla="*/ 0 w 429"/>
                  <a:gd name="T115" fmla="*/ 0 h 321"/>
                  <a:gd name="T116" fmla="*/ 0 w 429"/>
                  <a:gd name="T117" fmla="*/ 0 h 3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29"/>
                  <a:gd name="T178" fmla="*/ 0 h 321"/>
                  <a:gd name="T179" fmla="*/ 429 w 429"/>
                  <a:gd name="T180" fmla="*/ 321 h 32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29" h="321">
                    <a:moveTo>
                      <a:pt x="139" y="52"/>
                    </a:moveTo>
                    <a:lnTo>
                      <a:pt x="151" y="51"/>
                    </a:lnTo>
                    <a:lnTo>
                      <a:pt x="161" y="49"/>
                    </a:lnTo>
                    <a:lnTo>
                      <a:pt x="172" y="46"/>
                    </a:lnTo>
                    <a:lnTo>
                      <a:pt x="182" y="43"/>
                    </a:lnTo>
                    <a:lnTo>
                      <a:pt x="200" y="34"/>
                    </a:lnTo>
                    <a:lnTo>
                      <a:pt x="216" y="25"/>
                    </a:lnTo>
                    <a:lnTo>
                      <a:pt x="233" y="16"/>
                    </a:lnTo>
                    <a:lnTo>
                      <a:pt x="242" y="12"/>
                    </a:lnTo>
                    <a:lnTo>
                      <a:pt x="251" y="8"/>
                    </a:lnTo>
                    <a:lnTo>
                      <a:pt x="261" y="4"/>
                    </a:lnTo>
                    <a:lnTo>
                      <a:pt x="266" y="3"/>
                    </a:lnTo>
                    <a:lnTo>
                      <a:pt x="270" y="2"/>
                    </a:lnTo>
                    <a:lnTo>
                      <a:pt x="282" y="1"/>
                    </a:lnTo>
                    <a:lnTo>
                      <a:pt x="294" y="0"/>
                    </a:lnTo>
                    <a:lnTo>
                      <a:pt x="308" y="1"/>
                    </a:lnTo>
                    <a:lnTo>
                      <a:pt x="316" y="1"/>
                    </a:lnTo>
                    <a:lnTo>
                      <a:pt x="323" y="2"/>
                    </a:lnTo>
                    <a:lnTo>
                      <a:pt x="331" y="4"/>
                    </a:lnTo>
                    <a:lnTo>
                      <a:pt x="336" y="7"/>
                    </a:lnTo>
                    <a:lnTo>
                      <a:pt x="350" y="11"/>
                    </a:lnTo>
                    <a:lnTo>
                      <a:pt x="361" y="16"/>
                    </a:lnTo>
                    <a:lnTo>
                      <a:pt x="373" y="22"/>
                    </a:lnTo>
                    <a:lnTo>
                      <a:pt x="383" y="28"/>
                    </a:lnTo>
                    <a:lnTo>
                      <a:pt x="392" y="36"/>
                    </a:lnTo>
                    <a:lnTo>
                      <a:pt x="401" y="45"/>
                    </a:lnTo>
                    <a:lnTo>
                      <a:pt x="408" y="54"/>
                    </a:lnTo>
                    <a:lnTo>
                      <a:pt x="414" y="63"/>
                    </a:lnTo>
                    <a:lnTo>
                      <a:pt x="419" y="74"/>
                    </a:lnTo>
                    <a:lnTo>
                      <a:pt x="423" y="84"/>
                    </a:lnTo>
                    <a:lnTo>
                      <a:pt x="426" y="94"/>
                    </a:lnTo>
                    <a:lnTo>
                      <a:pt x="428" y="105"/>
                    </a:lnTo>
                    <a:lnTo>
                      <a:pt x="429" y="116"/>
                    </a:lnTo>
                    <a:lnTo>
                      <a:pt x="429" y="121"/>
                    </a:lnTo>
                    <a:lnTo>
                      <a:pt x="428" y="126"/>
                    </a:lnTo>
                    <a:lnTo>
                      <a:pt x="426" y="130"/>
                    </a:lnTo>
                    <a:lnTo>
                      <a:pt x="423" y="134"/>
                    </a:lnTo>
                    <a:lnTo>
                      <a:pt x="422" y="138"/>
                    </a:lnTo>
                    <a:lnTo>
                      <a:pt x="419" y="143"/>
                    </a:lnTo>
                    <a:lnTo>
                      <a:pt x="411" y="150"/>
                    </a:lnTo>
                    <a:lnTo>
                      <a:pt x="395" y="164"/>
                    </a:lnTo>
                    <a:lnTo>
                      <a:pt x="386" y="171"/>
                    </a:lnTo>
                    <a:lnTo>
                      <a:pt x="379" y="181"/>
                    </a:lnTo>
                    <a:lnTo>
                      <a:pt x="375" y="188"/>
                    </a:lnTo>
                    <a:lnTo>
                      <a:pt x="370" y="194"/>
                    </a:lnTo>
                    <a:lnTo>
                      <a:pt x="363" y="207"/>
                    </a:lnTo>
                    <a:lnTo>
                      <a:pt x="350" y="232"/>
                    </a:lnTo>
                    <a:lnTo>
                      <a:pt x="344" y="244"/>
                    </a:lnTo>
                    <a:lnTo>
                      <a:pt x="335" y="256"/>
                    </a:lnTo>
                    <a:lnTo>
                      <a:pt x="331" y="261"/>
                    </a:lnTo>
                    <a:lnTo>
                      <a:pt x="325" y="267"/>
                    </a:lnTo>
                    <a:lnTo>
                      <a:pt x="319" y="272"/>
                    </a:lnTo>
                    <a:lnTo>
                      <a:pt x="311" y="279"/>
                    </a:lnTo>
                    <a:lnTo>
                      <a:pt x="300" y="286"/>
                    </a:lnTo>
                    <a:lnTo>
                      <a:pt x="289" y="293"/>
                    </a:lnTo>
                    <a:lnTo>
                      <a:pt x="279" y="298"/>
                    </a:lnTo>
                    <a:lnTo>
                      <a:pt x="267" y="303"/>
                    </a:lnTo>
                    <a:lnTo>
                      <a:pt x="256" y="307"/>
                    </a:lnTo>
                    <a:lnTo>
                      <a:pt x="244" y="311"/>
                    </a:lnTo>
                    <a:lnTo>
                      <a:pt x="232" y="314"/>
                    </a:lnTo>
                    <a:lnTo>
                      <a:pt x="219" y="316"/>
                    </a:lnTo>
                    <a:lnTo>
                      <a:pt x="207" y="318"/>
                    </a:lnTo>
                    <a:lnTo>
                      <a:pt x="194" y="319"/>
                    </a:lnTo>
                    <a:lnTo>
                      <a:pt x="181" y="320"/>
                    </a:lnTo>
                    <a:lnTo>
                      <a:pt x="166" y="320"/>
                    </a:lnTo>
                    <a:lnTo>
                      <a:pt x="138" y="321"/>
                    </a:lnTo>
                    <a:lnTo>
                      <a:pt x="109" y="321"/>
                    </a:lnTo>
                    <a:lnTo>
                      <a:pt x="103" y="321"/>
                    </a:lnTo>
                    <a:lnTo>
                      <a:pt x="98" y="320"/>
                    </a:lnTo>
                    <a:lnTo>
                      <a:pt x="94" y="319"/>
                    </a:lnTo>
                    <a:lnTo>
                      <a:pt x="91" y="317"/>
                    </a:lnTo>
                    <a:lnTo>
                      <a:pt x="88" y="315"/>
                    </a:lnTo>
                    <a:lnTo>
                      <a:pt x="85" y="313"/>
                    </a:lnTo>
                    <a:lnTo>
                      <a:pt x="81" y="307"/>
                    </a:lnTo>
                    <a:lnTo>
                      <a:pt x="76" y="301"/>
                    </a:lnTo>
                    <a:lnTo>
                      <a:pt x="72" y="294"/>
                    </a:lnTo>
                    <a:lnTo>
                      <a:pt x="67" y="288"/>
                    </a:lnTo>
                    <a:lnTo>
                      <a:pt x="61" y="282"/>
                    </a:lnTo>
                    <a:lnTo>
                      <a:pt x="54" y="274"/>
                    </a:lnTo>
                    <a:lnTo>
                      <a:pt x="47" y="267"/>
                    </a:lnTo>
                    <a:lnTo>
                      <a:pt x="32" y="256"/>
                    </a:lnTo>
                    <a:lnTo>
                      <a:pt x="16" y="245"/>
                    </a:lnTo>
                    <a:lnTo>
                      <a:pt x="9" y="238"/>
                    </a:lnTo>
                    <a:lnTo>
                      <a:pt x="0" y="232"/>
                    </a:lnTo>
                    <a:lnTo>
                      <a:pt x="13" y="226"/>
                    </a:lnTo>
                    <a:lnTo>
                      <a:pt x="26" y="220"/>
                    </a:lnTo>
                    <a:lnTo>
                      <a:pt x="39" y="214"/>
                    </a:lnTo>
                    <a:lnTo>
                      <a:pt x="44" y="210"/>
                    </a:lnTo>
                    <a:lnTo>
                      <a:pt x="50" y="205"/>
                    </a:lnTo>
                    <a:lnTo>
                      <a:pt x="54" y="201"/>
                    </a:lnTo>
                    <a:lnTo>
                      <a:pt x="59" y="197"/>
                    </a:lnTo>
                    <a:lnTo>
                      <a:pt x="61" y="193"/>
                    </a:lnTo>
                    <a:lnTo>
                      <a:pt x="64" y="188"/>
                    </a:lnTo>
                    <a:lnTo>
                      <a:pt x="66" y="183"/>
                    </a:lnTo>
                    <a:lnTo>
                      <a:pt x="69" y="178"/>
                    </a:lnTo>
                    <a:lnTo>
                      <a:pt x="69" y="172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9" y="159"/>
                    </a:lnTo>
                    <a:lnTo>
                      <a:pt x="66" y="152"/>
                    </a:lnTo>
                    <a:lnTo>
                      <a:pt x="63" y="145"/>
                    </a:lnTo>
                    <a:lnTo>
                      <a:pt x="61" y="140"/>
                    </a:lnTo>
                    <a:lnTo>
                      <a:pt x="61" y="136"/>
                    </a:lnTo>
                    <a:lnTo>
                      <a:pt x="63" y="128"/>
                    </a:lnTo>
                    <a:lnTo>
                      <a:pt x="64" y="120"/>
                    </a:lnTo>
                    <a:lnTo>
                      <a:pt x="67" y="112"/>
                    </a:lnTo>
                    <a:lnTo>
                      <a:pt x="70" y="104"/>
                    </a:lnTo>
                    <a:lnTo>
                      <a:pt x="76" y="97"/>
                    </a:lnTo>
                    <a:lnTo>
                      <a:pt x="82" y="91"/>
                    </a:lnTo>
                    <a:lnTo>
                      <a:pt x="88" y="85"/>
                    </a:lnTo>
                    <a:lnTo>
                      <a:pt x="95" y="80"/>
                    </a:lnTo>
                    <a:lnTo>
                      <a:pt x="104" y="74"/>
                    </a:lnTo>
                    <a:lnTo>
                      <a:pt x="113" y="68"/>
                    </a:lnTo>
                    <a:lnTo>
                      <a:pt x="122" y="64"/>
                    </a:lnTo>
                    <a:lnTo>
                      <a:pt x="132" y="59"/>
                    </a:lnTo>
                    <a:lnTo>
                      <a:pt x="153" y="51"/>
                    </a:lnTo>
                    <a:lnTo>
                      <a:pt x="175" y="44"/>
                    </a:lnTo>
                    <a:lnTo>
                      <a:pt x="139" y="5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" name="Freeform 830"/>
              <p:cNvSpPr>
                <a:spLocks/>
              </p:cNvSpPr>
              <p:nvPr/>
            </p:nvSpPr>
            <p:spPr bwMode="auto">
              <a:xfrm>
                <a:off x="3653" y="2027"/>
                <a:ext cx="52" cy="32"/>
              </a:xfrm>
              <a:custGeom>
                <a:avLst/>
                <a:gdLst>
                  <a:gd name="T0" fmla="*/ 0 w 156"/>
                  <a:gd name="T1" fmla="*/ 1 h 64"/>
                  <a:gd name="T2" fmla="*/ 0 w 156"/>
                  <a:gd name="T3" fmla="*/ 1 h 64"/>
                  <a:gd name="T4" fmla="*/ 0 w 156"/>
                  <a:gd name="T5" fmla="*/ 1 h 64"/>
                  <a:gd name="T6" fmla="*/ 0 w 156"/>
                  <a:gd name="T7" fmla="*/ 1 h 64"/>
                  <a:gd name="T8" fmla="*/ 0 w 156"/>
                  <a:gd name="T9" fmla="*/ 1 h 64"/>
                  <a:gd name="T10" fmla="*/ 0 w 156"/>
                  <a:gd name="T11" fmla="*/ 1 h 64"/>
                  <a:gd name="T12" fmla="*/ 0 w 156"/>
                  <a:gd name="T13" fmla="*/ 1 h 64"/>
                  <a:gd name="T14" fmla="*/ 0 w 156"/>
                  <a:gd name="T15" fmla="*/ 1 h 64"/>
                  <a:gd name="T16" fmla="*/ 0 w 156"/>
                  <a:gd name="T17" fmla="*/ 1 h 64"/>
                  <a:gd name="T18" fmla="*/ 0 w 156"/>
                  <a:gd name="T19" fmla="*/ 1 h 64"/>
                  <a:gd name="T20" fmla="*/ 0 w 156"/>
                  <a:gd name="T21" fmla="*/ 1 h 64"/>
                  <a:gd name="T22" fmla="*/ 0 w 156"/>
                  <a:gd name="T23" fmla="*/ 1 h 64"/>
                  <a:gd name="T24" fmla="*/ 0 w 156"/>
                  <a:gd name="T25" fmla="*/ 1 h 64"/>
                  <a:gd name="T26" fmla="*/ 0 w 156"/>
                  <a:gd name="T27" fmla="*/ 1 h 64"/>
                  <a:gd name="T28" fmla="*/ 0 w 156"/>
                  <a:gd name="T29" fmla="*/ 0 h 64"/>
                  <a:gd name="T30" fmla="*/ 0 w 156"/>
                  <a:gd name="T31" fmla="*/ 1 h 64"/>
                  <a:gd name="T32" fmla="*/ 0 w 156"/>
                  <a:gd name="T33" fmla="*/ 1 h 64"/>
                  <a:gd name="T34" fmla="*/ 0 w 156"/>
                  <a:gd name="T35" fmla="*/ 1 h 64"/>
                  <a:gd name="T36" fmla="*/ 0 w 156"/>
                  <a:gd name="T37" fmla="*/ 1 h 64"/>
                  <a:gd name="T38" fmla="*/ 0 w 156"/>
                  <a:gd name="T39" fmla="*/ 1 h 64"/>
                  <a:gd name="T40" fmla="*/ 0 w 156"/>
                  <a:gd name="T41" fmla="*/ 1 h 64"/>
                  <a:gd name="T42" fmla="*/ 0 w 156"/>
                  <a:gd name="T43" fmla="*/ 1 h 64"/>
                  <a:gd name="T44" fmla="*/ 0 w 156"/>
                  <a:gd name="T45" fmla="*/ 1 h 64"/>
                  <a:gd name="T46" fmla="*/ 0 w 156"/>
                  <a:gd name="T47" fmla="*/ 1 h 64"/>
                  <a:gd name="T48" fmla="*/ 0 w 156"/>
                  <a:gd name="T49" fmla="*/ 1 h 64"/>
                  <a:gd name="T50" fmla="*/ 0 w 156"/>
                  <a:gd name="T51" fmla="*/ 1 h 64"/>
                  <a:gd name="T52" fmla="*/ 0 w 156"/>
                  <a:gd name="T53" fmla="*/ 1 h 64"/>
                  <a:gd name="T54" fmla="*/ 0 w 156"/>
                  <a:gd name="T55" fmla="*/ 1 h 64"/>
                  <a:gd name="T56" fmla="*/ 0 w 156"/>
                  <a:gd name="T57" fmla="*/ 1 h 64"/>
                  <a:gd name="T58" fmla="*/ 0 w 156"/>
                  <a:gd name="T59" fmla="*/ 1 h 64"/>
                  <a:gd name="T60" fmla="*/ 0 w 156"/>
                  <a:gd name="T61" fmla="*/ 1 h 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6"/>
                  <a:gd name="T94" fmla="*/ 0 h 64"/>
                  <a:gd name="T95" fmla="*/ 156 w 156"/>
                  <a:gd name="T96" fmla="*/ 64 h 6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6" h="64">
                    <a:moveTo>
                      <a:pt x="0" y="52"/>
                    </a:moveTo>
                    <a:lnTo>
                      <a:pt x="12" y="51"/>
                    </a:lnTo>
                    <a:lnTo>
                      <a:pt x="21" y="49"/>
                    </a:lnTo>
                    <a:lnTo>
                      <a:pt x="31" y="47"/>
                    </a:lnTo>
                    <a:lnTo>
                      <a:pt x="40" y="43"/>
                    </a:lnTo>
                    <a:lnTo>
                      <a:pt x="57" y="35"/>
                    </a:lnTo>
                    <a:lnTo>
                      <a:pt x="73" y="26"/>
                    </a:lnTo>
                    <a:lnTo>
                      <a:pt x="90" y="17"/>
                    </a:lnTo>
                    <a:lnTo>
                      <a:pt x="100" y="13"/>
                    </a:lnTo>
                    <a:lnTo>
                      <a:pt x="109" y="8"/>
                    </a:lnTo>
                    <a:lnTo>
                      <a:pt x="119" y="5"/>
                    </a:lnTo>
                    <a:lnTo>
                      <a:pt x="125" y="3"/>
                    </a:lnTo>
                    <a:lnTo>
                      <a:pt x="131" y="2"/>
                    </a:lnTo>
                    <a:lnTo>
                      <a:pt x="143" y="1"/>
                    </a:lnTo>
                    <a:lnTo>
                      <a:pt x="156" y="0"/>
                    </a:lnTo>
                    <a:lnTo>
                      <a:pt x="156" y="13"/>
                    </a:lnTo>
                    <a:lnTo>
                      <a:pt x="144" y="14"/>
                    </a:lnTo>
                    <a:lnTo>
                      <a:pt x="135" y="15"/>
                    </a:lnTo>
                    <a:lnTo>
                      <a:pt x="131" y="16"/>
                    </a:lnTo>
                    <a:lnTo>
                      <a:pt x="126" y="17"/>
                    </a:lnTo>
                    <a:lnTo>
                      <a:pt x="116" y="20"/>
                    </a:lnTo>
                    <a:lnTo>
                      <a:pt x="109" y="23"/>
                    </a:lnTo>
                    <a:lnTo>
                      <a:pt x="100" y="27"/>
                    </a:lnTo>
                    <a:lnTo>
                      <a:pt x="84" y="35"/>
                    </a:lnTo>
                    <a:lnTo>
                      <a:pt x="68" y="45"/>
                    </a:lnTo>
                    <a:lnTo>
                      <a:pt x="48" y="54"/>
                    </a:lnTo>
                    <a:lnTo>
                      <a:pt x="38" y="58"/>
                    </a:lnTo>
                    <a:lnTo>
                      <a:pt x="26" y="61"/>
                    </a:lnTo>
                    <a:lnTo>
                      <a:pt x="15" y="63"/>
                    </a:lnTo>
                    <a:lnTo>
                      <a:pt x="1" y="6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" name="Freeform 831"/>
              <p:cNvSpPr>
                <a:spLocks/>
              </p:cNvSpPr>
              <p:nvPr/>
            </p:nvSpPr>
            <p:spPr bwMode="auto">
              <a:xfrm>
                <a:off x="3705" y="2027"/>
                <a:ext cx="48" cy="60"/>
              </a:xfrm>
              <a:custGeom>
                <a:avLst/>
                <a:gdLst>
                  <a:gd name="T0" fmla="*/ 0 w 144"/>
                  <a:gd name="T1" fmla="*/ 0 h 122"/>
                  <a:gd name="T2" fmla="*/ 0 w 144"/>
                  <a:gd name="T3" fmla="*/ 0 h 122"/>
                  <a:gd name="T4" fmla="*/ 0 w 144"/>
                  <a:gd name="T5" fmla="*/ 0 h 122"/>
                  <a:gd name="T6" fmla="*/ 0 w 144"/>
                  <a:gd name="T7" fmla="*/ 0 h 122"/>
                  <a:gd name="T8" fmla="*/ 0 w 144"/>
                  <a:gd name="T9" fmla="*/ 0 h 122"/>
                  <a:gd name="T10" fmla="*/ 0 w 144"/>
                  <a:gd name="T11" fmla="*/ 0 h 122"/>
                  <a:gd name="T12" fmla="*/ 0 w 144"/>
                  <a:gd name="T13" fmla="*/ 0 h 122"/>
                  <a:gd name="T14" fmla="*/ 0 w 144"/>
                  <a:gd name="T15" fmla="*/ 0 h 122"/>
                  <a:gd name="T16" fmla="*/ 0 w 144"/>
                  <a:gd name="T17" fmla="*/ 0 h 122"/>
                  <a:gd name="T18" fmla="*/ 0 w 144"/>
                  <a:gd name="T19" fmla="*/ 0 h 122"/>
                  <a:gd name="T20" fmla="*/ 0 w 144"/>
                  <a:gd name="T21" fmla="*/ 0 h 122"/>
                  <a:gd name="T22" fmla="*/ 0 w 144"/>
                  <a:gd name="T23" fmla="*/ 0 h 122"/>
                  <a:gd name="T24" fmla="*/ 0 w 144"/>
                  <a:gd name="T25" fmla="*/ 0 h 122"/>
                  <a:gd name="T26" fmla="*/ 0 w 144"/>
                  <a:gd name="T27" fmla="*/ 0 h 122"/>
                  <a:gd name="T28" fmla="*/ 0 w 144"/>
                  <a:gd name="T29" fmla="*/ 0 h 122"/>
                  <a:gd name="T30" fmla="*/ 0 w 144"/>
                  <a:gd name="T31" fmla="*/ 0 h 122"/>
                  <a:gd name="T32" fmla="*/ 0 w 144"/>
                  <a:gd name="T33" fmla="*/ 0 h 122"/>
                  <a:gd name="T34" fmla="*/ 0 w 144"/>
                  <a:gd name="T35" fmla="*/ 0 h 122"/>
                  <a:gd name="T36" fmla="*/ 0 w 144"/>
                  <a:gd name="T37" fmla="*/ 0 h 122"/>
                  <a:gd name="T38" fmla="*/ 0 w 144"/>
                  <a:gd name="T39" fmla="*/ 0 h 122"/>
                  <a:gd name="T40" fmla="*/ 0 w 144"/>
                  <a:gd name="T41" fmla="*/ 0 h 122"/>
                  <a:gd name="T42" fmla="*/ 0 w 144"/>
                  <a:gd name="T43" fmla="*/ 0 h 122"/>
                  <a:gd name="T44" fmla="*/ 0 w 144"/>
                  <a:gd name="T45" fmla="*/ 0 h 122"/>
                  <a:gd name="T46" fmla="*/ 0 w 144"/>
                  <a:gd name="T47" fmla="*/ 0 h 122"/>
                  <a:gd name="T48" fmla="*/ 0 w 144"/>
                  <a:gd name="T49" fmla="*/ 0 h 122"/>
                  <a:gd name="T50" fmla="*/ 0 w 144"/>
                  <a:gd name="T51" fmla="*/ 0 h 122"/>
                  <a:gd name="T52" fmla="*/ 0 w 144"/>
                  <a:gd name="T53" fmla="*/ 0 h 122"/>
                  <a:gd name="T54" fmla="*/ 0 w 144"/>
                  <a:gd name="T55" fmla="*/ 0 h 122"/>
                  <a:gd name="T56" fmla="*/ 0 w 144"/>
                  <a:gd name="T57" fmla="*/ 0 h 122"/>
                  <a:gd name="T58" fmla="*/ 0 w 144"/>
                  <a:gd name="T59" fmla="*/ 0 h 122"/>
                  <a:gd name="T60" fmla="*/ 0 w 144"/>
                  <a:gd name="T61" fmla="*/ 0 h 122"/>
                  <a:gd name="T62" fmla="*/ 0 w 144"/>
                  <a:gd name="T63" fmla="*/ 0 h 122"/>
                  <a:gd name="T64" fmla="*/ 0 w 144"/>
                  <a:gd name="T65" fmla="*/ 0 h 122"/>
                  <a:gd name="T66" fmla="*/ 0 w 144"/>
                  <a:gd name="T67" fmla="*/ 0 h 122"/>
                  <a:gd name="T68" fmla="*/ 0 w 144"/>
                  <a:gd name="T69" fmla="*/ 0 h 122"/>
                  <a:gd name="T70" fmla="*/ 0 w 144"/>
                  <a:gd name="T71" fmla="*/ 0 h 122"/>
                  <a:gd name="T72" fmla="*/ 0 w 144"/>
                  <a:gd name="T73" fmla="*/ 0 h 122"/>
                  <a:gd name="T74" fmla="*/ 0 w 144"/>
                  <a:gd name="T75" fmla="*/ 0 h 122"/>
                  <a:gd name="T76" fmla="*/ 0 w 144"/>
                  <a:gd name="T77" fmla="*/ 0 h 1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4"/>
                  <a:gd name="T118" fmla="*/ 0 h 122"/>
                  <a:gd name="T119" fmla="*/ 144 w 144"/>
                  <a:gd name="T120" fmla="*/ 122 h 1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4" h="122">
                    <a:moveTo>
                      <a:pt x="0" y="0"/>
                    </a:moveTo>
                    <a:lnTo>
                      <a:pt x="16" y="1"/>
                    </a:lnTo>
                    <a:lnTo>
                      <a:pt x="25" y="2"/>
                    </a:lnTo>
                    <a:lnTo>
                      <a:pt x="32" y="3"/>
                    </a:lnTo>
                    <a:lnTo>
                      <a:pt x="39" y="4"/>
                    </a:lnTo>
                    <a:lnTo>
                      <a:pt x="47" y="6"/>
                    </a:lnTo>
                    <a:lnTo>
                      <a:pt x="60" y="10"/>
                    </a:lnTo>
                    <a:lnTo>
                      <a:pt x="73" y="17"/>
                    </a:lnTo>
                    <a:lnTo>
                      <a:pt x="85" y="23"/>
                    </a:lnTo>
                    <a:lnTo>
                      <a:pt x="95" y="30"/>
                    </a:lnTo>
                    <a:lnTo>
                      <a:pt x="106" y="39"/>
                    </a:lnTo>
                    <a:lnTo>
                      <a:pt x="114" y="48"/>
                    </a:lnTo>
                    <a:lnTo>
                      <a:pt x="122" y="58"/>
                    </a:lnTo>
                    <a:lnTo>
                      <a:pt x="128" y="67"/>
                    </a:lnTo>
                    <a:lnTo>
                      <a:pt x="134" y="77"/>
                    </a:lnTo>
                    <a:lnTo>
                      <a:pt x="138" y="89"/>
                    </a:lnTo>
                    <a:lnTo>
                      <a:pt x="141" y="99"/>
                    </a:lnTo>
                    <a:lnTo>
                      <a:pt x="142" y="110"/>
                    </a:lnTo>
                    <a:lnTo>
                      <a:pt x="144" y="122"/>
                    </a:lnTo>
                    <a:lnTo>
                      <a:pt x="126" y="122"/>
                    </a:lnTo>
                    <a:lnTo>
                      <a:pt x="125" y="111"/>
                    </a:lnTo>
                    <a:lnTo>
                      <a:pt x="123" y="101"/>
                    </a:lnTo>
                    <a:lnTo>
                      <a:pt x="120" y="91"/>
                    </a:lnTo>
                    <a:lnTo>
                      <a:pt x="117" y="82"/>
                    </a:lnTo>
                    <a:lnTo>
                      <a:pt x="112" y="72"/>
                    </a:lnTo>
                    <a:lnTo>
                      <a:pt x="106" y="63"/>
                    </a:lnTo>
                    <a:lnTo>
                      <a:pt x="98" y="54"/>
                    </a:lnTo>
                    <a:lnTo>
                      <a:pt x="91" y="47"/>
                    </a:lnTo>
                    <a:lnTo>
                      <a:pt x="82" y="39"/>
                    </a:lnTo>
                    <a:lnTo>
                      <a:pt x="73" y="32"/>
                    </a:lnTo>
                    <a:lnTo>
                      <a:pt x="63" y="27"/>
                    </a:lnTo>
                    <a:lnTo>
                      <a:pt x="51" y="22"/>
                    </a:lnTo>
                    <a:lnTo>
                      <a:pt x="39" y="18"/>
                    </a:lnTo>
                    <a:lnTo>
                      <a:pt x="34" y="17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4" y="14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" name="Freeform 832"/>
              <p:cNvSpPr>
                <a:spLocks/>
              </p:cNvSpPr>
              <p:nvPr/>
            </p:nvSpPr>
            <p:spPr bwMode="auto">
              <a:xfrm>
                <a:off x="3705" y="2027"/>
                <a:ext cx="0" cy="6"/>
              </a:xfrm>
              <a:custGeom>
                <a:avLst/>
                <a:gdLst>
                  <a:gd name="T0" fmla="*/ 0 h 13"/>
                  <a:gd name="T1" fmla="*/ 0 h 13"/>
                  <a:gd name="T2" fmla="*/ 0 h 13"/>
                  <a:gd name="T3" fmla="*/ 0 60000 65536"/>
                  <a:gd name="T4" fmla="*/ 0 60000 65536"/>
                  <a:gd name="T5" fmla="*/ 0 60000 65536"/>
                  <a:gd name="T6" fmla="*/ 0 h 13"/>
                  <a:gd name="T7" fmla="*/ 13 h 1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3">
                    <a:moveTo>
                      <a:pt x="0" y="0"/>
                    </a:move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" name="Freeform 833"/>
              <p:cNvSpPr>
                <a:spLocks/>
              </p:cNvSpPr>
              <p:nvPr/>
            </p:nvSpPr>
            <p:spPr bwMode="auto">
              <a:xfrm>
                <a:off x="3731" y="2087"/>
                <a:ext cx="22" cy="34"/>
              </a:xfrm>
              <a:custGeom>
                <a:avLst/>
                <a:gdLst>
                  <a:gd name="T0" fmla="*/ 0 w 66"/>
                  <a:gd name="T1" fmla="*/ 0 h 68"/>
                  <a:gd name="T2" fmla="*/ 0 w 66"/>
                  <a:gd name="T3" fmla="*/ 1 h 68"/>
                  <a:gd name="T4" fmla="*/ 0 w 66"/>
                  <a:gd name="T5" fmla="*/ 1 h 68"/>
                  <a:gd name="T6" fmla="*/ 0 w 66"/>
                  <a:gd name="T7" fmla="*/ 1 h 68"/>
                  <a:gd name="T8" fmla="*/ 0 w 66"/>
                  <a:gd name="T9" fmla="*/ 1 h 68"/>
                  <a:gd name="T10" fmla="*/ 0 w 66"/>
                  <a:gd name="T11" fmla="*/ 1 h 68"/>
                  <a:gd name="T12" fmla="*/ 0 w 66"/>
                  <a:gd name="T13" fmla="*/ 1 h 68"/>
                  <a:gd name="T14" fmla="*/ 0 w 66"/>
                  <a:gd name="T15" fmla="*/ 1 h 68"/>
                  <a:gd name="T16" fmla="*/ 0 w 66"/>
                  <a:gd name="T17" fmla="*/ 1 h 68"/>
                  <a:gd name="T18" fmla="*/ 0 w 66"/>
                  <a:gd name="T19" fmla="*/ 1 h 68"/>
                  <a:gd name="T20" fmla="*/ 0 w 66"/>
                  <a:gd name="T21" fmla="*/ 1 h 68"/>
                  <a:gd name="T22" fmla="*/ 0 w 66"/>
                  <a:gd name="T23" fmla="*/ 1 h 68"/>
                  <a:gd name="T24" fmla="*/ 0 w 66"/>
                  <a:gd name="T25" fmla="*/ 1 h 68"/>
                  <a:gd name="T26" fmla="*/ 0 w 66"/>
                  <a:gd name="T27" fmla="*/ 1 h 68"/>
                  <a:gd name="T28" fmla="*/ 0 w 66"/>
                  <a:gd name="T29" fmla="*/ 1 h 68"/>
                  <a:gd name="T30" fmla="*/ 0 w 66"/>
                  <a:gd name="T31" fmla="*/ 1 h 68"/>
                  <a:gd name="T32" fmla="*/ 0 w 66"/>
                  <a:gd name="T33" fmla="*/ 1 h 68"/>
                  <a:gd name="T34" fmla="*/ 0 w 66"/>
                  <a:gd name="T35" fmla="*/ 1 h 68"/>
                  <a:gd name="T36" fmla="*/ 0 w 66"/>
                  <a:gd name="T37" fmla="*/ 1 h 68"/>
                  <a:gd name="T38" fmla="*/ 0 w 66"/>
                  <a:gd name="T39" fmla="*/ 1 h 68"/>
                  <a:gd name="T40" fmla="*/ 0 w 66"/>
                  <a:gd name="T41" fmla="*/ 1 h 68"/>
                  <a:gd name="T42" fmla="*/ 0 w 66"/>
                  <a:gd name="T43" fmla="*/ 0 h 68"/>
                  <a:gd name="T44" fmla="*/ 0 w 66"/>
                  <a:gd name="T45" fmla="*/ 0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"/>
                  <a:gd name="T70" fmla="*/ 0 h 68"/>
                  <a:gd name="T71" fmla="*/ 66 w 66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" h="68">
                    <a:moveTo>
                      <a:pt x="66" y="0"/>
                    </a:moveTo>
                    <a:lnTo>
                      <a:pt x="66" y="6"/>
                    </a:lnTo>
                    <a:lnTo>
                      <a:pt x="64" y="11"/>
                    </a:lnTo>
                    <a:lnTo>
                      <a:pt x="63" y="16"/>
                    </a:lnTo>
                    <a:lnTo>
                      <a:pt x="60" y="21"/>
                    </a:lnTo>
                    <a:lnTo>
                      <a:pt x="57" y="26"/>
                    </a:lnTo>
                    <a:lnTo>
                      <a:pt x="54" y="30"/>
                    </a:lnTo>
                    <a:lnTo>
                      <a:pt x="47" y="38"/>
                    </a:lnTo>
                    <a:lnTo>
                      <a:pt x="31" y="52"/>
                    </a:lnTo>
                    <a:lnTo>
                      <a:pt x="22" y="60"/>
                    </a:lnTo>
                    <a:lnTo>
                      <a:pt x="14" y="68"/>
                    </a:lnTo>
                    <a:lnTo>
                      <a:pt x="0" y="62"/>
                    </a:lnTo>
                    <a:lnTo>
                      <a:pt x="7" y="52"/>
                    </a:lnTo>
                    <a:lnTo>
                      <a:pt x="16" y="44"/>
                    </a:lnTo>
                    <a:lnTo>
                      <a:pt x="32" y="30"/>
                    </a:lnTo>
                    <a:lnTo>
                      <a:pt x="38" y="23"/>
                    </a:lnTo>
                    <a:lnTo>
                      <a:pt x="41" y="20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7" y="9"/>
                    </a:lnTo>
                    <a:lnTo>
                      <a:pt x="48" y="5"/>
                    </a:lnTo>
                    <a:lnTo>
                      <a:pt x="4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" name="Freeform 834"/>
              <p:cNvSpPr>
                <a:spLocks/>
              </p:cNvSpPr>
              <p:nvPr/>
            </p:nvSpPr>
            <p:spPr bwMode="auto">
              <a:xfrm>
                <a:off x="3747" y="2087"/>
                <a:ext cx="6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0 60000 65536"/>
                  <a:gd name="T4" fmla="*/ 0 60000 65536"/>
                  <a:gd name="T5" fmla="*/ 0 60000 65536"/>
                  <a:gd name="T6" fmla="*/ 0 w 18"/>
                  <a:gd name="T7" fmla="*/ 18 w 18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4" name="Freeform 835"/>
              <p:cNvSpPr>
                <a:spLocks/>
              </p:cNvSpPr>
              <p:nvPr/>
            </p:nvSpPr>
            <p:spPr bwMode="auto">
              <a:xfrm>
                <a:off x="3708" y="2119"/>
                <a:ext cx="28" cy="52"/>
              </a:xfrm>
              <a:custGeom>
                <a:avLst/>
                <a:gdLst>
                  <a:gd name="T0" fmla="*/ 0 w 82"/>
                  <a:gd name="T1" fmla="*/ 1 h 104"/>
                  <a:gd name="T2" fmla="*/ 0 w 82"/>
                  <a:gd name="T3" fmla="*/ 1 h 104"/>
                  <a:gd name="T4" fmla="*/ 0 w 82"/>
                  <a:gd name="T5" fmla="*/ 1 h 104"/>
                  <a:gd name="T6" fmla="*/ 0 w 82"/>
                  <a:gd name="T7" fmla="*/ 1 h 104"/>
                  <a:gd name="T8" fmla="*/ 0 w 82"/>
                  <a:gd name="T9" fmla="*/ 1 h 104"/>
                  <a:gd name="T10" fmla="*/ 0 w 82"/>
                  <a:gd name="T11" fmla="*/ 1 h 104"/>
                  <a:gd name="T12" fmla="*/ 0 w 82"/>
                  <a:gd name="T13" fmla="*/ 1 h 104"/>
                  <a:gd name="T14" fmla="*/ 0 w 82"/>
                  <a:gd name="T15" fmla="*/ 1 h 104"/>
                  <a:gd name="T16" fmla="*/ 0 w 82"/>
                  <a:gd name="T17" fmla="*/ 1 h 104"/>
                  <a:gd name="T18" fmla="*/ 0 w 82"/>
                  <a:gd name="T19" fmla="*/ 1 h 104"/>
                  <a:gd name="T20" fmla="*/ 0 w 82"/>
                  <a:gd name="T21" fmla="*/ 1 h 104"/>
                  <a:gd name="T22" fmla="*/ 0 w 82"/>
                  <a:gd name="T23" fmla="*/ 1 h 104"/>
                  <a:gd name="T24" fmla="*/ 0 w 82"/>
                  <a:gd name="T25" fmla="*/ 1 h 104"/>
                  <a:gd name="T26" fmla="*/ 0 w 82"/>
                  <a:gd name="T27" fmla="*/ 1 h 104"/>
                  <a:gd name="T28" fmla="*/ 0 w 82"/>
                  <a:gd name="T29" fmla="*/ 1 h 104"/>
                  <a:gd name="T30" fmla="*/ 0 w 82"/>
                  <a:gd name="T31" fmla="*/ 1 h 104"/>
                  <a:gd name="T32" fmla="*/ 0 w 82"/>
                  <a:gd name="T33" fmla="*/ 1 h 104"/>
                  <a:gd name="T34" fmla="*/ 0 w 82"/>
                  <a:gd name="T35" fmla="*/ 1 h 104"/>
                  <a:gd name="T36" fmla="*/ 0 w 82"/>
                  <a:gd name="T37" fmla="*/ 1 h 104"/>
                  <a:gd name="T38" fmla="*/ 0 w 82"/>
                  <a:gd name="T39" fmla="*/ 1 h 104"/>
                  <a:gd name="T40" fmla="*/ 0 w 82"/>
                  <a:gd name="T41" fmla="*/ 1 h 104"/>
                  <a:gd name="T42" fmla="*/ 0 w 82"/>
                  <a:gd name="T43" fmla="*/ 0 h 104"/>
                  <a:gd name="T44" fmla="*/ 0 w 82"/>
                  <a:gd name="T45" fmla="*/ 1 h 1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2"/>
                  <a:gd name="T70" fmla="*/ 0 h 104"/>
                  <a:gd name="T71" fmla="*/ 82 w 82"/>
                  <a:gd name="T72" fmla="*/ 104 h 10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2" h="104">
                    <a:moveTo>
                      <a:pt x="82" y="5"/>
                    </a:moveTo>
                    <a:lnTo>
                      <a:pt x="78" y="11"/>
                    </a:lnTo>
                    <a:lnTo>
                      <a:pt x="74" y="18"/>
                    </a:lnTo>
                    <a:lnTo>
                      <a:pt x="66" y="31"/>
                    </a:lnTo>
                    <a:lnTo>
                      <a:pt x="54" y="55"/>
                    </a:lnTo>
                    <a:lnTo>
                      <a:pt x="47" y="68"/>
                    </a:lnTo>
                    <a:lnTo>
                      <a:pt x="38" y="79"/>
                    </a:lnTo>
                    <a:lnTo>
                      <a:pt x="34" y="86"/>
                    </a:lnTo>
                    <a:lnTo>
                      <a:pt x="28" y="91"/>
                    </a:lnTo>
                    <a:lnTo>
                      <a:pt x="21" y="98"/>
                    </a:lnTo>
                    <a:lnTo>
                      <a:pt x="13" y="104"/>
                    </a:lnTo>
                    <a:lnTo>
                      <a:pt x="0" y="95"/>
                    </a:lnTo>
                    <a:lnTo>
                      <a:pt x="7" y="90"/>
                    </a:lnTo>
                    <a:lnTo>
                      <a:pt x="13" y="84"/>
                    </a:lnTo>
                    <a:lnTo>
                      <a:pt x="19" y="79"/>
                    </a:lnTo>
                    <a:lnTo>
                      <a:pt x="24" y="74"/>
                    </a:lnTo>
                    <a:lnTo>
                      <a:pt x="31" y="62"/>
                    </a:lnTo>
                    <a:lnTo>
                      <a:pt x="38" y="51"/>
                    </a:lnTo>
                    <a:lnTo>
                      <a:pt x="50" y="26"/>
                    </a:lnTo>
                    <a:lnTo>
                      <a:pt x="57" y="13"/>
                    </a:lnTo>
                    <a:lnTo>
                      <a:pt x="62" y="6"/>
                    </a:lnTo>
                    <a:lnTo>
                      <a:pt x="68" y="0"/>
                    </a:lnTo>
                    <a:lnTo>
                      <a:pt x="82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5" name="Freeform 836"/>
              <p:cNvSpPr>
                <a:spLocks/>
              </p:cNvSpPr>
              <p:nvPr/>
            </p:nvSpPr>
            <p:spPr bwMode="auto">
              <a:xfrm>
                <a:off x="3731" y="2118"/>
                <a:ext cx="5" cy="3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1 h 6"/>
                  <a:gd name="T4" fmla="*/ 0 w 14"/>
                  <a:gd name="T5" fmla="*/ 1 h 6"/>
                  <a:gd name="T6" fmla="*/ 0 w 1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6"/>
                  <a:gd name="T14" fmla="*/ 14 w 1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6">
                    <a:moveTo>
                      <a:pt x="0" y="0"/>
                    </a:moveTo>
                    <a:lnTo>
                      <a:pt x="0" y="1"/>
                    </a:lnTo>
                    <a:lnTo>
                      <a:pt x="1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6" name="Freeform 837"/>
              <p:cNvSpPr>
                <a:spLocks/>
              </p:cNvSpPr>
              <p:nvPr/>
            </p:nvSpPr>
            <p:spPr bwMode="auto">
              <a:xfrm>
                <a:off x="3643" y="2167"/>
                <a:ext cx="70" cy="26"/>
              </a:xfrm>
              <a:custGeom>
                <a:avLst/>
                <a:gdLst>
                  <a:gd name="T0" fmla="*/ 0 w 208"/>
                  <a:gd name="T1" fmla="*/ 0 h 53"/>
                  <a:gd name="T2" fmla="*/ 0 w 208"/>
                  <a:gd name="T3" fmla="*/ 0 h 53"/>
                  <a:gd name="T4" fmla="*/ 0 w 208"/>
                  <a:gd name="T5" fmla="*/ 0 h 53"/>
                  <a:gd name="T6" fmla="*/ 0 w 208"/>
                  <a:gd name="T7" fmla="*/ 0 h 53"/>
                  <a:gd name="T8" fmla="*/ 0 w 208"/>
                  <a:gd name="T9" fmla="*/ 0 h 53"/>
                  <a:gd name="T10" fmla="*/ 0 w 208"/>
                  <a:gd name="T11" fmla="*/ 0 h 53"/>
                  <a:gd name="T12" fmla="*/ 0 w 208"/>
                  <a:gd name="T13" fmla="*/ 0 h 53"/>
                  <a:gd name="T14" fmla="*/ 0 w 208"/>
                  <a:gd name="T15" fmla="*/ 0 h 53"/>
                  <a:gd name="T16" fmla="*/ 0 w 208"/>
                  <a:gd name="T17" fmla="*/ 0 h 53"/>
                  <a:gd name="T18" fmla="*/ 0 w 208"/>
                  <a:gd name="T19" fmla="*/ 0 h 53"/>
                  <a:gd name="T20" fmla="*/ 0 w 208"/>
                  <a:gd name="T21" fmla="*/ 0 h 53"/>
                  <a:gd name="T22" fmla="*/ 0 w 208"/>
                  <a:gd name="T23" fmla="*/ 0 h 53"/>
                  <a:gd name="T24" fmla="*/ 0 w 208"/>
                  <a:gd name="T25" fmla="*/ 0 h 53"/>
                  <a:gd name="T26" fmla="*/ 0 w 208"/>
                  <a:gd name="T27" fmla="*/ 0 h 53"/>
                  <a:gd name="T28" fmla="*/ 0 w 208"/>
                  <a:gd name="T29" fmla="*/ 0 h 53"/>
                  <a:gd name="T30" fmla="*/ 0 w 208"/>
                  <a:gd name="T31" fmla="*/ 0 h 53"/>
                  <a:gd name="T32" fmla="*/ 0 w 208"/>
                  <a:gd name="T33" fmla="*/ 0 h 53"/>
                  <a:gd name="T34" fmla="*/ 0 w 208"/>
                  <a:gd name="T35" fmla="*/ 0 h 53"/>
                  <a:gd name="T36" fmla="*/ 0 w 208"/>
                  <a:gd name="T37" fmla="*/ 0 h 53"/>
                  <a:gd name="T38" fmla="*/ 0 w 208"/>
                  <a:gd name="T39" fmla="*/ 0 h 53"/>
                  <a:gd name="T40" fmla="*/ 0 w 208"/>
                  <a:gd name="T41" fmla="*/ 0 h 53"/>
                  <a:gd name="T42" fmla="*/ 0 w 208"/>
                  <a:gd name="T43" fmla="*/ 0 h 53"/>
                  <a:gd name="T44" fmla="*/ 0 w 208"/>
                  <a:gd name="T45" fmla="*/ 0 h 53"/>
                  <a:gd name="T46" fmla="*/ 0 w 208"/>
                  <a:gd name="T47" fmla="*/ 0 h 53"/>
                  <a:gd name="T48" fmla="*/ 0 w 208"/>
                  <a:gd name="T49" fmla="*/ 0 h 53"/>
                  <a:gd name="T50" fmla="*/ 0 w 208"/>
                  <a:gd name="T51" fmla="*/ 0 h 53"/>
                  <a:gd name="T52" fmla="*/ 0 w 208"/>
                  <a:gd name="T53" fmla="*/ 0 h 53"/>
                  <a:gd name="T54" fmla="*/ 0 w 208"/>
                  <a:gd name="T55" fmla="*/ 0 h 53"/>
                  <a:gd name="T56" fmla="*/ 0 w 208"/>
                  <a:gd name="T57" fmla="*/ 0 h 53"/>
                  <a:gd name="T58" fmla="*/ 0 w 208"/>
                  <a:gd name="T59" fmla="*/ 0 h 53"/>
                  <a:gd name="T60" fmla="*/ 0 w 208"/>
                  <a:gd name="T61" fmla="*/ 0 h 5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8"/>
                  <a:gd name="T94" fmla="*/ 0 h 53"/>
                  <a:gd name="T95" fmla="*/ 208 w 208"/>
                  <a:gd name="T96" fmla="*/ 53 h 5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8" h="53">
                    <a:moveTo>
                      <a:pt x="208" y="9"/>
                    </a:moveTo>
                    <a:lnTo>
                      <a:pt x="197" y="17"/>
                    </a:lnTo>
                    <a:lnTo>
                      <a:pt x="186" y="23"/>
                    </a:lnTo>
                    <a:lnTo>
                      <a:pt x="174" y="29"/>
                    </a:lnTo>
                    <a:lnTo>
                      <a:pt x="163" y="34"/>
                    </a:lnTo>
                    <a:lnTo>
                      <a:pt x="151" y="39"/>
                    </a:lnTo>
                    <a:lnTo>
                      <a:pt x="138" y="43"/>
                    </a:lnTo>
                    <a:lnTo>
                      <a:pt x="126" y="46"/>
                    </a:lnTo>
                    <a:lnTo>
                      <a:pt x="113" y="48"/>
                    </a:lnTo>
                    <a:lnTo>
                      <a:pt x="100" y="50"/>
                    </a:lnTo>
                    <a:lnTo>
                      <a:pt x="86" y="51"/>
                    </a:lnTo>
                    <a:lnTo>
                      <a:pt x="72" y="52"/>
                    </a:lnTo>
                    <a:lnTo>
                      <a:pt x="58" y="52"/>
                    </a:lnTo>
                    <a:lnTo>
                      <a:pt x="29" y="53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29" y="41"/>
                    </a:lnTo>
                    <a:lnTo>
                      <a:pt x="57" y="41"/>
                    </a:lnTo>
                    <a:lnTo>
                      <a:pt x="70" y="40"/>
                    </a:lnTo>
                    <a:lnTo>
                      <a:pt x="83" y="39"/>
                    </a:lnTo>
                    <a:lnTo>
                      <a:pt x="95" y="38"/>
                    </a:lnTo>
                    <a:lnTo>
                      <a:pt x="108" y="35"/>
                    </a:lnTo>
                    <a:lnTo>
                      <a:pt x="120" y="33"/>
                    </a:lnTo>
                    <a:lnTo>
                      <a:pt x="132" y="31"/>
                    </a:lnTo>
                    <a:lnTo>
                      <a:pt x="142" y="28"/>
                    </a:lnTo>
                    <a:lnTo>
                      <a:pt x="154" y="24"/>
                    </a:lnTo>
                    <a:lnTo>
                      <a:pt x="164" y="19"/>
                    </a:lnTo>
                    <a:lnTo>
                      <a:pt x="174" y="14"/>
                    </a:lnTo>
                    <a:lnTo>
                      <a:pt x="185" y="8"/>
                    </a:lnTo>
                    <a:lnTo>
                      <a:pt x="195" y="0"/>
                    </a:lnTo>
                    <a:lnTo>
                      <a:pt x="208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7" name="Freeform 838"/>
              <p:cNvSpPr>
                <a:spLocks/>
              </p:cNvSpPr>
              <p:nvPr/>
            </p:nvSpPr>
            <p:spPr bwMode="auto">
              <a:xfrm>
                <a:off x="3708" y="2167"/>
                <a:ext cx="5" cy="4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9"/>
                  <a:gd name="T11" fmla="*/ 13 w 1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9">
                    <a:moveTo>
                      <a:pt x="13" y="9"/>
                    </a:moveTo>
                    <a:lnTo>
                      <a:pt x="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8" name="Freeform 839"/>
              <p:cNvSpPr>
                <a:spLocks/>
              </p:cNvSpPr>
              <p:nvPr/>
            </p:nvSpPr>
            <p:spPr bwMode="auto">
              <a:xfrm>
                <a:off x="3625" y="2169"/>
                <a:ext cx="18" cy="24"/>
              </a:xfrm>
              <a:custGeom>
                <a:avLst/>
                <a:gdLst>
                  <a:gd name="T0" fmla="*/ 0 w 55"/>
                  <a:gd name="T1" fmla="*/ 1 h 48"/>
                  <a:gd name="T2" fmla="*/ 0 w 55"/>
                  <a:gd name="T3" fmla="*/ 1 h 48"/>
                  <a:gd name="T4" fmla="*/ 0 w 55"/>
                  <a:gd name="T5" fmla="*/ 1 h 48"/>
                  <a:gd name="T6" fmla="*/ 0 w 55"/>
                  <a:gd name="T7" fmla="*/ 1 h 48"/>
                  <a:gd name="T8" fmla="*/ 0 w 55"/>
                  <a:gd name="T9" fmla="*/ 1 h 48"/>
                  <a:gd name="T10" fmla="*/ 0 w 55"/>
                  <a:gd name="T11" fmla="*/ 1 h 48"/>
                  <a:gd name="T12" fmla="*/ 0 w 55"/>
                  <a:gd name="T13" fmla="*/ 1 h 48"/>
                  <a:gd name="T14" fmla="*/ 0 w 55"/>
                  <a:gd name="T15" fmla="*/ 1 h 48"/>
                  <a:gd name="T16" fmla="*/ 0 w 55"/>
                  <a:gd name="T17" fmla="*/ 1 h 48"/>
                  <a:gd name="T18" fmla="*/ 0 w 55"/>
                  <a:gd name="T19" fmla="*/ 1 h 48"/>
                  <a:gd name="T20" fmla="*/ 0 w 55"/>
                  <a:gd name="T21" fmla="*/ 1 h 48"/>
                  <a:gd name="T22" fmla="*/ 0 w 55"/>
                  <a:gd name="T23" fmla="*/ 1 h 48"/>
                  <a:gd name="T24" fmla="*/ 0 w 55"/>
                  <a:gd name="T25" fmla="*/ 0 h 48"/>
                  <a:gd name="T26" fmla="*/ 0 w 55"/>
                  <a:gd name="T27" fmla="*/ 1 h 48"/>
                  <a:gd name="T28" fmla="*/ 0 w 55"/>
                  <a:gd name="T29" fmla="*/ 1 h 48"/>
                  <a:gd name="T30" fmla="*/ 0 w 55"/>
                  <a:gd name="T31" fmla="*/ 1 h 48"/>
                  <a:gd name="T32" fmla="*/ 0 w 55"/>
                  <a:gd name="T33" fmla="*/ 1 h 48"/>
                  <a:gd name="T34" fmla="*/ 0 w 55"/>
                  <a:gd name="T35" fmla="*/ 1 h 48"/>
                  <a:gd name="T36" fmla="*/ 0 w 55"/>
                  <a:gd name="T37" fmla="*/ 1 h 48"/>
                  <a:gd name="T38" fmla="*/ 0 w 55"/>
                  <a:gd name="T39" fmla="*/ 1 h 48"/>
                  <a:gd name="T40" fmla="*/ 0 w 55"/>
                  <a:gd name="T41" fmla="*/ 1 h 48"/>
                  <a:gd name="T42" fmla="*/ 0 w 55"/>
                  <a:gd name="T43" fmla="*/ 1 h 48"/>
                  <a:gd name="T44" fmla="*/ 0 w 55"/>
                  <a:gd name="T45" fmla="*/ 1 h 48"/>
                  <a:gd name="T46" fmla="*/ 0 w 55"/>
                  <a:gd name="T47" fmla="*/ 1 h 48"/>
                  <a:gd name="T48" fmla="*/ 0 w 55"/>
                  <a:gd name="T49" fmla="*/ 1 h 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5"/>
                  <a:gd name="T76" fmla="*/ 0 h 48"/>
                  <a:gd name="T77" fmla="*/ 55 w 55"/>
                  <a:gd name="T78" fmla="*/ 48 h 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5" h="48">
                    <a:moveTo>
                      <a:pt x="53" y="48"/>
                    </a:moveTo>
                    <a:lnTo>
                      <a:pt x="47" y="48"/>
                    </a:lnTo>
                    <a:lnTo>
                      <a:pt x="41" y="47"/>
                    </a:lnTo>
                    <a:lnTo>
                      <a:pt x="35" y="45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4" y="38"/>
                    </a:lnTo>
                    <a:lnTo>
                      <a:pt x="18" y="32"/>
                    </a:lnTo>
                    <a:lnTo>
                      <a:pt x="13" y="25"/>
                    </a:lnTo>
                    <a:lnTo>
                      <a:pt x="9" y="18"/>
                    </a:lnTo>
                    <a:lnTo>
                      <a:pt x="5" y="1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1" y="6"/>
                    </a:lnTo>
                    <a:lnTo>
                      <a:pt x="25" y="13"/>
                    </a:lnTo>
                    <a:lnTo>
                      <a:pt x="30" y="19"/>
                    </a:lnTo>
                    <a:lnTo>
                      <a:pt x="34" y="25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3" y="34"/>
                    </a:lnTo>
                    <a:lnTo>
                      <a:pt x="44" y="35"/>
                    </a:lnTo>
                    <a:lnTo>
                      <a:pt x="47" y="36"/>
                    </a:lnTo>
                    <a:lnTo>
                      <a:pt x="50" y="36"/>
                    </a:lnTo>
                    <a:lnTo>
                      <a:pt x="55" y="36"/>
                    </a:lnTo>
                    <a:lnTo>
                      <a:pt x="53" y="4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9" name="Freeform 840"/>
              <p:cNvSpPr>
                <a:spLocks/>
              </p:cNvSpPr>
              <p:nvPr/>
            </p:nvSpPr>
            <p:spPr bwMode="auto">
              <a:xfrm>
                <a:off x="3643" y="2187"/>
                <a:ext cx="0" cy="6"/>
              </a:xfrm>
              <a:custGeom>
                <a:avLst/>
                <a:gdLst>
                  <a:gd name="T0" fmla="*/ 0 w 2"/>
                  <a:gd name="T1" fmla="*/ 1 h 12"/>
                  <a:gd name="T2" fmla="*/ 0 w 2"/>
                  <a:gd name="T3" fmla="*/ 1 h 12"/>
                  <a:gd name="T4" fmla="*/ 0 w 2"/>
                  <a:gd name="T5" fmla="*/ 0 h 12"/>
                  <a:gd name="T6" fmla="*/ 0 w 2"/>
                  <a:gd name="T7" fmla="*/ 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2"/>
                  <a:gd name="T14" fmla="*/ 0 w 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2">
                    <a:moveTo>
                      <a:pt x="2" y="12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0" name="Freeform 841"/>
              <p:cNvSpPr>
                <a:spLocks/>
              </p:cNvSpPr>
              <p:nvPr/>
            </p:nvSpPr>
            <p:spPr bwMode="auto">
              <a:xfrm>
                <a:off x="3604" y="2144"/>
                <a:ext cx="26" cy="28"/>
              </a:xfrm>
              <a:custGeom>
                <a:avLst/>
                <a:gdLst>
                  <a:gd name="T0" fmla="*/ 0 w 77"/>
                  <a:gd name="T1" fmla="*/ 0 h 57"/>
                  <a:gd name="T2" fmla="*/ 0 w 77"/>
                  <a:gd name="T3" fmla="*/ 0 h 57"/>
                  <a:gd name="T4" fmla="*/ 0 w 77"/>
                  <a:gd name="T5" fmla="*/ 0 h 57"/>
                  <a:gd name="T6" fmla="*/ 0 w 77"/>
                  <a:gd name="T7" fmla="*/ 0 h 57"/>
                  <a:gd name="T8" fmla="*/ 0 w 77"/>
                  <a:gd name="T9" fmla="*/ 0 h 57"/>
                  <a:gd name="T10" fmla="*/ 0 w 77"/>
                  <a:gd name="T11" fmla="*/ 0 h 57"/>
                  <a:gd name="T12" fmla="*/ 0 w 77"/>
                  <a:gd name="T13" fmla="*/ 0 h 57"/>
                  <a:gd name="T14" fmla="*/ 0 w 77"/>
                  <a:gd name="T15" fmla="*/ 0 h 57"/>
                  <a:gd name="T16" fmla="*/ 0 w 77"/>
                  <a:gd name="T17" fmla="*/ 0 h 57"/>
                  <a:gd name="T18" fmla="*/ 0 w 77"/>
                  <a:gd name="T19" fmla="*/ 0 h 57"/>
                  <a:gd name="T20" fmla="*/ 0 w 77"/>
                  <a:gd name="T21" fmla="*/ 0 h 57"/>
                  <a:gd name="T22" fmla="*/ 0 w 77"/>
                  <a:gd name="T23" fmla="*/ 0 h 57"/>
                  <a:gd name="T24" fmla="*/ 0 w 77"/>
                  <a:gd name="T25" fmla="*/ 0 h 57"/>
                  <a:gd name="T26" fmla="*/ 0 w 77"/>
                  <a:gd name="T27" fmla="*/ 0 h 57"/>
                  <a:gd name="T28" fmla="*/ 0 w 77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57"/>
                  <a:gd name="T47" fmla="*/ 77 w 77"/>
                  <a:gd name="T48" fmla="*/ 57 h 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57">
                    <a:moveTo>
                      <a:pt x="62" y="57"/>
                    </a:moveTo>
                    <a:lnTo>
                      <a:pt x="55" y="50"/>
                    </a:lnTo>
                    <a:lnTo>
                      <a:pt x="47" y="43"/>
                    </a:lnTo>
                    <a:lnTo>
                      <a:pt x="33" y="32"/>
                    </a:lnTo>
                    <a:lnTo>
                      <a:pt x="18" y="22"/>
                    </a:lnTo>
                    <a:lnTo>
                      <a:pt x="9" y="16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22" y="6"/>
                    </a:lnTo>
                    <a:lnTo>
                      <a:pt x="30" y="12"/>
                    </a:lnTo>
                    <a:lnTo>
                      <a:pt x="46" y="24"/>
                    </a:lnTo>
                    <a:lnTo>
                      <a:pt x="61" y="35"/>
                    </a:lnTo>
                    <a:lnTo>
                      <a:pt x="69" y="42"/>
                    </a:lnTo>
                    <a:lnTo>
                      <a:pt x="77" y="50"/>
                    </a:lnTo>
                    <a:lnTo>
                      <a:pt x="62" y="5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1" name="Freeform 842"/>
              <p:cNvSpPr>
                <a:spLocks/>
              </p:cNvSpPr>
              <p:nvPr/>
            </p:nvSpPr>
            <p:spPr bwMode="auto">
              <a:xfrm>
                <a:off x="3625" y="2168"/>
                <a:ext cx="5" cy="4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1 h 7"/>
                  <a:gd name="T6" fmla="*/ 0 w 15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7"/>
                  <a:gd name="T14" fmla="*/ 15 w 1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7">
                    <a:moveTo>
                      <a:pt x="15" y="1"/>
                    </a:moveTo>
                    <a:lnTo>
                      <a:pt x="15" y="0"/>
                    </a:lnTo>
                    <a:lnTo>
                      <a:pt x="0" y="7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2" name="Freeform 843"/>
              <p:cNvSpPr>
                <a:spLocks/>
              </p:cNvSpPr>
              <p:nvPr/>
            </p:nvSpPr>
            <p:spPr bwMode="auto">
              <a:xfrm>
                <a:off x="3605" y="2113"/>
                <a:ext cx="28" cy="35"/>
              </a:xfrm>
              <a:custGeom>
                <a:avLst/>
                <a:gdLst>
                  <a:gd name="T0" fmla="*/ 0 w 83"/>
                  <a:gd name="T1" fmla="*/ 0 h 71"/>
                  <a:gd name="T2" fmla="*/ 0 w 83"/>
                  <a:gd name="T3" fmla="*/ 0 h 71"/>
                  <a:gd name="T4" fmla="*/ 0 w 83"/>
                  <a:gd name="T5" fmla="*/ 0 h 71"/>
                  <a:gd name="T6" fmla="*/ 0 w 83"/>
                  <a:gd name="T7" fmla="*/ 0 h 71"/>
                  <a:gd name="T8" fmla="*/ 0 w 83"/>
                  <a:gd name="T9" fmla="*/ 0 h 71"/>
                  <a:gd name="T10" fmla="*/ 0 w 83"/>
                  <a:gd name="T11" fmla="*/ 0 h 71"/>
                  <a:gd name="T12" fmla="*/ 0 w 83"/>
                  <a:gd name="T13" fmla="*/ 0 h 71"/>
                  <a:gd name="T14" fmla="*/ 0 w 83"/>
                  <a:gd name="T15" fmla="*/ 0 h 71"/>
                  <a:gd name="T16" fmla="*/ 0 w 83"/>
                  <a:gd name="T17" fmla="*/ 0 h 71"/>
                  <a:gd name="T18" fmla="*/ 0 w 83"/>
                  <a:gd name="T19" fmla="*/ 0 h 71"/>
                  <a:gd name="T20" fmla="*/ 0 w 83"/>
                  <a:gd name="T21" fmla="*/ 0 h 71"/>
                  <a:gd name="T22" fmla="*/ 0 w 83"/>
                  <a:gd name="T23" fmla="*/ 0 h 71"/>
                  <a:gd name="T24" fmla="*/ 0 w 83"/>
                  <a:gd name="T25" fmla="*/ 0 h 71"/>
                  <a:gd name="T26" fmla="*/ 0 w 83"/>
                  <a:gd name="T27" fmla="*/ 0 h 71"/>
                  <a:gd name="T28" fmla="*/ 0 w 83"/>
                  <a:gd name="T29" fmla="*/ 0 h 71"/>
                  <a:gd name="T30" fmla="*/ 0 w 83"/>
                  <a:gd name="T31" fmla="*/ 0 h 71"/>
                  <a:gd name="T32" fmla="*/ 0 w 83"/>
                  <a:gd name="T33" fmla="*/ 0 h 71"/>
                  <a:gd name="T34" fmla="*/ 0 w 83"/>
                  <a:gd name="T35" fmla="*/ 0 h 71"/>
                  <a:gd name="T36" fmla="*/ 0 w 83"/>
                  <a:gd name="T37" fmla="*/ 0 h 71"/>
                  <a:gd name="T38" fmla="*/ 0 w 83"/>
                  <a:gd name="T39" fmla="*/ 0 h 71"/>
                  <a:gd name="T40" fmla="*/ 0 w 83"/>
                  <a:gd name="T41" fmla="*/ 0 h 71"/>
                  <a:gd name="T42" fmla="*/ 0 w 83"/>
                  <a:gd name="T43" fmla="*/ 0 h 71"/>
                  <a:gd name="T44" fmla="*/ 0 w 83"/>
                  <a:gd name="T45" fmla="*/ 0 h 71"/>
                  <a:gd name="T46" fmla="*/ 0 w 83"/>
                  <a:gd name="T47" fmla="*/ 0 h 71"/>
                  <a:gd name="T48" fmla="*/ 0 w 83"/>
                  <a:gd name="T49" fmla="*/ 0 h 71"/>
                  <a:gd name="T50" fmla="*/ 0 w 83"/>
                  <a:gd name="T51" fmla="*/ 0 h 71"/>
                  <a:gd name="T52" fmla="*/ 0 w 83"/>
                  <a:gd name="T53" fmla="*/ 0 h 71"/>
                  <a:gd name="T54" fmla="*/ 0 w 83"/>
                  <a:gd name="T55" fmla="*/ 0 h 71"/>
                  <a:gd name="T56" fmla="*/ 0 w 83"/>
                  <a:gd name="T57" fmla="*/ 0 h 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3"/>
                  <a:gd name="T88" fmla="*/ 0 h 71"/>
                  <a:gd name="T89" fmla="*/ 83 w 83"/>
                  <a:gd name="T90" fmla="*/ 71 h 7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3" h="71">
                    <a:moveTo>
                      <a:pt x="0" y="61"/>
                    </a:moveTo>
                    <a:lnTo>
                      <a:pt x="14" y="55"/>
                    </a:lnTo>
                    <a:lnTo>
                      <a:pt x="27" y="50"/>
                    </a:lnTo>
                    <a:lnTo>
                      <a:pt x="39" y="42"/>
                    </a:lnTo>
                    <a:lnTo>
                      <a:pt x="43" y="39"/>
                    </a:lnTo>
                    <a:lnTo>
                      <a:pt x="47" y="35"/>
                    </a:lnTo>
                    <a:lnTo>
                      <a:pt x="52" y="32"/>
                    </a:lnTo>
                    <a:lnTo>
                      <a:pt x="55" y="28"/>
                    </a:lnTo>
                    <a:lnTo>
                      <a:pt x="58" y="24"/>
                    </a:lnTo>
                    <a:lnTo>
                      <a:pt x="61" y="20"/>
                    </a:lnTo>
                    <a:lnTo>
                      <a:pt x="64" y="16"/>
                    </a:lnTo>
                    <a:lnTo>
                      <a:pt x="65" y="11"/>
                    </a:lnTo>
                    <a:lnTo>
                      <a:pt x="65" y="5"/>
                    </a:lnTo>
                    <a:lnTo>
                      <a:pt x="66" y="0"/>
                    </a:lnTo>
                    <a:lnTo>
                      <a:pt x="83" y="1"/>
                    </a:lnTo>
                    <a:lnTo>
                      <a:pt x="83" y="7"/>
                    </a:lnTo>
                    <a:lnTo>
                      <a:pt x="81" y="14"/>
                    </a:lnTo>
                    <a:lnTo>
                      <a:pt x="80" y="19"/>
                    </a:lnTo>
                    <a:lnTo>
                      <a:pt x="77" y="25"/>
                    </a:lnTo>
                    <a:lnTo>
                      <a:pt x="74" y="30"/>
                    </a:lnTo>
                    <a:lnTo>
                      <a:pt x="71" y="34"/>
                    </a:lnTo>
                    <a:lnTo>
                      <a:pt x="66" y="39"/>
                    </a:lnTo>
                    <a:lnTo>
                      <a:pt x="61" y="44"/>
                    </a:lnTo>
                    <a:lnTo>
                      <a:pt x="56" y="48"/>
                    </a:lnTo>
                    <a:lnTo>
                      <a:pt x="50" y="52"/>
                    </a:lnTo>
                    <a:lnTo>
                      <a:pt x="37" y="59"/>
                    </a:lnTo>
                    <a:lnTo>
                      <a:pt x="22" y="66"/>
                    </a:lnTo>
                    <a:lnTo>
                      <a:pt x="9" y="7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3" name="Freeform 844"/>
              <p:cNvSpPr>
                <a:spLocks/>
              </p:cNvSpPr>
              <p:nvPr/>
            </p:nvSpPr>
            <p:spPr bwMode="auto">
              <a:xfrm>
                <a:off x="3602" y="2143"/>
                <a:ext cx="7" cy="5"/>
              </a:xfrm>
              <a:custGeom>
                <a:avLst/>
                <a:gdLst>
                  <a:gd name="T0" fmla="*/ 0 w 21"/>
                  <a:gd name="T1" fmla="*/ 1 h 10"/>
                  <a:gd name="T2" fmla="*/ 0 w 21"/>
                  <a:gd name="T3" fmla="*/ 1 h 10"/>
                  <a:gd name="T4" fmla="*/ 0 w 21"/>
                  <a:gd name="T5" fmla="*/ 0 h 10"/>
                  <a:gd name="T6" fmla="*/ 0 w 21"/>
                  <a:gd name="T7" fmla="*/ 1 h 10"/>
                  <a:gd name="T8" fmla="*/ 0 w 21"/>
                  <a:gd name="T9" fmla="*/ 1 h 10"/>
                  <a:gd name="T10" fmla="*/ 0 w 21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0"/>
                  <a:gd name="T20" fmla="*/ 21 w 2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0">
                    <a:moveTo>
                      <a:pt x="7" y="9"/>
                    </a:moveTo>
                    <a:lnTo>
                      <a:pt x="0" y="3"/>
                    </a:lnTo>
                    <a:lnTo>
                      <a:pt x="10" y="0"/>
                    </a:lnTo>
                    <a:lnTo>
                      <a:pt x="19" y="10"/>
                    </a:lnTo>
                    <a:lnTo>
                      <a:pt x="21" y="1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4" name="Freeform 845"/>
              <p:cNvSpPr>
                <a:spLocks/>
              </p:cNvSpPr>
              <p:nvPr/>
            </p:nvSpPr>
            <p:spPr bwMode="auto">
              <a:xfrm>
                <a:off x="3625" y="2098"/>
                <a:ext cx="8" cy="15"/>
              </a:xfrm>
              <a:custGeom>
                <a:avLst/>
                <a:gdLst>
                  <a:gd name="T0" fmla="*/ 0 w 25"/>
                  <a:gd name="T1" fmla="*/ 0 h 31"/>
                  <a:gd name="T2" fmla="*/ 0 w 25"/>
                  <a:gd name="T3" fmla="*/ 0 h 31"/>
                  <a:gd name="T4" fmla="*/ 0 w 25"/>
                  <a:gd name="T5" fmla="*/ 0 h 31"/>
                  <a:gd name="T6" fmla="*/ 0 w 25"/>
                  <a:gd name="T7" fmla="*/ 0 h 31"/>
                  <a:gd name="T8" fmla="*/ 0 w 25"/>
                  <a:gd name="T9" fmla="*/ 0 h 31"/>
                  <a:gd name="T10" fmla="*/ 0 w 25"/>
                  <a:gd name="T11" fmla="*/ 0 h 31"/>
                  <a:gd name="T12" fmla="*/ 0 w 25"/>
                  <a:gd name="T13" fmla="*/ 0 h 31"/>
                  <a:gd name="T14" fmla="*/ 0 w 25"/>
                  <a:gd name="T15" fmla="*/ 0 h 31"/>
                  <a:gd name="T16" fmla="*/ 0 w 25"/>
                  <a:gd name="T17" fmla="*/ 0 h 31"/>
                  <a:gd name="T18" fmla="*/ 0 w 25"/>
                  <a:gd name="T19" fmla="*/ 0 h 31"/>
                  <a:gd name="T20" fmla="*/ 0 w 25"/>
                  <a:gd name="T21" fmla="*/ 0 h 31"/>
                  <a:gd name="T22" fmla="*/ 0 w 25"/>
                  <a:gd name="T23" fmla="*/ 0 h 31"/>
                  <a:gd name="T24" fmla="*/ 0 w 25"/>
                  <a:gd name="T25" fmla="*/ 0 h 31"/>
                  <a:gd name="T26" fmla="*/ 0 w 25"/>
                  <a:gd name="T27" fmla="*/ 0 h 31"/>
                  <a:gd name="T28" fmla="*/ 0 w 25"/>
                  <a:gd name="T29" fmla="*/ 0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1"/>
                  <a:gd name="T47" fmla="*/ 25 w 25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1">
                    <a:moveTo>
                      <a:pt x="8" y="31"/>
                    </a:moveTo>
                    <a:lnTo>
                      <a:pt x="7" y="27"/>
                    </a:lnTo>
                    <a:lnTo>
                      <a:pt x="7" y="24"/>
                    </a:lnTo>
                    <a:lnTo>
                      <a:pt x="4" y="17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14"/>
                    </a:lnTo>
                    <a:lnTo>
                      <a:pt x="25" y="21"/>
                    </a:lnTo>
                    <a:lnTo>
                      <a:pt x="25" y="25"/>
                    </a:lnTo>
                    <a:lnTo>
                      <a:pt x="25" y="30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5" name="Freeform 846"/>
              <p:cNvSpPr>
                <a:spLocks/>
              </p:cNvSpPr>
              <p:nvPr/>
            </p:nvSpPr>
            <p:spPr bwMode="auto">
              <a:xfrm>
                <a:off x="3627" y="2113"/>
                <a:ext cx="6" cy="0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0 w 17"/>
                  <a:gd name="T7" fmla="*/ 0 h 1"/>
                  <a:gd name="T8" fmla="*/ 0 w 1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"/>
                  <a:gd name="T17" fmla="*/ 17 w 1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">
                    <a:moveTo>
                      <a:pt x="17" y="1"/>
                    </a:moveTo>
                    <a:lnTo>
                      <a:pt x="17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6" name="Freeform 847"/>
              <p:cNvSpPr>
                <a:spLocks/>
              </p:cNvSpPr>
              <p:nvPr/>
            </p:nvSpPr>
            <p:spPr bwMode="auto">
              <a:xfrm>
                <a:off x="3625" y="2048"/>
                <a:ext cx="42" cy="50"/>
              </a:xfrm>
              <a:custGeom>
                <a:avLst/>
                <a:gdLst>
                  <a:gd name="T0" fmla="*/ 0 w 126"/>
                  <a:gd name="T1" fmla="*/ 1 h 99"/>
                  <a:gd name="T2" fmla="*/ 0 w 126"/>
                  <a:gd name="T3" fmla="*/ 1 h 99"/>
                  <a:gd name="T4" fmla="*/ 0 w 126"/>
                  <a:gd name="T5" fmla="*/ 1 h 99"/>
                  <a:gd name="T6" fmla="*/ 0 w 126"/>
                  <a:gd name="T7" fmla="*/ 1 h 99"/>
                  <a:gd name="T8" fmla="*/ 0 w 126"/>
                  <a:gd name="T9" fmla="*/ 1 h 99"/>
                  <a:gd name="T10" fmla="*/ 0 w 126"/>
                  <a:gd name="T11" fmla="*/ 1 h 99"/>
                  <a:gd name="T12" fmla="*/ 0 w 126"/>
                  <a:gd name="T13" fmla="*/ 1 h 99"/>
                  <a:gd name="T14" fmla="*/ 0 w 126"/>
                  <a:gd name="T15" fmla="*/ 1 h 99"/>
                  <a:gd name="T16" fmla="*/ 0 w 126"/>
                  <a:gd name="T17" fmla="*/ 1 h 99"/>
                  <a:gd name="T18" fmla="*/ 0 w 126"/>
                  <a:gd name="T19" fmla="*/ 1 h 99"/>
                  <a:gd name="T20" fmla="*/ 0 w 126"/>
                  <a:gd name="T21" fmla="*/ 1 h 99"/>
                  <a:gd name="T22" fmla="*/ 0 w 126"/>
                  <a:gd name="T23" fmla="*/ 1 h 99"/>
                  <a:gd name="T24" fmla="*/ 0 w 126"/>
                  <a:gd name="T25" fmla="*/ 1 h 99"/>
                  <a:gd name="T26" fmla="*/ 0 w 126"/>
                  <a:gd name="T27" fmla="*/ 1 h 99"/>
                  <a:gd name="T28" fmla="*/ 0 w 126"/>
                  <a:gd name="T29" fmla="*/ 0 h 99"/>
                  <a:gd name="T30" fmla="*/ 0 w 126"/>
                  <a:gd name="T31" fmla="*/ 1 h 99"/>
                  <a:gd name="T32" fmla="*/ 0 w 126"/>
                  <a:gd name="T33" fmla="*/ 1 h 99"/>
                  <a:gd name="T34" fmla="*/ 0 w 126"/>
                  <a:gd name="T35" fmla="*/ 1 h 99"/>
                  <a:gd name="T36" fmla="*/ 0 w 126"/>
                  <a:gd name="T37" fmla="*/ 1 h 99"/>
                  <a:gd name="T38" fmla="*/ 0 w 126"/>
                  <a:gd name="T39" fmla="*/ 1 h 99"/>
                  <a:gd name="T40" fmla="*/ 0 w 126"/>
                  <a:gd name="T41" fmla="*/ 1 h 99"/>
                  <a:gd name="T42" fmla="*/ 0 w 126"/>
                  <a:gd name="T43" fmla="*/ 1 h 99"/>
                  <a:gd name="T44" fmla="*/ 0 w 126"/>
                  <a:gd name="T45" fmla="*/ 1 h 99"/>
                  <a:gd name="T46" fmla="*/ 0 w 126"/>
                  <a:gd name="T47" fmla="*/ 1 h 99"/>
                  <a:gd name="T48" fmla="*/ 0 w 126"/>
                  <a:gd name="T49" fmla="*/ 1 h 99"/>
                  <a:gd name="T50" fmla="*/ 0 w 126"/>
                  <a:gd name="T51" fmla="*/ 1 h 99"/>
                  <a:gd name="T52" fmla="*/ 0 w 126"/>
                  <a:gd name="T53" fmla="*/ 1 h 99"/>
                  <a:gd name="T54" fmla="*/ 0 w 126"/>
                  <a:gd name="T55" fmla="*/ 1 h 99"/>
                  <a:gd name="T56" fmla="*/ 0 w 126"/>
                  <a:gd name="T57" fmla="*/ 1 h 99"/>
                  <a:gd name="T58" fmla="*/ 0 w 126"/>
                  <a:gd name="T59" fmla="*/ 1 h 99"/>
                  <a:gd name="T60" fmla="*/ 0 w 126"/>
                  <a:gd name="T61" fmla="*/ 1 h 9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6"/>
                  <a:gd name="T94" fmla="*/ 0 h 99"/>
                  <a:gd name="T95" fmla="*/ 126 w 126"/>
                  <a:gd name="T96" fmla="*/ 99 h 9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6" h="99">
                    <a:moveTo>
                      <a:pt x="0" y="99"/>
                    </a:moveTo>
                    <a:lnTo>
                      <a:pt x="1" y="90"/>
                    </a:lnTo>
                    <a:lnTo>
                      <a:pt x="3" y="81"/>
                    </a:lnTo>
                    <a:lnTo>
                      <a:pt x="6" y="73"/>
                    </a:lnTo>
                    <a:lnTo>
                      <a:pt x="10" y="65"/>
                    </a:lnTo>
                    <a:lnTo>
                      <a:pt x="14" y="57"/>
                    </a:lnTo>
                    <a:lnTo>
                      <a:pt x="22" y="51"/>
                    </a:lnTo>
                    <a:lnTo>
                      <a:pt x="28" y="44"/>
                    </a:lnTo>
                    <a:lnTo>
                      <a:pt x="36" y="38"/>
                    </a:lnTo>
                    <a:lnTo>
                      <a:pt x="45" y="32"/>
                    </a:lnTo>
                    <a:lnTo>
                      <a:pt x="54" y="27"/>
                    </a:lnTo>
                    <a:lnTo>
                      <a:pt x="64" y="22"/>
                    </a:lnTo>
                    <a:lnTo>
                      <a:pt x="75" y="17"/>
                    </a:lnTo>
                    <a:lnTo>
                      <a:pt x="95" y="9"/>
                    </a:lnTo>
                    <a:lnTo>
                      <a:pt x="119" y="0"/>
                    </a:lnTo>
                    <a:lnTo>
                      <a:pt x="126" y="12"/>
                    </a:lnTo>
                    <a:lnTo>
                      <a:pt x="104" y="19"/>
                    </a:lnTo>
                    <a:lnTo>
                      <a:pt x="83" y="27"/>
                    </a:lnTo>
                    <a:lnTo>
                      <a:pt x="75" y="32"/>
                    </a:lnTo>
                    <a:lnTo>
                      <a:pt x="64" y="37"/>
                    </a:lnTo>
                    <a:lnTo>
                      <a:pt x="57" y="42"/>
                    </a:lnTo>
                    <a:lnTo>
                      <a:pt x="48" y="47"/>
                    </a:lnTo>
                    <a:lnTo>
                      <a:pt x="42" y="52"/>
                    </a:lnTo>
                    <a:lnTo>
                      <a:pt x="35" y="58"/>
                    </a:lnTo>
                    <a:lnTo>
                      <a:pt x="31" y="63"/>
                    </a:lnTo>
                    <a:lnTo>
                      <a:pt x="26" y="71"/>
                    </a:lnTo>
                    <a:lnTo>
                      <a:pt x="22" y="77"/>
                    </a:lnTo>
                    <a:lnTo>
                      <a:pt x="20" y="84"/>
                    </a:lnTo>
                    <a:lnTo>
                      <a:pt x="17" y="91"/>
                    </a:lnTo>
                    <a:lnTo>
                      <a:pt x="17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7" name="Freeform 848"/>
              <p:cNvSpPr>
                <a:spLocks/>
              </p:cNvSpPr>
              <p:nvPr/>
            </p:nvSpPr>
            <p:spPr bwMode="auto">
              <a:xfrm>
                <a:off x="3625" y="2098"/>
                <a:ext cx="5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8" name="Freeform 849"/>
              <p:cNvSpPr>
                <a:spLocks/>
              </p:cNvSpPr>
              <p:nvPr/>
            </p:nvSpPr>
            <p:spPr bwMode="auto">
              <a:xfrm>
                <a:off x="3652" y="2048"/>
                <a:ext cx="14" cy="11"/>
              </a:xfrm>
              <a:custGeom>
                <a:avLst/>
                <a:gdLst>
                  <a:gd name="T0" fmla="*/ 0 w 42"/>
                  <a:gd name="T1" fmla="*/ 1 h 21"/>
                  <a:gd name="T2" fmla="*/ 0 w 42"/>
                  <a:gd name="T3" fmla="*/ 0 h 21"/>
                  <a:gd name="T4" fmla="*/ 0 w 42"/>
                  <a:gd name="T5" fmla="*/ 1 h 21"/>
                  <a:gd name="T6" fmla="*/ 0 w 42"/>
                  <a:gd name="T7" fmla="*/ 1 h 21"/>
                  <a:gd name="T8" fmla="*/ 0 w 42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1"/>
                  <a:gd name="T17" fmla="*/ 42 w 4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1">
                    <a:moveTo>
                      <a:pt x="42" y="12"/>
                    </a:moveTo>
                    <a:lnTo>
                      <a:pt x="36" y="0"/>
                    </a:lnTo>
                    <a:lnTo>
                      <a:pt x="0" y="9"/>
                    </a:lnTo>
                    <a:lnTo>
                      <a:pt x="6" y="21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9" name="Freeform 850"/>
              <p:cNvSpPr>
                <a:spLocks/>
              </p:cNvSpPr>
              <p:nvPr/>
            </p:nvSpPr>
            <p:spPr bwMode="auto">
              <a:xfrm>
                <a:off x="3664" y="2048"/>
                <a:ext cx="3" cy="6"/>
              </a:xfrm>
              <a:custGeom>
                <a:avLst/>
                <a:gdLst>
                  <a:gd name="T0" fmla="*/ 0 w 7"/>
                  <a:gd name="T1" fmla="*/ 1 h 12"/>
                  <a:gd name="T2" fmla="*/ 0 w 7"/>
                  <a:gd name="T3" fmla="*/ 0 h 12"/>
                  <a:gd name="T4" fmla="*/ 0 w 7"/>
                  <a:gd name="T5" fmla="*/ 1 h 12"/>
                  <a:gd name="T6" fmla="*/ 0 w 7"/>
                  <a:gd name="T7" fmla="*/ 0 h 12"/>
                  <a:gd name="T8" fmla="*/ 0 w 7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7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0" name="Freeform 851"/>
              <p:cNvSpPr>
                <a:spLocks/>
              </p:cNvSpPr>
              <p:nvPr/>
            </p:nvSpPr>
            <p:spPr bwMode="auto">
              <a:xfrm>
                <a:off x="3652" y="2052"/>
                <a:ext cx="2" cy="7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 h 12"/>
                  <a:gd name="T4" fmla="*/ 0 w 6"/>
                  <a:gd name="T5" fmla="*/ 0 h 12"/>
                  <a:gd name="T6" fmla="*/ 0 w 6"/>
                  <a:gd name="T7" fmla="*/ 1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3" y="12"/>
                    </a:lnTo>
                    <a:lnTo>
                      <a:pt x="2" y="0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47" name="Group 853"/>
            <p:cNvGrpSpPr>
              <a:grpSpLocks noChangeAspect="1"/>
            </p:cNvGrpSpPr>
            <p:nvPr/>
          </p:nvGrpSpPr>
          <p:grpSpPr bwMode="auto">
            <a:xfrm>
              <a:off x="3542" y="2155"/>
              <a:ext cx="118" cy="219"/>
              <a:chOff x="3542" y="2155"/>
              <a:chExt cx="118" cy="219"/>
            </a:xfrm>
          </p:grpSpPr>
          <p:sp>
            <p:nvSpPr>
              <p:cNvPr id="25909" name="AutoShape 852"/>
              <p:cNvSpPr>
                <a:spLocks noChangeAspect="1" noChangeArrowheads="1" noTextEdit="1"/>
              </p:cNvSpPr>
              <p:nvPr/>
            </p:nvSpPr>
            <p:spPr bwMode="auto">
              <a:xfrm>
                <a:off x="3542" y="2155"/>
                <a:ext cx="11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0" name="Freeform 854"/>
              <p:cNvSpPr>
                <a:spLocks/>
              </p:cNvSpPr>
              <p:nvPr/>
            </p:nvSpPr>
            <p:spPr bwMode="auto">
              <a:xfrm>
                <a:off x="3545" y="2158"/>
                <a:ext cx="112" cy="213"/>
              </a:xfrm>
              <a:custGeom>
                <a:avLst/>
                <a:gdLst>
                  <a:gd name="T0" fmla="*/ 0 w 336"/>
                  <a:gd name="T1" fmla="*/ 0 h 427"/>
                  <a:gd name="T2" fmla="*/ 0 w 336"/>
                  <a:gd name="T3" fmla="*/ 0 h 427"/>
                  <a:gd name="T4" fmla="*/ 0 w 336"/>
                  <a:gd name="T5" fmla="*/ 0 h 427"/>
                  <a:gd name="T6" fmla="*/ 0 w 336"/>
                  <a:gd name="T7" fmla="*/ 0 h 427"/>
                  <a:gd name="T8" fmla="*/ 0 w 336"/>
                  <a:gd name="T9" fmla="*/ 0 h 427"/>
                  <a:gd name="T10" fmla="*/ 0 w 336"/>
                  <a:gd name="T11" fmla="*/ 0 h 427"/>
                  <a:gd name="T12" fmla="*/ 0 w 336"/>
                  <a:gd name="T13" fmla="*/ 0 h 427"/>
                  <a:gd name="T14" fmla="*/ 0 w 336"/>
                  <a:gd name="T15" fmla="*/ 0 h 427"/>
                  <a:gd name="T16" fmla="*/ 0 w 336"/>
                  <a:gd name="T17" fmla="*/ 0 h 427"/>
                  <a:gd name="T18" fmla="*/ 0 w 336"/>
                  <a:gd name="T19" fmla="*/ 0 h 427"/>
                  <a:gd name="T20" fmla="*/ 0 w 336"/>
                  <a:gd name="T21" fmla="*/ 0 h 427"/>
                  <a:gd name="T22" fmla="*/ 0 w 336"/>
                  <a:gd name="T23" fmla="*/ 0 h 427"/>
                  <a:gd name="T24" fmla="*/ 0 w 336"/>
                  <a:gd name="T25" fmla="*/ 0 h 427"/>
                  <a:gd name="T26" fmla="*/ 0 w 336"/>
                  <a:gd name="T27" fmla="*/ 0 h 427"/>
                  <a:gd name="T28" fmla="*/ 0 w 336"/>
                  <a:gd name="T29" fmla="*/ 0 h 427"/>
                  <a:gd name="T30" fmla="*/ 0 w 336"/>
                  <a:gd name="T31" fmla="*/ 0 h 427"/>
                  <a:gd name="T32" fmla="*/ 0 w 336"/>
                  <a:gd name="T33" fmla="*/ 0 h 427"/>
                  <a:gd name="T34" fmla="*/ 0 w 336"/>
                  <a:gd name="T35" fmla="*/ 0 h 427"/>
                  <a:gd name="T36" fmla="*/ 0 w 336"/>
                  <a:gd name="T37" fmla="*/ 0 h 427"/>
                  <a:gd name="T38" fmla="*/ 0 w 336"/>
                  <a:gd name="T39" fmla="*/ 0 h 427"/>
                  <a:gd name="T40" fmla="*/ 0 w 336"/>
                  <a:gd name="T41" fmla="*/ 0 h 427"/>
                  <a:gd name="T42" fmla="*/ 0 w 336"/>
                  <a:gd name="T43" fmla="*/ 0 h 427"/>
                  <a:gd name="T44" fmla="*/ 0 w 336"/>
                  <a:gd name="T45" fmla="*/ 0 h 427"/>
                  <a:gd name="T46" fmla="*/ 0 w 336"/>
                  <a:gd name="T47" fmla="*/ 0 h 427"/>
                  <a:gd name="T48" fmla="*/ 0 w 336"/>
                  <a:gd name="T49" fmla="*/ 0 h 427"/>
                  <a:gd name="T50" fmla="*/ 0 w 336"/>
                  <a:gd name="T51" fmla="*/ 0 h 427"/>
                  <a:gd name="T52" fmla="*/ 0 w 336"/>
                  <a:gd name="T53" fmla="*/ 0 h 427"/>
                  <a:gd name="T54" fmla="*/ 0 w 336"/>
                  <a:gd name="T55" fmla="*/ 0 h 427"/>
                  <a:gd name="T56" fmla="*/ 0 w 336"/>
                  <a:gd name="T57" fmla="*/ 0 h 427"/>
                  <a:gd name="T58" fmla="*/ 0 w 336"/>
                  <a:gd name="T59" fmla="*/ 0 h 427"/>
                  <a:gd name="T60" fmla="*/ 0 w 336"/>
                  <a:gd name="T61" fmla="*/ 0 h 427"/>
                  <a:gd name="T62" fmla="*/ 0 w 336"/>
                  <a:gd name="T63" fmla="*/ 0 h 427"/>
                  <a:gd name="T64" fmla="*/ 0 w 336"/>
                  <a:gd name="T65" fmla="*/ 0 h 427"/>
                  <a:gd name="T66" fmla="*/ 0 w 336"/>
                  <a:gd name="T67" fmla="*/ 0 h 427"/>
                  <a:gd name="T68" fmla="*/ 0 w 336"/>
                  <a:gd name="T69" fmla="*/ 0 h 427"/>
                  <a:gd name="T70" fmla="*/ 0 w 336"/>
                  <a:gd name="T71" fmla="*/ 0 h 427"/>
                  <a:gd name="T72" fmla="*/ 0 w 336"/>
                  <a:gd name="T73" fmla="*/ 0 h 427"/>
                  <a:gd name="T74" fmla="*/ 0 w 336"/>
                  <a:gd name="T75" fmla="*/ 0 h 427"/>
                  <a:gd name="T76" fmla="*/ 0 w 336"/>
                  <a:gd name="T77" fmla="*/ 0 h 427"/>
                  <a:gd name="T78" fmla="*/ 0 w 336"/>
                  <a:gd name="T79" fmla="*/ 0 h 427"/>
                  <a:gd name="T80" fmla="*/ 0 w 336"/>
                  <a:gd name="T81" fmla="*/ 0 h 427"/>
                  <a:gd name="T82" fmla="*/ 0 w 336"/>
                  <a:gd name="T83" fmla="*/ 0 h 427"/>
                  <a:gd name="T84" fmla="*/ 0 w 336"/>
                  <a:gd name="T85" fmla="*/ 0 h 427"/>
                  <a:gd name="T86" fmla="*/ 0 w 336"/>
                  <a:gd name="T87" fmla="*/ 0 h 427"/>
                  <a:gd name="T88" fmla="*/ 0 w 336"/>
                  <a:gd name="T89" fmla="*/ 0 h 427"/>
                  <a:gd name="T90" fmla="*/ 0 w 336"/>
                  <a:gd name="T91" fmla="*/ 0 h 427"/>
                  <a:gd name="T92" fmla="*/ 0 w 336"/>
                  <a:gd name="T93" fmla="*/ 0 h 427"/>
                  <a:gd name="T94" fmla="*/ 0 w 336"/>
                  <a:gd name="T95" fmla="*/ 0 h 427"/>
                  <a:gd name="T96" fmla="*/ 0 w 336"/>
                  <a:gd name="T97" fmla="*/ 0 h 427"/>
                  <a:gd name="T98" fmla="*/ 0 w 336"/>
                  <a:gd name="T99" fmla="*/ 0 h 427"/>
                  <a:gd name="T100" fmla="*/ 0 w 336"/>
                  <a:gd name="T101" fmla="*/ 0 h 427"/>
                  <a:gd name="T102" fmla="*/ 0 w 336"/>
                  <a:gd name="T103" fmla="*/ 0 h 427"/>
                  <a:gd name="T104" fmla="*/ 0 w 336"/>
                  <a:gd name="T105" fmla="*/ 0 h 427"/>
                  <a:gd name="T106" fmla="*/ 0 w 336"/>
                  <a:gd name="T107" fmla="*/ 0 h 427"/>
                  <a:gd name="T108" fmla="*/ 0 w 336"/>
                  <a:gd name="T109" fmla="*/ 0 h 427"/>
                  <a:gd name="T110" fmla="*/ 0 w 336"/>
                  <a:gd name="T111" fmla="*/ 0 h 427"/>
                  <a:gd name="T112" fmla="*/ 0 w 336"/>
                  <a:gd name="T113" fmla="*/ 0 h 427"/>
                  <a:gd name="T114" fmla="*/ 0 w 336"/>
                  <a:gd name="T115" fmla="*/ 0 h 427"/>
                  <a:gd name="T116" fmla="*/ 0 w 336"/>
                  <a:gd name="T117" fmla="*/ 0 h 4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36"/>
                  <a:gd name="T178" fmla="*/ 0 h 427"/>
                  <a:gd name="T179" fmla="*/ 336 w 336"/>
                  <a:gd name="T180" fmla="*/ 427 h 4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36" h="427">
                    <a:moveTo>
                      <a:pt x="62" y="0"/>
                    </a:moveTo>
                    <a:lnTo>
                      <a:pt x="62" y="7"/>
                    </a:lnTo>
                    <a:lnTo>
                      <a:pt x="63" y="14"/>
                    </a:lnTo>
                    <a:lnTo>
                      <a:pt x="68" y="25"/>
                    </a:lnTo>
                    <a:lnTo>
                      <a:pt x="72" y="36"/>
                    </a:lnTo>
                    <a:lnTo>
                      <a:pt x="72" y="39"/>
                    </a:lnTo>
                    <a:lnTo>
                      <a:pt x="74" y="43"/>
                    </a:lnTo>
                    <a:lnTo>
                      <a:pt x="74" y="50"/>
                    </a:lnTo>
                    <a:lnTo>
                      <a:pt x="74" y="55"/>
                    </a:lnTo>
                    <a:lnTo>
                      <a:pt x="72" y="58"/>
                    </a:lnTo>
                    <a:lnTo>
                      <a:pt x="69" y="66"/>
                    </a:lnTo>
                    <a:lnTo>
                      <a:pt x="66" y="73"/>
                    </a:lnTo>
                    <a:lnTo>
                      <a:pt x="60" y="80"/>
                    </a:lnTo>
                    <a:lnTo>
                      <a:pt x="49" y="92"/>
                    </a:lnTo>
                    <a:lnTo>
                      <a:pt x="43" y="99"/>
                    </a:lnTo>
                    <a:lnTo>
                      <a:pt x="37" y="107"/>
                    </a:lnTo>
                    <a:lnTo>
                      <a:pt x="34" y="112"/>
                    </a:lnTo>
                    <a:lnTo>
                      <a:pt x="31" y="117"/>
                    </a:lnTo>
                    <a:lnTo>
                      <a:pt x="26" y="127"/>
                    </a:lnTo>
                    <a:lnTo>
                      <a:pt x="23" y="137"/>
                    </a:lnTo>
                    <a:lnTo>
                      <a:pt x="21" y="146"/>
                    </a:lnTo>
                    <a:lnTo>
                      <a:pt x="18" y="155"/>
                    </a:lnTo>
                    <a:lnTo>
                      <a:pt x="15" y="160"/>
                    </a:lnTo>
                    <a:lnTo>
                      <a:pt x="13" y="164"/>
                    </a:lnTo>
                    <a:lnTo>
                      <a:pt x="7" y="174"/>
                    </a:lnTo>
                    <a:lnTo>
                      <a:pt x="0" y="184"/>
                    </a:lnTo>
                    <a:lnTo>
                      <a:pt x="7" y="187"/>
                    </a:lnTo>
                    <a:lnTo>
                      <a:pt x="15" y="190"/>
                    </a:lnTo>
                    <a:lnTo>
                      <a:pt x="21" y="194"/>
                    </a:lnTo>
                    <a:lnTo>
                      <a:pt x="26" y="198"/>
                    </a:lnTo>
                    <a:lnTo>
                      <a:pt x="37" y="206"/>
                    </a:lnTo>
                    <a:lnTo>
                      <a:pt x="41" y="210"/>
                    </a:lnTo>
                    <a:lnTo>
                      <a:pt x="46" y="214"/>
                    </a:lnTo>
                    <a:lnTo>
                      <a:pt x="53" y="222"/>
                    </a:lnTo>
                    <a:lnTo>
                      <a:pt x="60" y="232"/>
                    </a:lnTo>
                    <a:lnTo>
                      <a:pt x="65" y="241"/>
                    </a:lnTo>
                    <a:lnTo>
                      <a:pt x="69" y="251"/>
                    </a:lnTo>
                    <a:lnTo>
                      <a:pt x="78" y="272"/>
                    </a:lnTo>
                    <a:lnTo>
                      <a:pt x="85" y="294"/>
                    </a:lnTo>
                    <a:lnTo>
                      <a:pt x="94" y="315"/>
                    </a:lnTo>
                    <a:lnTo>
                      <a:pt x="99" y="327"/>
                    </a:lnTo>
                    <a:lnTo>
                      <a:pt x="106" y="338"/>
                    </a:lnTo>
                    <a:lnTo>
                      <a:pt x="112" y="348"/>
                    </a:lnTo>
                    <a:lnTo>
                      <a:pt x="119" y="358"/>
                    </a:lnTo>
                    <a:lnTo>
                      <a:pt x="127" y="367"/>
                    </a:lnTo>
                    <a:lnTo>
                      <a:pt x="136" y="374"/>
                    </a:lnTo>
                    <a:lnTo>
                      <a:pt x="144" y="382"/>
                    </a:lnTo>
                    <a:lnTo>
                      <a:pt x="155" y="389"/>
                    </a:lnTo>
                    <a:lnTo>
                      <a:pt x="165" y="395"/>
                    </a:lnTo>
                    <a:lnTo>
                      <a:pt x="175" y="401"/>
                    </a:lnTo>
                    <a:lnTo>
                      <a:pt x="187" y="406"/>
                    </a:lnTo>
                    <a:lnTo>
                      <a:pt x="200" y="411"/>
                    </a:lnTo>
                    <a:lnTo>
                      <a:pt x="212" y="414"/>
                    </a:lnTo>
                    <a:lnTo>
                      <a:pt x="227" y="419"/>
                    </a:lnTo>
                    <a:lnTo>
                      <a:pt x="240" y="422"/>
                    </a:lnTo>
                    <a:lnTo>
                      <a:pt x="255" y="424"/>
                    </a:lnTo>
                    <a:lnTo>
                      <a:pt x="270" y="426"/>
                    </a:lnTo>
                    <a:lnTo>
                      <a:pt x="286" y="427"/>
                    </a:lnTo>
                    <a:lnTo>
                      <a:pt x="285" y="417"/>
                    </a:lnTo>
                    <a:lnTo>
                      <a:pt x="282" y="407"/>
                    </a:lnTo>
                    <a:lnTo>
                      <a:pt x="277" y="390"/>
                    </a:lnTo>
                    <a:lnTo>
                      <a:pt x="274" y="380"/>
                    </a:lnTo>
                    <a:lnTo>
                      <a:pt x="273" y="372"/>
                    </a:lnTo>
                    <a:lnTo>
                      <a:pt x="271" y="362"/>
                    </a:lnTo>
                    <a:lnTo>
                      <a:pt x="270" y="351"/>
                    </a:lnTo>
                    <a:lnTo>
                      <a:pt x="271" y="342"/>
                    </a:lnTo>
                    <a:lnTo>
                      <a:pt x="271" y="338"/>
                    </a:lnTo>
                    <a:lnTo>
                      <a:pt x="273" y="334"/>
                    </a:lnTo>
                    <a:lnTo>
                      <a:pt x="276" y="326"/>
                    </a:lnTo>
                    <a:lnTo>
                      <a:pt x="280" y="317"/>
                    </a:lnTo>
                    <a:lnTo>
                      <a:pt x="286" y="310"/>
                    </a:lnTo>
                    <a:lnTo>
                      <a:pt x="290" y="303"/>
                    </a:lnTo>
                    <a:lnTo>
                      <a:pt x="302" y="289"/>
                    </a:lnTo>
                    <a:lnTo>
                      <a:pt x="316" y="275"/>
                    </a:lnTo>
                    <a:lnTo>
                      <a:pt x="320" y="268"/>
                    </a:lnTo>
                    <a:lnTo>
                      <a:pt x="326" y="261"/>
                    </a:lnTo>
                    <a:lnTo>
                      <a:pt x="330" y="253"/>
                    </a:lnTo>
                    <a:lnTo>
                      <a:pt x="333" y="245"/>
                    </a:lnTo>
                    <a:lnTo>
                      <a:pt x="335" y="236"/>
                    </a:lnTo>
                    <a:lnTo>
                      <a:pt x="336" y="226"/>
                    </a:lnTo>
                    <a:lnTo>
                      <a:pt x="335" y="203"/>
                    </a:lnTo>
                    <a:lnTo>
                      <a:pt x="333" y="180"/>
                    </a:lnTo>
                    <a:lnTo>
                      <a:pt x="332" y="170"/>
                    </a:lnTo>
                    <a:lnTo>
                      <a:pt x="330" y="159"/>
                    </a:lnTo>
                    <a:lnTo>
                      <a:pt x="327" y="149"/>
                    </a:lnTo>
                    <a:lnTo>
                      <a:pt x="324" y="140"/>
                    </a:lnTo>
                    <a:lnTo>
                      <a:pt x="321" y="129"/>
                    </a:lnTo>
                    <a:lnTo>
                      <a:pt x="317" y="120"/>
                    </a:lnTo>
                    <a:lnTo>
                      <a:pt x="311" y="111"/>
                    </a:lnTo>
                    <a:lnTo>
                      <a:pt x="305" y="101"/>
                    </a:lnTo>
                    <a:lnTo>
                      <a:pt x="298" y="92"/>
                    </a:lnTo>
                    <a:lnTo>
                      <a:pt x="290" y="82"/>
                    </a:lnTo>
                    <a:lnTo>
                      <a:pt x="280" y="73"/>
                    </a:lnTo>
                    <a:lnTo>
                      <a:pt x="270" y="63"/>
                    </a:lnTo>
                    <a:lnTo>
                      <a:pt x="265" y="58"/>
                    </a:lnTo>
                    <a:lnTo>
                      <a:pt x="261" y="53"/>
                    </a:lnTo>
                    <a:lnTo>
                      <a:pt x="252" y="43"/>
                    </a:lnTo>
                    <a:lnTo>
                      <a:pt x="245" y="32"/>
                    </a:lnTo>
                    <a:lnTo>
                      <a:pt x="236" y="23"/>
                    </a:lnTo>
                    <a:lnTo>
                      <a:pt x="233" y="19"/>
                    </a:lnTo>
                    <a:lnTo>
                      <a:pt x="228" y="15"/>
                    </a:lnTo>
                    <a:lnTo>
                      <a:pt x="223" y="11"/>
                    </a:lnTo>
                    <a:lnTo>
                      <a:pt x="218" y="8"/>
                    </a:lnTo>
                    <a:lnTo>
                      <a:pt x="212" y="5"/>
                    </a:lnTo>
                    <a:lnTo>
                      <a:pt x="205" y="3"/>
                    </a:lnTo>
                    <a:lnTo>
                      <a:pt x="198" y="2"/>
                    </a:lnTo>
                    <a:lnTo>
                      <a:pt x="190" y="2"/>
                    </a:lnTo>
                    <a:lnTo>
                      <a:pt x="180" y="2"/>
                    </a:lnTo>
                    <a:lnTo>
                      <a:pt x="171" y="3"/>
                    </a:lnTo>
                    <a:lnTo>
                      <a:pt x="155" y="5"/>
                    </a:lnTo>
                    <a:lnTo>
                      <a:pt x="139" y="6"/>
                    </a:lnTo>
                    <a:lnTo>
                      <a:pt x="131" y="7"/>
                    </a:lnTo>
                    <a:lnTo>
                      <a:pt x="121" y="7"/>
                    </a:lnTo>
                    <a:lnTo>
                      <a:pt x="106" y="7"/>
                    </a:lnTo>
                    <a:lnTo>
                      <a:pt x="93" y="6"/>
                    </a:lnTo>
                    <a:lnTo>
                      <a:pt x="65" y="5"/>
                    </a:lnTo>
                    <a:lnTo>
                      <a:pt x="57" y="1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1" name="Freeform 855"/>
              <p:cNvSpPr>
                <a:spLocks/>
              </p:cNvSpPr>
              <p:nvPr/>
            </p:nvSpPr>
            <p:spPr bwMode="auto">
              <a:xfrm>
                <a:off x="3564" y="2158"/>
                <a:ext cx="8" cy="25"/>
              </a:xfrm>
              <a:custGeom>
                <a:avLst/>
                <a:gdLst>
                  <a:gd name="T0" fmla="*/ 0 w 24"/>
                  <a:gd name="T1" fmla="*/ 0 h 52"/>
                  <a:gd name="T2" fmla="*/ 0 w 24"/>
                  <a:gd name="T3" fmla="*/ 0 h 52"/>
                  <a:gd name="T4" fmla="*/ 0 w 24"/>
                  <a:gd name="T5" fmla="*/ 0 h 52"/>
                  <a:gd name="T6" fmla="*/ 0 w 24"/>
                  <a:gd name="T7" fmla="*/ 0 h 52"/>
                  <a:gd name="T8" fmla="*/ 0 w 24"/>
                  <a:gd name="T9" fmla="*/ 0 h 52"/>
                  <a:gd name="T10" fmla="*/ 0 w 24"/>
                  <a:gd name="T11" fmla="*/ 0 h 52"/>
                  <a:gd name="T12" fmla="*/ 0 w 24"/>
                  <a:gd name="T13" fmla="*/ 0 h 52"/>
                  <a:gd name="T14" fmla="*/ 0 w 24"/>
                  <a:gd name="T15" fmla="*/ 0 h 52"/>
                  <a:gd name="T16" fmla="*/ 0 w 24"/>
                  <a:gd name="T17" fmla="*/ 0 h 52"/>
                  <a:gd name="T18" fmla="*/ 0 w 24"/>
                  <a:gd name="T19" fmla="*/ 0 h 52"/>
                  <a:gd name="T20" fmla="*/ 0 w 24"/>
                  <a:gd name="T21" fmla="*/ 0 h 52"/>
                  <a:gd name="T22" fmla="*/ 0 w 24"/>
                  <a:gd name="T23" fmla="*/ 0 h 52"/>
                  <a:gd name="T24" fmla="*/ 0 w 24"/>
                  <a:gd name="T25" fmla="*/ 0 h 52"/>
                  <a:gd name="T26" fmla="*/ 0 w 24"/>
                  <a:gd name="T27" fmla="*/ 0 h 52"/>
                  <a:gd name="T28" fmla="*/ 0 w 24"/>
                  <a:gd name="T29" fmla="*/ 0 h 52"/>
                  <a:gd name="T30" fmla="*/ 0 w 24"/>
                  <a:gd name="T31" fmla="*/ 0 h 52"/>
                  <a:gd name="T32" fmla="*/ 0 w 24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52"/>
                  <a:gd name="T53" fmla="*/ 24 w 24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52">
                    <a:moveTo>
                      <a:pt x="12" y="0"/>
                    </a:moveTo>
                    <a:lnTo>
                      <a:pt x="12" y="7"/>
                    </a:lnTo>
                    <a:lnTo>
                      <a:pt x="13" y="14"/>
                    </a:lnTo>
                    <a:lnTo>
                      <a:pt x="18" y="25"/>
                    </a:lnTo>
                    <a:lnTo>
                      <a:pt x="21" y="37"/>
                    </a:lnTo>
                    <a:lnTo>
                      <a:pt x="22" y="40"/>
                    </a:lnTo>
                    <a:lnTo>
                      <a:pt x="24" y="44"/>
                    </a:lnTo>
                    <a:lnTo>
                      <a:pt x="24" y="51"/>
                    </a:lnTo>
                    <a:lnTo>
                      <a:pt x="12" y="52"/>
                    </a:lnTo>
                    <a:lnTo>
                      <a:pt x="12" y="45"/>
                    </a:lnTo>
                    <a:lnTo>
                      <a:pt x="10" y="41"/>
                    </a:lnTo>
                    <a:lnTo>
                      <a:pt x="10" y="38"/>
                    </a:lnTo>
                    <a:lnTo>
                      <a:pt x="6" y="27"/>
                    </a:lnTo>
                    <a:lnTo>
                      <a:pt x="1" y="16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2" name="Freeform 856"/>
              <p:cNvSpPr>
                <a:spLocks/>
              </p:cNvSpPr>
              <p:nvPr/>
            </p:nvSpPr>
            <p:spPr bwMode="auto">
              <a:xfrm>
                <a:off x="3556" y="2183"/>
                <a:ext cx="16" cy="29"/>
              </a:xfrm>
              <a:custGeom>
                <a:avLst/>
                <a:gdLst>
                  <a:gd name="T0" fmla="*/ 0 w 48"/>
                  <a:gd name="T1" fmla="*/ 0 h 59"/>
                  <a:gd name="T2" fmla="*/ 0 w 48"/>
                  <a:gd name="T3" fmla="*/ 0 h 59"/>
                  <a:gd name="T4" fmla="*/ 0 w 48"/>
                  <a:gd name="T5" fmla="*/ 0 h 59"/>
                  <a:gd name="T6" fmla="*/ 0 w 48"/>
                  <a:gd name="T7" fmla="*/ 0 h 59"/>
                  <a:gd name="T8" fmla="*/ 0 w 48"/>
                  <a:gd name="T9" fmla="*/ 0 h 59"/>
                  <a:gd name="T10" fmla="*/ 0 w 48"/>
                  <a:gd name="T11" fmla="*/ 0 h 59"/>
                  <a:gd name="T12" fmla="*/ 0 w 48"/>
                  <a:gd name="T13" fmla="*/ 0 h 59"/>
                  <a:gd name="T14" fmla="*/ 0 w 48"/>
                  <a:gd name="T15" fmla="*/ 0 h 59"/>
                  <a:gd name="T16" fmla="*/ 0 w 48"/>
                  <a:gd name="T17" fmla="*/ 0 h 59"/>
                  <a:gd name="T18" fmla="*/ 0 w 48"/>
                  <a:gd name="T19" fmla="*/ 0 h 59"/>
                  <a:gd name="T20" fmla="*/ 0 w 48"/>
                  <a:gd name="T21" fmla="*/ 0 h 59"/>
                  <a:gd name="T22" fmla="*/ 0 w 48"/>
                  <a:gd name="T23" fmla="*/ 0 h 59"/>
                  <a:gd name="T24" fmla="*/ 0 w 48"/>
                  <a:gd name="T25" fmla="*/ 0 h 59"/>
                  <a:gd name="T26" fmla="*/ 0 w 48"/>
                  <a:gd name="T27" fmla="*/ 0 h 59"/>
                  <a:gd name="T28" fmla="*/ 0 w 48"/>
                  <a:gd name="T29" fmla="*/ 0 h 59"/>
                  <a:gd name="T30" fmla="*/ 0 w 48"/>
                  <a:gd name="T31" fmla="*/ 0 h 59"/>
                  <a:gd name="T32" fmla="*/ 0 w 48"/>
                  <a:gd name="T33" fmla="*/ 0 h 59"/>
                  <a:gd name="T34" fmla="*/ 0 w 48"/>
                  <a:gd name="T35" fmla="*/ 0 h 59"/>
                  <a:gd name="T36" fmla="*/ 0 w 48"/>
                  <a:gd name="T37" fmla="*/ 0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59"/>
                  <a:gd name="T59" fmla="*/ 48 w 48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59">
                    <a:moveTo>
                      <a:pt x="48" y="0"/>
                    </a:moveTo>
                    <a:lnTo>
                      <a:pt x="48" y="5"/>
                    </a:lnTo>
                    <a:lnTo>
                      <a:pt x="46" y="9"/>
                    </a:lnTo>
                    <a:lnTo>
                      <a:pt x="43" y="17"/>
                    </a:lnTo>
                    <a:lnTo>
                      <a:pt x="39" y="25"/>
                    </a:lnTo>
                    <a:lnTo>
                      <a:pt x="34" y="32"/>
                    </a:lnTo>
                    <a:lnTo>
                      <a:pt x="22" y="44"/>
                    </a:lnTo>
                    <a:lnTo>
                      <a:pt x="17" y="51"/>
                    </a:lnTo>
                    <a:lnTo>
                      <a:pt x="11" y="59"/>
                    </a:lnTo>
                    <a:lnTo>
                      <a:pt x="0" y="55"/>
                    </a:lnTo>
                    <a:lnTo>
                      <a:pt x="6" y="47"/>
                    </a:lnTo>
                    <a:lnTo>
                      <a:pt x="12" y="40"/>
                    </a:lnTo>
                    <a:lnTo>
                      <a:pt x="24" y="28"/>
                    </a:lnTo>
                    <a:lnTo>
                      <a:pt x="28" y="21"/>
                    </a:lnTo>
                    <a:lnTo>
                      <a:pt x="33" y="15"/>
                    </a:lnTo>
                    <a:lnTo>
                      <a:pt x="34" y="8"/>
                    </a:lnTo>
                    <a:lnTo>
                      <a:pt x="36" y="4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3" name="Freeform 857"/>
              <p:cNvSpPr>
                <a:spLocks/>
              </p:cNvSpPr>
              <p:nvPr/>
            </p:nvSpPr>
            <p:spPr bwMode="auto">
              <a:xfrm>
                <a:off x="3568" y="2183"/>
                <a:ext cx="4" cy="0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0 w 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1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4" name="Freeform 858"/>
              <p:cNvSpPr>
                <a:spLocks/>
              </p:cNvSpPr>
              <p:nvPr/>
            </p:nvSpPr>
            <p:spPr bwMode="auto">
              <a:xfrm>
                <a:off x="3543" y="2210"/>
                <a:ext cx="16" cy="41"/>
              </a:xfrm>
              <a:custGeom>
                <a:avLst/>
                <a:gdLst>
                  <a:gd name="T0" fmla="*/ 0 w 49"/>
                  <a:gd name="T1" fmla="*/ 1 h 81"/>
                  <a:gd name="T2" fmla="*/ 0 w 49"/>
                  <a:gd name="T3" fmla="*/ 1 h 81"/>
                  <a:gd name="T4" fmla="*/ 0 w 49"/>
                  <a:gd name="T5" fmla="*/ 1 h 81"/>
                  <a:gd name="T6" fmla="*/ 0 w 49"/>
                  <a:gd name="T7" fmla="*/ 1 h 81"/>
                  <a:gd name="T8" fmla="*/ 0 w 49"/>
                  <a:gd name="T9" fmla="*/ 1 h 81"/>
                  <a:gd name="T10" fmla="*/ 0 w 49"/>
                  <a:gd name="T11" fmla="*/ 1 h 81"/>
                  <a:gd name="T12" fmla="*/ 0 w 49"/>
                  <a:gd name="T13" fmla="*/ 1 h 81"/>
                  <a:gd name="T14" fmla="*/ 0 w 49"/>
                  <a:gd name="T15" fmla="*/ 1 h 81"/>
                  <a:gd name="T16" fmla="*/ 0 w 49"/>
                  <a:gd name="T17" fmla="*/ 1 h 81"/>
                  <a:gd name="T18" fmla="*/ 0 w 49"/>
                  <a:gd name="T19" fmla="*/ 1 h 81"/>
                  <a:gd name="T20" fmla="*/ 0 w 49"/>
                  <a:gd name="T21" fmla="*/ 1 h 81"/>
                  <a:gd name="T22" fmla="*/ 0 w 49"/>
                  <a:gd name="T23" fmla="*/ 1 h 81"/>
                  <a:gd name="T24" fmla="*/ 0 w 49"/>
                  <a:gd name="T25" fmla="*/ 1 h 81"/>
                  <a:gd name="T26" fmla="*/ 0 w 49"/>
                  <a:gd name="T27" fmla="*/ 1 h 81"/>
                  <a:gd name="T28" fmla="*/ 0 w 49"/>
                  <a:gd name="T29" fmla="*/ 1 h 81"/>
                  <a:gd name="T30" fmla="*/ 0 w 49"/>
                  <a:gd name="T31" fmla="*/ 1 h 81"/>
                  <a:gd name="T32" fmla="*/ 0 w 49"/>
                  <a:gd name="T33" fmla="*/ 1 h 81"/>
                  <a:gd name="T34" fmla="*/ 0 w 49"/>
                  <a:gd name="T35" fmla="*/ 1 h 81"/>
                  <a:gd name="T36" fmla="*/ 0 w 49"/>
                  <a:gd name="T37" fmla="*/ 1 h 81"/>
                  <a:gd name="T38" fmla="*/ 0 w 49"/>
                  <a:gd name="T39" fmla="*/ 1 h 81"/>
                  <a:gd name="T40" fmla="*/ 0 w 49"/>
                  <a:gd name="T41" fmla="*/ 1 h 81"/>
                  <a:gd name="T42" fmla="*/ 0 w 49"/>
                  <a:gd name="T43" fmla="*/ 0 h 81"/>
                  <a:gd name="T44" fmla="*/ 0 w 49"/>
                  <a:gd name="T45" fmla="*/ 1 h 8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9"/>
                  <a:gd name="T70" fmla="*/ 0 h 81"/>
                  <a:gd name="T71" fmla="*/ 49 w 49"/>
                  <a:gd name="T72" fmla="*/ 81 h 8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9" h="81">
                    <a:moveTo>
                      <a:pt x="49" y="4"/>
                    </a:moveTo>
                    <a:lnTo>
                      <a:pt x="44" y="9"/>
                    </a:lnTo>
                    <a:lnTo>
                      <a:pt x="43" y="14"/>
                    </a:lnTo>
                    <a:lnTo>
                      <a:pt x="38" y="23"/>
                    </a:lnTo>
                    <a:lnTo>
                      <a:pt x="34" y="33"/>
                    </a:lnTo>
                    <a:lnTo>
                      <a:pt x="31" y="42"/>
                    </a:lnTo>
                    <a:lnTo>
                      <a:pt x="28" y="51"/>
                    </a:lnTo>
                    <a:lnTo>
                      <a:pt x="27" y="56"/>
                    </a:lnTo>
                    <a:lnTo>
                      <a:pt x="25" y="62"/>
                    </a:lnTo>
                    <a:lnTo>
                      <a:pt x="19" y="71"/>
                    </a:lnTo>
                    <a:lnTo>
                      <a:pt x="10" y="81"/>
                    </a:lnTo>
                    <a:lnTo>
                      <a:pt x="0" y="77"/>
                    </a:lnTo>
                    <a:lnTo>
                      <a:pt x="7" y="68"/>
                    </a:lnTo>
                    <a:lnTo>
                      <a:pt x="13" y="58"/>
                    </a:lnTo>
                    <a:lnTo>
                      <a:pt x="15" y="54"/>
                    </a:lnTo>
                    <a:lnTo>
                      <a:pt x="18" y="49"/>
                    </a:lnTo>
                    <a:lnTo>
                      <a:pt x="21" y="40"/>
                    </a:lnTo>
                    <a:lnTo>
                      <a:pt x="24" y="31"/>
                    </a:lnTo>
                    <a:lnTo>
                      <a:pt x="27" y="21"/>
                    </a:lnTo>
                    <a:lnTo>
                      <a:pt x="31" y="11"/>
                    </a:lnTo>
                    <a:lnTo>
                      <a:pt x="34" y="6"/>
                    </a:lnTo>
                    <a:lnTo>
                      <a:pt x="38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5" name="Freeform 859"/>
              <p:cNvSpPr>
                <a:spLocks/>
              </p:cNvSpPr>
              <p:nvPr/>
            </p:nvSpPr>
            <p:spPr bwMode="auto">
              <a:xfrm>
                <a:off x="3556" y="2210"/>
                <a:ext cx="3" cy="2"/>
              </a:xfrm>
              <a:custGeom>
                <a:avLst/>
                <a:gdLst>
                  <a:gd name="T0" fmla="*/ 0 w 11"/>
                  <a:gd name="T1" fmla="*/ 0 h 4"/>
                  <a:gd name="T2" fmla="*/ 0 w 11"/>
                  <a:gd name="T3" fmla="*/ 1 h 4"/>
                  <a:gd name="T4" fmla="*/ 0 w 1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6" name="Freeform 860"/>
              <p:cNvSpPr>
                <a:spLocks/>
              </p:cNvSpPr>
              <p:nvPr/>
            </p:nvSpPr>
            <p:spPr bwMode="auto">
              <a:xfrm>
                <a:off x="3544" y="2248"/>
                <a:ext cx="38" cy="80"/>
              </a:xfrm>
              <a:custGeom>
                <a:avLst/>
                <a:gdLst>
                  <a:gd name="T0" fmla="*/ 0 w 115"/>
                  <a:gd name="T1" fmla="*/ 0 h 160"/>
                  <a:gd name="T2" fmla="*/ 0 w 115"/>
                  <a:gd name="T3" fmla="*/ 1 h 160"/>
                  <a:gd name="T4" fmla="*/ 0 w 115"/>
                  <a:gd name="T5" fmla="*/ 1 h 160"/>
                  <a:gd name="T6" fmla="*/ 0 w 115"/>
                  <a:gd name="T7" fmla="*/ 1 h 160"/>
                  <a:gd name="T8" fmla="*/ 0 w 115"/>
                  <a:gd name="T9" fmla="*/ 1 h 160"/>
                  <a:gd name="T10" fmla="*/ 0 w 115"/>
                  <a:gd name="T11" fmla="*/ 1 h 160"/>
                  <a:gd name="T12" fmla="*/ 0 w 115"/>
                  <a:gd name="T13" fmla="*/ 1 h 160"/>
                  <a:gd name="T14" fmla="*/ 0 w 115"/>
                  <a:gd name="T15" fmla="*/ 1 h 160"/>
                  <a:gd name="T16" fmla="*/ 0 w 115"/>
                  <a:gd name="T17" fmla="*/ 1 h 160"/>
                  <a:gd name="T18" fmla="*/ 0 w 115"/>
                  <a:gd name="T19" fmla="*/ 1 h 160"/>
                  <a:gd name="T20" fmla="*/ 0 w 115"/>
                  <a:gd name="T21" fmla="*/ 1 h 160"/>
                  <a:gd name="T22" fmla="*/ 0 w 115"/>
                  <a:gd name="T23" fmla="*/ 1 h 160"/>
                  <a:gd name="T24" fmla="*/ 0 w 115"/>
                  <a:gd name="T25" fmla="*/ 1 h 160"/>
                  <a:gd name="T26" fmla="*/ 0 w 115"/>
                  <a:gd name="T27" fmla="*/ 1 h 160"/>
                  <a:gd name="T28" fmla="*/ 0 w 115"/>
                  <a:gd name="T29" fmla="*/ 1 h 160"/>
                  <a:gd name="T30" fmla="*/ 0 w 115"/>
                  <a:gd name="T31" fmla="*/ 1 h 160"/>
                  <a:gd name="T32" fmla="*/ 0 w 115"/>
                  <a:gd name="T33" fmla="*/ 1 h 160"/>
                  <a:gd name="T34" fmla="*/ 0 w 115"/>
                  <a:gd name="T35" fmla="*/ 1 h 160"/>
                  <a:gd name="T36" fmla="*/ 0 w 115"/>
                  <a:gd name="T37" fmla="*/ 1 h 160"/>
                  <a:gd name="T38" fmla="*/ 0 w 115"/>
                  <a:gd name="T39" fmla="*/ 1 h 160"/>
                  <a:gd name="T40" fmla="*/ 0 w 115"/>
                  <a:gd name="T41" fmla="*/ 1 h 160"/>
                  <a:gd name="T42" fmla="*/ 0 w 115"/>
                  <a:gd name="T43" fmla="*/ 1 h 160"/>
                  <a:gd name="T44" fmla="*/ 0 w 115"/>
                  <a:gd name="T45" fmla="*/ 1 h 160"/>
                  <a:gd name="T46" fmla="*/ 0 w 115"/>
                  <a:gd name="T47" fmla="*/ 1 h 160"/>
                  <a:gd name="T48" fmla="*/ 0 w 115"/>
                  <a:gd name="T49" fmla="*/ 1 h 160"/>
                  <a:gd name="T50" fmla="*/ 0 w 115"/>
                  <a:gd name="T51" fmla="*/ 1 h 160"/>
                  <a:gd name="T52" fmla="*/ 0 w 115"/>
                  <a:gd name="T53" fmla="*/ 1 h 160"/>
                  <a:gd name="T54" fmla="*/ 0 w 115"/>
                  <a:gd name="T55" fmla="*/ 1 h 160"/>
                  <a:gd name="T56" fmla="*/ 0 w 115"/>
                  <a:gd name="T57" fmla="*/ 1 h 160"/>
                  <a:gd name="T58" fmla="*/ 0 w 115"/>
                  <a:gd name="T59" fmla="*/ 1 h 160"/>
                  <a:gd name="T60" fmla="*/ 0 w 115"/>
                  <a:gd name="T61" fmla="*/ 1 h 160"/>
                  <a:gd name="T62" fmla="*/ 0 w 115"/>
                  <a:gd name="T63" fmla="*/ 1 h 160"/>
                  <a:gd name="T64" fmla="*/ 0 w 115"/>
                  <a:gd name="T65" fmla="*/ 1 h 160"/>
                  <a:gd name="T66" fmla="*/ 0 w 115"/>
                  <a:gd name="T67" fmla="*/ 1 h 160"/>
                  <a:gd name="T68" fmla="*/ 0 w 115"/>
                  <a:gd name="T69" fmla="*/ 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5"/>
                  <a:gd name="T106" fmla="*/ 0 h 160"/>
                  <a:gd name="T107" fmla="*/ 115 w 115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5" h="160">
                    <a:moveTo>
                      <a:pt x="6" y="0"/>
                    </a:moveTo>
                    <a:lnTo>
                      <a:pt x="13" y="4"/>
                    </a:lnTo>
                    <a:lnTo>
                      <a:pt x="21" y="7"/>
                    </a:lnTo>
                    <a:lnTo>
                      <a:pt x="26" y="11"/>
                    </a:lnTo>
                    <a:lnTo>
                      <a:pt x="34" y="15"/>
                    </a:lnTo>
                    <a:lnTo>
                      <a:pt x="44" y="23"/>
                    </a:lnTo>
                    <a:lnTo>
                      <a:pt x="49" y="28"/>
                    </a:lnTo>
                    <a:lnTo>
                      <a:pt x="53" y="32"/>
                    </a:lnTo>
                    <a:lnTo>
                      <a:pt x="62" y="41"/>
                    </a:lnTo>
                    <a:lnTo>
                      <a:pt x="68" y="51"/>
                    </a:lnTo>
                    <a:lnTo>
                      <a:pt x="74" y="60"/>
                    </a:lnTo>
                    <a:lnTo>
                      <a:pt x="78" y="70"/>
                    </a:lnTo>
                    <a:lnTo>
                      <a:pt x="87" y="91"/>
                    </a:lnTo>
                    <a:lnTo>
                      <a:pt x="94" y="113"/>
                    </a:lnTo>
                    <a:lnTo>
                      <a:pt x="103" y="134"/>
                    </a:lnTo>
                    <a:lnTo>
                      <a:pt x="108" y="146"/>
                    </a:lnTo>
                    <a:lnTo>
                      <a:pt x="115" y="157"/>
                    </a:lnTo>
                    <a:lnTo>
                      <a:pt x="103" y="160"/>
                    </a:lnTo>
                    <a:lnTo>
                      <a:pt x="97" y="149"/>
                    </a:lnTo>
                    <a:lnTo>
                      <a:pt x="91" y="136"/>
                    </a:lnTo>
                    <a:lnTo>
                      <a:pt x="83" y="115"/>
                    </a:lnTo>
                    <a:lnTo>
                      <a:pt x="75" y="93"/>
                    </a:lnTo>
                    <a:lnTo>
                      <a:pt x="66" y="72"/>
                    </a:lnTo>
                    <a:lnTo>
                      <a:pt x="62" y="63"/>
                    </a:lnTo>
                    <a:lnTo>
                      <a:pt x="57" y="54"/>
                    </a:lnTo>
                    <a:lnTo>
                      <a:pt x="52" y="44"/>
                    </a:lnTo>
                    <a:lnTo>
                      <a:pt x="44" y="36"/>
                    </a:lnTo>
                    <a:lnTo>
                      <a:pt x="40" y="32"/>
                    </a:lnTo>
                    <a:lnTo>
                      <a:pt x="35" y="29"/>
                    </a:lnTo>
                    <a:lnTo>
                      <a:pt x="25" y="21"/>
                    </a:lnTo>
                    <a:lnTo>
                      <a:pt x="19" y="18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7" name="Freeform 861"/>
              <p:cNvSpPr>
                <a:spLocks/>
              </p:cNvSpPr>
              <p:nvPr/>
            </p:nvSpPr>
            <p:spPr bwMode="auto">
              <a:xfrm>
                <a:off x="3542" y="2248"/>
                <a:ext cx="4" cy="4"/>
              </a:xfrm>
              <a:custGeom>
                <a:avLst/>
                <a:gdLst>
                  <a:gd name="T0" fmla="*/ 0 w 12"/>
                  <a:gd name="T1" fmla="*/ 1 h 7"/>
                  <a:gd name="T2" fmla="*/ 0 w 12"/>
                  <a:gd name="T3" fmla="*/ 1 h 7"/>
                  <a:gd name="T4" fmla="*/ 0 w 12"/>
                  <a:gd name="T5" fmla="*/ 1 h 7"/>
                  <a:gd name="T6" fmla="*/ 0 w 12"/>
                  <a:gd name="T7" fmla="*/ 0 h 7"/>
                  <a:gd name="T8" fmla="*/ 0 w 12"/>
                  <a:gd name="T9" fmla="*/ 1 h 7"/>
                  <a:gd name="T10" fmla="*/ 0 w 12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7"/>
                  <a:gd name="T20" fmla="*/ 12 w 12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7">
                    <a:moveTo>
                      <a:pt x="2" y="2"/>
                    </a:moveTo>
                    <a:lnTo>
                      <a:pt x="0" y="5"/>
                    </a:lnTo>
                    <a:lnTo>
                      <a:pt x="5" y="7"/>
                    </a:lnTo>
                    <a:lnTo>
                      <a:pt x="11" y="0"/>
                    </a:lnTo>
                    <a:lnTo>
                      <a:pt x="12" y="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8" name="Freeform 862"/>
              <p:cNvSpPr>
                <a:spLocks/>
              </p:cNvSpPr>
              <p:nvPr/>
            </p:nvSpPr>
            <p:spPr bwMode="auto">
              <a:xfrm>
                <a:off x="3578" y="2326"/>
                <a:ext cx="63" cy="47"/>
              </a:xfrm>
              <a:custGeom>
                <a:avLst/>
                <a:gdLst>
                  <a:gd name="T0" fmla="*/ 0 w 187"/>
                  <a:gd name="T1" fmla="*/ 0 h 94"/>
                  <a:gd name="T2" fmla="*/ 0 w 187"/>
                  <a:gd name="T3" fmla="*/ 1 h 94"/>
                  <a:gd name="T4" fmla="*/ 0 w 187"/>
                  <a:gd name="T5" fmla="*/ 1 h 94"/>
                  <a:gd name="T6" fmla="*/ 0 w 187"/>
                  <a:gd name="T7" fmla="*/ 1 h 94"/>
                  <a:gd name="T8" fmla="*/ 0 w 187"/>
                  <a:gd name="T9" fmla="*/ 1 h 94"/>
                  <a:gd name="T10" fmla="*/ 0 w 187"/>
                  <a:gd name="T11" fmla="*/ 1 h 94"/>
                  <a:gd name="T12" fmla="*/ 0 w 187"/>
                  <a:gd name="T13" fmla="*/ 1 h 94"/>
                  <a:gd name="T14" fmla="*/ 0 w 187"/>
                  <a:gd name="T15" fmla="*/ 1 h 94"/>
                  <a:gd name="T16" fmla="*/ 0 w 187"/>
                  <a:gd name="T17" fmla="*/ 1 h 94"/>
                  <a:gd name="T18" fmla="*/ 0 w 187"/>
                  <a:gd name="T19" fmla="*/ 1 h 94"/>
                  <a:gd name="T20" fmla="*/ 0 w 187"/>
                  <a:gd name="T21" fmla="*/ 1 h 94"/>
                  <a:gd name="T22" fmla="*/ 0 w 187"/>
                  <a:gd name="T23" fmla="*/ 1 h 94"/>
                  <a:gd name="T24" fmla="*/ 0 w 187"/>
                  <a:gd name="T25" fmla="*/ 1 h 94"/>
                  <a:gd name="T26" fmla="*/ 0 w 187"/>
                  <a:gd name="T27" fmla="*/ 1 h 94"/>
                  <a:gd name="T28" fmla="*/ 0 w 187"/>
                  <a:gd name="T29" fmla="*/ 1 h 94"/>
                  <a:gd name="T30" fmla="*/ 0 w 187"/>
                  <a:gd name="T31" fmla="*/ 1 h 94"/>
                  <a:gd name="T32" fmla="*/ 0 w 187"/>
                  <a:gd name="T33" fmla="*/ 1 h 94"/>
                  <a:gd name="T34" fmla="*/ 0 w 187"/>
                  <a:gd name="T35" fmla="*/ 1 h 94"/>
                  <a:gd name="T36" fmla="*/ 0 w 187"/>
                  <a:gd name="T37" fmla="*/ 1 h 94"/>
                  <a:gd name="T38" fmla="*/ 0 w 187"/>
                  <a:gd name="T39" fmla="*/ 1 h 94"/>
                  <a:gd name="T40" fmla="*/ 0 w 187"/>
                  <a:gd name="T41" fmla="*/ 1 h 94"/>
                  <a:gd name="T42" fmla="*/ 0 w 187"/>
                  <a:gd name="T43" fmla="*/ 1 h 94"/>
                  <a:gd name="T44" fmla="*/ 0 w 187"/>
                  <a:gd name="T45" fmla="*/ 1 h 94"/>
                  <a:gd name="T46" fmla="*/ 0 w 187"/>
                  <a:gd name="T47" fmla="*/ 1 h 94"/>
                  <a:gd name="T48" fmla="*/ 0 w 187"/>
                  <a:gd name="T49" fmla="*/ 1 h 94"/>
                  <a:gd name="T50" fmla="*/ 0 w 187"/>
                  <a:gd name="T51" fmla="*/ 1 h 94"/>
                  <a:gd name="T52" fmla="*/ 0 w 187"/>
                  <a:gd name="T53" fmla="*/ 1 h 94"/>
                  <a:gd name="T54" fmla="*/ 0 w 187"/>
                  <a:gd name="T55" fmla="*/ 1 h 94"/>
                  <a:gd name="T56" fmla="*/ 0 w 187"/>
                  <a:gd name="T57" fmla="*/ 1 h 94"/>
                  <a:gd name="T58" fmla="*/ 0 w 187"/>
                  <a:gd name="T59" fmla="*/ 1 h 94"/>
                  <a:gd name="T60" fmla="*/ 0 w 187"/>
                  <a:gd name="T61" fmla="*/ 1 h 94"/>
                  <a:gd name="T62" fmla="*/ 0 w 187"/>
                  <a:gd name="T63" fmla="*/ 1 h 94"/>
                  <a:gd name="T64" fmla="*/ 0 w 187"/>
                  <a:gd name="T65" fmla="*/ 1 h 94"/>
                  <a:gd name="T66" fmla="*/ 0 w 187"/>
                  <a:gd name="T67" fmla="*/ 1 h 94"/>
                  <a:gd name="T68" fmla="*/ 0 w 187"/>
                  <a:gd name="T69" fmla="*/ 0 h 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7"/>
                  <a:gd name="T106" fmla="*/ 0 h 94"/>
                  <a:gd name="T107" fmla="*/ 187 w 187"/>
                  <a:gd name="T108" fmla="*/ 94 h 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7" h="94">
                    <a:moveTo>
                      <a:pt x="10" y="0"/>
                    </a:moveTo>
                    <a:lnTo>
                      <a:pt x="18" y="9"/>
                    </a:lnTo>
                    <a:lnTo>
                      <a:pt x="24" y="19"/>
                    </a:lnTo>
                    <a:lnTo>
                      <a:pt x="31" y="28"/>
                    </a:lnTo>
                    <a:lnTo>
                      <a:pt x="40" y="35"/>
                    </a:lnTo>
                    <a:lnTo>
                      <a:pt x="49" y="42"/>
                    </a:lnTo>
                    <a:lnTo>
                      <a:pt x="59" y="50"/>
                    </a:lnTo>
                    <a:lnTo>
                      <a:pt x="68" y="55"/>
                    </a:lnTo>
                    <a:lnTo>
                      <a:pt x="80" y="61"/>
                    </a:lnTo>
                    <a:lnTo>
                      <a:pt x="90" y="66"/>
                    </a:lnTo>
                    <a:lnTo>
                      <a:pt x="102" y="70"/>
                    </a:lnTo>
                    <a:lnTo>
                      <a:pt x="115" y="74"/>
                    </a:lnTo>
                    <a:lnTo>
                      <a:pt x="128" y="77"/>
                    </a:lnTo>
                    <a:lnTo>
                      <a:pt x="142" y="81"/>
                    </a:lnTo>
                    <a:lnTo>
                      <a:pt x="157" y="83"/>
                    </a:lnTo>
                    <a:lnTo>
                      <a:pt x="171" y="85"/>
                    </a:lnTo>
                    <a:lnTo>
                      <a:pt x="187" y="86"/>
                    </a:lnTo>
                    <a:lnTo>
                      <a:pt x="186" y="94"/>
                    </a:lnTo>
                    <a:lnTo>
                      <a:pt x="170" y="93"/>
                    </a:lnTo>
                    <a:lnTo>
                      <a:pt x="154" y="91"/>
                    </a:lnTo>
                    <a:lnTo>
                      <a:pt x="139" y="89"/>
                    </a:lnTo>
                    <a:lnTo>
                      <a:pt x="124" y="86"/>
                    </a:lnTo>
                    <a:lnTo>
                      <a:pt x="111" y="82"/>
                    </a:lnTo>
                    <a:lnTo>
                      <a:pt x="98" y="77"/>
                    </a:lnTo>
                    <a:lnTo>
                      <a:pt x="84" y="73"/>
                    </a:lnTo>
                    <a:lnTo>
                      <a:pt x="72" y="67"/>
                    </a:lnTo>
                    <a:lnTo>
                      <a:pt x="61" y="62"/>
                    </a:lnTo>
                    <a:lnTo>
                      <a:pt x="50" y="55"/>
                    </a:lnTo>
                    <a:lnTo>
                      <a:pt x="40" y="47"/>
                    </a:lnTo>
                    <a:lnTo>
                      <a:pt x="31" y="40"/>
                    </a:lnTo>
                    <a:lnTo>
                      <a:pt x="22" y="32"/>
                    </a:lnTo>
                    <a:lnTo>
                      <a:pt x="13" y="23"/>
                    </a:lnTo>
                    <a:lnTo>
                      <a:pt x="6" y="13"/>
                    </a:lnTo>
                    <a:lnTo>
                      <a:pt x="0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9" name="Freeform 863"/>
              <p:cNvSpPr>
                <a:spLocks/>
              </p:cNvSpPr>
              <p:nvPr/>
            </p:nvSpPr>
            <p:spPr bwMode="auto">
              <a:xfrm>
                <a:off x="3578" y="2326"/>
                <a:ext cx="4" cy="2"/>
              </a:xfrm>
              <a:custGeom>
                <a:avLst/>
                <a:gdLst>
                  <a:gd name="T0" fmla="*/ 0 w 12"/>
                  <a:gd name="T1" fmla="*/ 1 h 3"/>
                  <a:gd name="T2" fmla="*/ 0 w 12"/>
                  <a:gd name="T3" fmla="*/ 0 h 3"/>
                  <a:gd name="T4" fmla="*/ 0 w 12"/>
                  <a:gd name="T5" fmla="*/ 0 h 3"/>
                  <a:gd name="T6" fmla="*/ 0 w 12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3"/>
                  <a:gd name="T14" fmla="*/ 12 w 1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3">
                    <a:moveTo>
                      <a:pt x="0" y="3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0" name="Freeform 864"/>
              <p:cNvSpPr>
                <a:spLocks/>
              </p:cNvSpPr>
              <p:nvPr/>
            </p:nvSpPr>
            <p:spPr bwMode="auto">
              <a:xfrm>
                <a:off x="3633" y="2334"/>
                <a:ext cx="9" cy="38"/>
              </a:xfrm>
              <a:custGeom>
                <a:avLst/>
                <a:gdLst>
                  <a:gd name="T0" fmla="*/ 0 w 28"/>
                  <a:gd name="T1" fmla="*/ 0 h 77"/>
                  <a:gd name="T2" fmla="*/ 0 w 28"/>
                  <a:gd name="T3" fmla="*/ 0 h 77"/>
                  <a:gd name="T4" fmla="*/ 0 w 28"/>
                  <a:gd name="T5" fmla="*/ 0 h 77"/>
                  <a:gd name="T6" fmla="*/ 0 w 28"/>
                  <a:gd name="T7" fmla="*/ 0 h 77"/>
                  <a:gd name="T8" fmla="*/ 0 w 28"/>
                  <a:gd name="T9" fmla="*/ 0 h 77"/>
                  <a:gd name="T10" fmla="*/ 0 w 28"/>
                  <a:gd name="T11" fmla="*/ 0 h 77"/>
                  <a:gd name="T12" fmla="*/ 0 w 28"/>
                  <a:gd name="T13" fmla="*/ 0 h 77"/>
                  <a:gd name="T14" fmla="*/ 0 w 28"/>
                  <a:gd name="T15" fmla="*/ 0 h 77"/>
                  <a:gd name="T16" fmla="*/ 0 w 28"/>
                  <a:gd name="T17" fmla="*/ 0 h 77"/>
                  <a:gd name="T18" fmla="*/ 0 w 28"/>
                  <a:gd name="T19" fmla="*/ 0 h 77"/>
                  <a:gd name="T20" fmla="*/ 0 w 28"/>
                  <a:gd name="T21" fmla="*/ 0 h 77"/>
                  <a:gd name="T22" fmla="*/ 0 w 28"/>
                  <a:gd name="T23" fmla="*/ 0 h 77"/>
                  <a:gd name="T24" fmla="*/ 0 w 28"/>
                  <a:gd name="T25" fmla="*/ 0 h 77"/>
                  <a:gd name="T26" fmla="*/ 0 w 28"/>
                  <a:gd name="T27" fmla="*/ 0 h 77"/>
                  <a:gd name="T28" fmla="*/ 0 w 28"/>
                  <a:gd name="T29" fmla="*/ 0 h 77"/>
                  <a:gd name="T30" fmla="*/ 0 w 28"/>
                  <a:gd name="T31" fmla="*/ 0 h 77"/>
                  <a:gd name="T32" fmla="*/ 0 w 28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77"/>
                  <a:gd name="T53" fmla="*/ 28 w 28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77">
                    <a:moveTo>
                      <a:pt x="16" y="77"/>
                    </a:moveTo>
                    <a:lnTo>
                      <a:pt x="15" y="67"/>
                    </a:lnTo>
                    <a:lnTo>
                      <a:pt x="12" y="57"/>
                    </a:lnTo>
                    <a:lnTo>
                      <a:pt x="7" y="40"/>
                    </a:lnTo>
                    <a:lnTo>
                      <a:pt x="4" y="30"/>
                    </a:lnTo>
                    <a:lnTo>
                      <a:pt x="3" y="22"/>
                    </a:lnTo>
                    <a:lnTo>
                      <a:pt x="1" y="12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13" y="20"/>
                    </a:lnTo>
                    <a:lnTo>
                      <a:pt x="16" y="29"/>
                    </a:lnTo>
                    <a:lnTo>
                      <a:pt x="18" y="38"/>
                    </a:lnTo>
                    <a:lnTo>
                      <a:pt x="23" y="55"/>
                    </a:lnTo>
                    <a:lnTo>
                      <a:pt x="26" y="66"/>
                    </a:lnTo>
                    <a:lnTo>
                      <a:pt x="28" y="76"/>
                    </a:lnTo>
                    <a:lnTo>
                      <a:pt x="16" y="7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1" name="Freeform 865"/>
              <p:cNvSpPr>
                <a:spLocks/>
              </p:cNvSpPr>
              <p:nvPr/>
            </p:nvSpPr>
            <p:spPr bwMode="auto">
              <a:xfrm>
                <a:off x="3638" y="2369"/>
                <a:ext cx="5" cy="5"/>
              </a:xfrm>
              <a:custGeom>
                <a:avLst/>
                <a:gdLst>
                  <a:gd name="T0" fmla="*/ 0 w 13"/>
                  <a:gd name="T1" fmla="*/ 1 h 9"/>
                  <a:gd name="T2" fmla="*/ 0 w 13"/>
                  <a:gd name="T3" fmla="*/ 1 h 9"/>
                  <a:gd name="T4" fmla="*/ 0 w 13"/>
                  <a:gd name="T5" fmla="*/ 1 h 9"/>
                  <a:gd name="T6" fmla="*/ 0 w 13"/>
                  <a:gd name="T7" fmla="*/ 1 h 9"/>
                  <a:gd name="T8" fmla="*/ 0 w 13"/>
                  <a:gd name="T9" fmla="*/ 0 h 9"/>
                  <a:gd name="T10" fmla="*/ 0 w 13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9"/>
                  <a:gd name="T20" fmla="*/ 13 w 13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9">
                    <a:moveTo>
                      <a:pt x="6" y="8"/>
                    </a:moveTo>
                    <a:lnTo>
                      <a:pt x="13" y="9"/>
                    </a:lnTo>
                    <a:lnTo>
                      <a:pt x="12" y="4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2" name="Freeform 866"/>
              <p:cNvSpPr>
                <a:spLocks/>
              </p:cNvSpPr>
              <p:nvPr/>
            </p:nvSpPr>
            <p:spPr bwMode="auto">
              <a:xfrm>
                <a:off x="3633" y="2271"/>
                <a:ext cx="26" cy="63"/>
              </a:xfrm>
              <a:custGeom>
                <a:avLst/>
                <a:gdLst>
                  <a:gd name="T0" fmla="*/ 0 w 77"/>
                  <a:gd name="T1" fmla="*/ 1 h 126"/>
                  <a:gd name="T2" fmla="*/ 0 w 77"/>
                  <a:gd name="T3" fmla="*/ 1 h 126"/>
                  <a:gd name="T4" fmla="*/ 0 w 77"/>
                  <a:gd name="T5" fmla="*/ 1 h 126"/>
                  <a:gd name="T6" fmla="*/ 0 w 77"/>
                  <a:gd name="T7" fmla="*/ 1 h 126"/>
                  <a:gd name="T8" fmla="*/ 0 w 77"/>
                  <a:gd name="T9" fmla="*/ 1 h 126"/>
                  <a:gd name="T10" fmla="*/ 0 w 77"/>
                  <a:gd name="T11" fmla="*/ 1 h 126"/>
                  <a:gd name="T12" fmla="*/ 0 w 77"/>
                  <a:gd name="T13" fmla="*/ 1 h 126"/>
                  <a:gd name="T14" fmla="*/ 0 w 77"/>
                  <a:gd name="T15" fmla="*/ 1 h 126"/>
                  <a:gd name="T16" fmla="*/ 0 w 77"/>
                  <a:gd name="T17" fmla="*/ 1 h 126"/>
                  <a:gd name="T18" fmla="*/ 0 w 77"/>
                  <a:gd name="T19" fmla="*/ 1 h 126"/>
                  <a:gd name="T20" fmla="*/ 0 w 77"/>
                  <a:gd name="T21" fmla="*/ 1 h 126"/>
                  <a:gd name="T22" fmla="*/ 0 w 77"/>
                  <a:gd name="T23" fmla="*/ 1 h 126"/>
                  <a:gd name="T24" fmla="*/ 0 w 77"/>
                  <a:gd name="T25" fmla="*/ 1 h 126"/>
                  <a:gd name="T26" fmla="*/ 0 w 77"/>
                  <a:gd name="T27" fmla="*/ 1 h 126"/>
                  <a:gd name="T28" fmla="*/ 0 w 77"/>
                  <a:gd name="T29" fmla="*/ 1 h 126"/>
                  <a:gd name="T30" fmla="*/ 0 w 77"/>
                  <a:gd name="T31" fmla="*/ 0 h 126"/>
                  <a:gd name="T32" fmla="*/ 0 w 77"/>
                  <a:gd name="T33" fmla="*/ 1 h 126"/>
                  <a:gd name="T34" fmla="*/ 0 w 77"/>
                  <a:gd name="T35" fmla="*/ 1 h 126"/>
                  <a:gd name="T36" fmla="*/ 0 w 77"/>
                  <a:gd name="T37" fmla="*/ 1 h 126"/>
                  <a:gd name="T38" fmla="*/ 0 w 77"/>
                  <a:gd name="T39" fmla="*/ 1 h 126"/>
                  <a:gd name="T40" fmla="*/ 0 w 77"/>
                  <a:gd name="T41" fmla="*/ 1 h 126"/>
                  <a:gd name="T42" fmla="*/ 0 w 77"/>
                  <a:gd name="T43" fmla="*/ 1 h 126"/>
                  <a:gd name="T44" fmla="*/ 0 w 77"/>
                  <a:gd name="T45" fmla="*/ 1 h 126"/>
                  <a:gd name="T46" fmla="*/ 0 w 77"/>
                  <a:gd name="T47" fmla="*/ 1 h 126"/>
                  <a:gd name="T48" fmla="*/ 0 w 77"/>
                  <a:gd name="T49" fmla="*/ 1 h 126"/>
                  <a:gd name="T50" fmla="*/ 0 w 77"/>
                  <a:gd name="T51" fmla="*/ 1 h 126"/>
                  <a:gd name="T52" fmla="*/ 0 w 77"/>
                  <a:gd name="T53" fmla="*/ 1 h 126"/>
                  <a:gd name="T54" fmla="*/ 0 w 77"/>
                  <a:gd name="T55" fmla="*/ 1 h 126"/>
                  <a:gd name="T56" fmla="*/ 0 w 77"/>
                  <a:gd name="T57" fmla="*/ 1 h 126"/>
                  <a:gd name="T58" fmla="*/ 0 w 77"/>
                  <a:gd name="T59" fmla="*/ 1 h 126"/>
                  <a:gd name="T60" fmla="*/ 0 w 77"/>
                  <a:gd name="T61" fmla="*/ 1 h 126"/>
                  <a:gd name="T62" fmla="*/ 0 w 77"/>
                  <a:gd name="T63" fmla="*/ 1 h 126"/>
                  <a:gd name="T64" fmla="*/ 0 w 77"/>
                  <a:gd name="T65" fmla="*/ 1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7"/>
                  <a:gd name="T100" fmla="*/ 0 h 126"/>
                  <a:gd name="T101" fmla="*/ 77 w 77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7" h="126">
                    <a:moveTo>
                      <a:pt x="0" y="125"/>
                    </a:moveTo>
                    <a:lnTo>
                      <a:pt x="1" y="116"/>
                    </a:lnTo>
                    <a:lnTo>
                      <a:pt x="1" y="111"/>
                    </a:lnTo>
                    <a:lnTo>
                      <a:pt x="3" y="107"/>
                    </a:lnTo>
                    <a:lnTo>
                      <a:pt x="7" y="99"/>
                    </a:lnTo>
                    <a:lnTo>
                      <a:pt x="10" y="90"/>
                    </a:lnTo>
                    <a:lnTo>
                      <a:pt x="16" y="82"/>
                    </a:lnTo>
                    <a:lnTo>
                      <a:pt x="22" y="75"/>
                    </a:lnTo>
                    <a:lnTo>
                      <a:pt x="34" y="61"/>
                    </a:lnTo>
                    <a:lnTo>
                      <a:pt x="46" y="47"/>
                    </a:lnTo>
                    <a:lnTo>
                      <a:pt x="52" y="41"/>
                    </a:lnTo>
                    <a:lnTo>
                      <a:pt x="56" y="33"/>
                    </a:lnTo>
                    <a:lnTo>
                      <a:pt x="60" y="25"/>
                    </a:lnTo>
                    <a:lnTo>
                      <a:pt x="63" y="18"/>
                    </a:lnTo>
                    <a:lnTo>
                      <a:pt x="65" y="10"/>
                    </a:lnTo>
                    <a:lnTo>
                      <a:pt x="66" y="0"/>
                    </a:lnTo>
                    <a:lnTo>
                      <a:pt x="77" y="1"/>
                    </a:lnTo>
                    <a:lnTo>
                      <a:pt x="77" y="11"/>
                    </a:lnTo>
                    <a:lnTo>
                      <a:pt x="75" y="20"/>
                    </a:lnTo>
                    <a:lnTo>
                      <a:pt x="71" y="28"/>
                    </a:lnTo>
                    <a:lnTo>
                      <a:pt x="66" y="37"/>
                    </a:lnTo>
                    <a:lnTo>
                      <a:pt x="62" y="44"/>
                    </a:lnTo>
                    <a:lnTo>
                      <a:pt x="56" y="52"/>
                    </a:lnTo>
                    <a:lnTo>
                      <a:pt x="44" y="66"/>
                    </a:lnTo>
                    <a:lnTo>
                      <a:pt x="32" y="79"/>
                    </a:lnTo>
                    <a:lnTo>
                      <a:pt x="26" y="86"/>
                    </a:lnTo>
                    <a:lnTo>
                      <a:pt x="22" y="93"/>
                    </a:lnTo>
                    <a:lnTo>
                      <a:pt x="18" y="101"/>
                    </a:lnTo>
                    <a:lnTo>
                      <a:pt x="15" y="109"/>
                    </a:lnTo>
                    <a:lnTo>
                      <a:pt x="13" y="113"/>
                    </a:lnTo>
                    <a:lnTo>
                      <a:pt x="12" y="117"/>
                    </a:lnTo>
                    <a:lnTo>
                      <a:pt x="12" y="126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3" name="Freeform 867"/>
              <p:cNvSpPr>
                <a:spLocks/>
              </p:cNvSpPr>
              <p:nvPr/>
            </p:nvSpPr>
            <p:spPr bwMode="auto">
              <a:xfrm>
                <a:off x="3633" y="2334"/>
                <a:ext cx="4" cy="0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0 w 12"/>
                  <a:gd name="T7" fmla="*/ 0 h 1"/>
                  <a:gd name="T8" fmla="*/ 0 w 1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"/>
                  <a:gd name="T17" fmla="*/ 12 w 12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">
                    <a:moveTo>
                      <a:pt x="0" y="1"/>
                    </a:moveTo>
                    <a:lnTo>
                      <a:pt x="0" y="0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4" name="Freeform 868"/>
              <p:cNvSpPr>
                <a:spLocks/>
              </p:cNvSpPr>
              <p:nvPr/>
            </p:nvSpPr>
            <p:spPr bwMode="auto">
              <a:xfrm>
                <a:off x="3633" y="2188"/>
                <a:ext cx="26" cy="83"/>
              </a:xfrm>
              <a:custGeom>
                <a:avLst/>
                <a:gdLst>
                  <a:gd name="T0" fmla="*/ 0 w 77"/>
                  <a:gd name="T1" fmla="*/ 1 h 166"/>
                  <a:gd name="T2" fmla="*/ 0 w 77"/>
                  <a:gd name="T3" fmla="*/ 1 h 166"/>
                  <a:gd name="T4" fmla="*/ 0 w 77"/>
                  <a:gd name="T5" fmla="*/ 1 h 166"/>
                  <a:gd name="T6" fmla="*/ 0 w 77"/>
                  <a:gd name="T7" fmla="*/ 1 h 166"/>
                  <a:gd name="T8" fmla="*/ 0 w 77"/>
                  <a:gd name="T9" fmla="*/ 1 h 166"/>
                  <a:gd name="T10" fmla="*/ 0 w 77"/>
                  <a:gd name="T11" fmla="*/ 1 h 166"/>
                  <a:gd name="T12" fmla="*/ 0 w 77"/>
                  <a:gd name="T13" fmla="*/ 1 h 166"/>
                  <a:gd name="T14" fmla="*/ 0 w 77"/>
                  <a:gd name="T15" fmla="*/ 1 h 166"/>
                  <a:gd name="T16" fmla="*/ 0 w 77"/>
                  <a:gd name="T17" fmla="*/ 1 h 166"/>
                  <a:gd name="T18" fmla="*/ 0 w 77"/>
                  <a:gd name="T19" fmla="*/ 1 h 166"/>
                  <a:gd name="T20" fmla="*/ 0 w 77"/>
                  <a:gd name="T21" fmla="*/ 1 h 166"/>
                  <a:gd name="T22" fmla="*/ 0 w 77"/>
                  <a:gd name="T23" fmla="*/ 1 h 166"/>
                  <a:gd name="T24" fmla="*/ 0 w 77"/>
                  <a:gd name="T25" fmla="*/ 1 h 166"/>
                  <a:gd name="T26" fmla="*/ 0 w 77"/>
                  <a:gd name="T27" fmla="*/ 1 h 166"/>
                  <a:gd name="T28" fmla="*/ 0 w 77"/>
                  <a:gd name="T29" fmla="*/ 1 h 166"/>
                  <a:gd name="T30" fmla="*/ 0 w 77"/>
                  <a:gd name="T31" fmla="*/ 0 h 166"/>
                  <a:gd name="T32" fmla="*/ 0 w 77"/>
                  <a:gd name="T33" fmla="*/ 1 h 166"/>
                  <a:gd name="T34" fmla="*/ 0 w 77"/>
                  <a:gd name="T35" fmla="*/ 1 h 166"/>
                  <a:gd name="T36" fmla="*/ 0 w 77"/>
                  <a:gd name="T37" fmla="*/ 1 h 166"/>
                  <a:gd name="T38" fmla="*/ 0 w 77"/>
                  <a:gd name="T39" fmla="*/ 1 h 166"/>
                  <a:gd name="T40" fmla="*/ 0 w 77"/>
                  <a:gd name="T41" fmla="*/ 1 h 166"/>
                  <a:gd name="T42" fmla="*/ 0 w 77"/>
                  <a:gd name="T43" fmla="*/ 1 h 166"/>
                  <a:gd name="T44" fmla="*/ 0 w 77"/>
                  <a:gd name="T45" fmla="*/ 1 h 166"/>
                  <a:gd name="T46" fmla="*/ 0 w 77"/>
                  <a:gd name="T47" fmla="*/ 1 h 166"/>
                  <a:gd name="T48" fmla="*/ 0 w 77"/>
                  <a:gd name="T49" fmla="*/ 1 h 166"/>
                  <a:gd name="T50" fmla="*/ 0 w 77"/>
                  <a:gd name="T51" fmla="*/ 1 h 166"/>
                  <a:gd name="T52" fmla="*/ 0 w 77"/>
                  <a:gd name="T53" fmla="*/ 1 h 166"/>
                  <a:gd name="T54" fmla="*/ 0 w 77"/>
                  <a:gd name="T55" fmla="*/ 1 h 166"/>
                  <a:gd name="T56" fmla="*/ 0 w 77"/>
                  <a:gd name="T57" fmla="*/ 1 h 166"/>
                  <a:gd name="T58" fmla="*/ 0 w 77"/>
                  <a:gd name="T59" fmla="*/ 1 h 166"/>
                  <a:gd name="T60" fmla="*/ 0 w 77"/>
                  <a:gd name="T61" fmla="*/ 1 h 1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7"/>
                  <a:gd name="T94" fmla="*/ 0 h 166"/>
                  <a:gd name="T95" fmla="*/ 77 w 77"/>
                  <a:gd name="T96" fmla="*/ 166 h 1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7" h="166">
                    <a:moveTo>
                      <a:pt x="65" y="166"/>
                    </a:moveTo>
                    <a:lnTo>
                      <a:pt x="64" y="143"/>
                    </a:lnTo>
                    <a:lnTo>
                      <a:pt x="62" y="121"/>
                    </a:lnTo>
                    <a:lnTo>
                      <a:pt x="61" y="111"/>
                    </a:lnTo>
                    <a:lnTo>
                      <a:pt x="59" y="100"/>
                    </a:lnTo>
                    <a:lnTo>
                      <a:pt x="56" y="90"/>
                    </a:lnTo>
                    <a:lnTo>
                      <a:pt x="53" y="81"/>
                    </a:lnTo>
                    <a:lnTo>
                      <a:pt x="51" y="71"/>
                    </a:lnTo>
                    <a:lnTo>
                      <a:pt x="46" y="62"/>
                    </a:lnTo>
                    <a:lnTo>
                      <a:pt x="40" y="53"/>
                    </a:lnTo>
                    <a:lnTo>
                      <a:pt x="34" y="44"/>
                    </a:lnTo>
                    <a:lnTo>
                      <a:pt x="28" y="34"/>
                    </a:lnTo>
                    <a:lnTo>
                      <a:pt x="20" y="25"/>
                    </a:lnTo>
                    <a:lnTo>
                      <a:pt x="11" y="16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21" y="10"/>
                    </a:lnTo>
                    <a:lnTo>
                      <a:pt x="30" y="20"/>
                    </a:lnTo>
                    <a:lnTo>
                      <a:pt x="37" y="30"/>
                    </a:lnTo>
                    <a:lnTo>
                      <a:pt x="45" y="39"/>
                    </a:lnTo>
                    <a:lnTo>
                      <a:pt x="52" y="49"/>
                    </a:lnTo>
                    <a:lnTo>
                      <a:pt x="56" y="59"/>
                    </a:lnTo>
                    <a:lnTo>
                      <a:pt x="62" y="68"/>
                    </a:lnTo>
                    <a:lnTo>
                      <a:pt x="65" y="79"/>
                    </a:lnTo>
                    <a:lnTo>
                      <a:pt x="68" y="89"/>
                    </a:lnTo>
                    <a:lnTo>
                      <a:pt x="71" y="99"/>
                    </a:lnTo>
                    <a:lnTo>
                      <a:pt x="73" y="110"/>
                    </a:lnTo>
                    <a:lnTo>
                      <a:pt x="74" y="120"/>
                    </a:lnTo>
                    <a:lnTo>
                      <a:pt x="76" y="143"/>
                    </a:lnTo>
                    <a:lnTo>
                      <a:pt x="77" y="166"/>
                    </a:lnTo>
                    <a:lnTo>
                      <a:pt x="65" y="16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5" name="Freeform 869"/>
              <p:cNvSpPr>
                <a:spLocks/>
              </p:cNvSpPr>
              <p:nvPr/>
            </p:nvSpPr>
            <p:spPr bwMode="auto">
              <a:xfrm>
                <a:off x="3655" y="2270"/>
                <a:ext cx="4" cy="2"/>
              </a:xfrm>
              <a:custGeom>
                <a:avLst/>
                <a:gdLst>
                  <a:gd name="T0" fmla="*/ 0 w 12"/>
                  <a:gd name="T1" fmla="*/ 1 h 4"/>
                  <a:gd name="T2" fmla="*/ 0 w 12"/>
                  <a:gd name="T3" fmla="*/ 0 h 4"/>
                  <a:gd name="T4" fmla="*/ 0 w 12"/>
                  <a:gd name="T5" fmla="*/ 1 h 4"/>
                  <a:gd name="T6" fmla="*/ 0 w 12"/>
                  <a:gd name="T7" fmla="*/ 1 h 4"/>
                  <a:gd name="T8" fmla="*/ 0 w 12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"/>
                  <a:gd name="T17" fmla="*/ 12 w 1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">
                    <a:moveTo>
                      <a:pt x="11" y="4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0" y="3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6" name="Freeform 870"/>
              <p:cNvSpPr>
                <a:spLocks/>
              </p:cNvSpPr>
              <p:nvPr/>
            </p:nvSpPr>
            <p:spPr bwMode="auto">
              <a:xfrm>
                <a:off x="3608" y="2157"/>
                <a:ext cx="28" cy="34"/>
              </a:xfrm>
              <a:custGeom>
                <a:avLst/>
                <a:gdLst>
                  <a:gd name="T0" fmla="*/ 0 w 85"/>
                  <a:gd name="T1" fmla="*/ 1 h 67"/>
                  <a:gd name="T2" fmla="*/ 0 w 85"/>
                  <a:gd name="T3" fmla="*/ 1 h 67"/>
                  <a:gd name="T4" fmla="*/ 0 w 85"/>
                  <a:gd name="T5" fmla="*/ 1 h 67"/>
                  <a:gd name="T6" fmla="*/ 0 w 85"/>
                  <a:gd name="T7" fmla="*/ 1 h 67"/>
                  <a:gd name="T8" fmla="*/ 0 w 85"/>
                  <a:gd name="T9" fmla="*/ 1 h 67"/>
                  <a:gd name="T10" fmla="*/ 0 w 85"/>
                  <a:gd name="T11" fmla="*/ 1 h 67"/>
                  <a:gd name="T12" fmla="*/ 0 w 85"/>
                  <a:gd name="T13" fmla="*/ 1 h 67"/>
                  <a:gd name="T14" fmla="*/ 0 w 85"/>
                  <a:gd name="T15" fmla="*/ 1 h 67"/>
                  <a:gd name="T16" fmla="*/ 0 w 85"/>
                  <a:gd name="T17" fmla="*/ 1 h 67"/>
                  <a:gd name="T18" fmla="*/ 0 w 85"/>
                  <a:gd name="T19" fmla="*/ 1 h 67"/>
                  <a:gd name="T20" fmla="*/ 0 w 85"/>
                  <a:gd name="T21" fmla="*/ 1 h 67"/>
                  <a:gd name="T22" fmla="*/ 0 w 85"/>
                  <a:gd name="T23" fmla="*/ 1 h 67"/>
                  <a:gd name="T24" fmla="*/ 0 w 85"/>
                  <a:gd name="T25" fmla="*/ 1 h 67"/>
                  <a:gd name="T26" fmla="*/ 0 w 85"/>
                  <a:gd name="T27" fmla="*/ 1 h 67"/>
                  <a:gd name="T28" fmla="*/ 0 w 85"/>
                  <a:gd name="T29" fmla="*/ 0 h 67"/>
                  <a:gd name="T30" fmla="*/ 0 w 85"/>
                  <a:gd name="T31" fmla="*/ 0 h 67"/>
                  <a:gd name="T32" fmla="*/ 0 w 85"/>
                  <a:gd name="T33" fmla="*/ 1 h 67"/>
                  <a:gd name="T34" fmla="*/ 0 w 85"/>
                  <a:gd name="T35" fmla="*/ 1 h 67"/>
                  <a:gd name="T36" fmla="*/ 0 w 85"/>
                  <a:gd name="T37" fmla="*/ 1 h 67"/>
                  <a:gd name="T38" fmla="*/ 0 w 85"/>
                  <a:gd name="T39" fmla="*/ 1 h 67"/>
                  <a:gd name="T40" fmla="*/ 0 w 85"/>
                  <a:gd name="T41" fmla="*/ 1 h 67"/>
                  <a:gd name="T42" fmla="*/ 0 w 85"/>
                  <a:gd name="T43" fmla="*/ 1 h 67"/>
                  <a:gd name="T44" fmla="*/ 0 w 85"/>
                  <a:gd name="T45" fmla="*/ 1 h 67"/>
                  <a:gd name="T46" fmla="*/ 0 w 85"/>
                  <a:gd name="T47" fmla="*/ 1 h 67"/>
                  <a:gd name="T48" fmla="*/ 0 w 85"/>
                  <a:gd name="T49" fmla="*/ 1 h 67"/>
                  <a:gd name="T50" fmla="*/ 0 w 85"/>
                  <a:gd name="T51" fmla="*/ 1 h 67"/>
                  <a:gd name="T52" fmla="*/ 0 w 85"/>
                  <a:gd name="T53" fmla="*/ 1 h 67"/>
                  <a:gd name="T54" fmla="*/ 0 w 85"/>
                  <a:gd name="T55" fmla="*/ 1 h 67"/>
                  <a:gd name="T56" fmla="*/ 0 w 85"/>
                  <a:gd name="T57" fmla="*/ 1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5"/>
                  <a:gd name="T88" fmla="*/ 0 h 67"/>
                  <a:gd name="T89" fmla="*/ 85 w 85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5" h="67">
                    <a:moveTo>
                      <a:pt x="76" y="67"/>
                    </a:moveTo>
                    <a:lnTo>
                      <a:pt x="72" y="62"/>
                    </a:lnTo>
                    <a:lnTo>
                      <a:pt x="66" y="57"/>
                    </a:lnTo>
                    <a:lnTo>
                      <a:pt x="59" y="47"/>
                    </a:lnTo>
                    <a:lnTo>
                      <a:pt x="50" y="36"/>
                    </a:lnTo>
                    <a:lnTo>
                      <a:pt x="42" y="27"/>
                    </a:lnTo>
                    <a:lnTo>
                      <a:pt x="38" y="23"/>
                    </a:lnTo>
                    <a:lnTo>
                      <a:pt x="35" y="20"/>
                    </a:lnTo>
                    <a:lnTo>
                      <a:pt x="31" y="16"/>
                    </a:lnTo>
                    <a:lnTo>
                      <a:pt x="25" y="14"/>
                    </a:lnTo>
                    <a:lnTo>
                      <a:pt x="20" y="11"/>
                    </a:lnTo>
                    <a:lnTo>
                      <a:pt x="14" y="9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25" y="4"/>
                    </a:lnTo>
                    <a:lnTo>
                      <a:pt x="32" y="6"/>
                    </a:lnTo>
                    <a:lnTo>
                      <a:pt x="38" y="10"/>
                    </a:lnTo>
                    <a:lnTo>
                      <a:pt x="42" y="14"/>
                    </a:lnTo>
                    <a:lnTo>
                      <a:pt x="48" y="18"/>
                    </a:lnTo>
                    <a:lnTo>
                      <a:pt x="53" y="23"/>
                    </a:lnTo>
                    <a:lnTo>
                      <a:pt x="60" y="32"/>
                    </a:lnTo>
                    <a:lnTo>
                      <a:pt x="69" y="42"/>
                    </a:lnTo>
                    <a:lnTo>
                      <a:pt x="76" y="53"/>
                    </a:lnTo>
                    <a:lnTo>
                      <a:pt x="81" y="58"/>
                    </a:lnTo>
                    <a:lnTo>
                      <a:pt x="85" y="62"/>
                    </a:lnTo>
                    <a:lnTo>
                      <a:pt x="76" y="6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7" name="Freeform 871"/>
              <p:cNvSpPr>
                <a:spLocks/>
              </p:cNvSpPr>
              <p:nvPr/>
            </p:nvSpPr>
            <p:spPr bwMode="auto">
              <a:xfrm>
                <a:off x="3633" y="2188"/>
                <a:ext cx="3" cy="3"/>
              </a:xfrm>
              <a:custGeom>
                <a:avLst/>
                <a:gdLst>
                  <a:gd name="T0" fmla="*/ 0 w 9"/>
                  <a:gd name="T1" fmla="*/ 1 h 5"/>
                  <a:gd name="T2" fmla="*/ 0 w 9"/>
                  <a:gd name="T3" fmla="*/ 0 h 5"/>
                  <a:gd name="T4" fmla="*/ 0 w 9"/>
                  <a:gd name="T5" fmla="*/ 1 h 5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5"/>
                  <a:gd name="T11" fmla="*/ 9 w 9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5">
                    <a:moveTo>
                      <a:pt x="0" y="5"/>
                    </a:move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" name="Freeform 872"/>
              <p:cNvSpPr>
                <a:spLocks/>
              </p:cNvSpPr>
              <p:nvPr/>
            </p:nvSpPr>
            <p:spPr bwMode="auto">
              <a:xfrm>
                <a:off x="3585" y="2157"/>
                <a:ext cx="23" cy="7"/>
              </a:xfrm>
              <a:custGeom>
                <a:avLst/>
                <a:gdLst>
                  <a:gd name="T0" fmla="*/ 0 w 69"/>
                  <a:gd name="T1" fmla="*/ 1 h 14"/>
                  <a:gd name="T2" fmla="*/ 0 w 69"/>
                  <a:gd name="T3" fmla="*/ 1 h 14"/>
                  <a:gd name="T4" fmla="*/ 0 w 69"/>
                  <a:gd name="T5" fmla="*/ 1 h 14"/>
                  <a:gd name="T6" fmla="*/ 0 w 69"/>
                  <a:gd name="T7" fmla="*/ 1 h 14"/>
                  <a:gd name="T8" fmla="*/ 0 w 69"/>
                  <a:gd name="T9" fmla="*/ 1 h 14"/>
                  <a:gd name="T10" fmla="*/ 0 w 69"/>
                  <a:gd name="T11" fmla="*/ 1 h 14"/>
                  <a:gd name="T12" fmla="*/ 0 w 69"/>
                  <a:gd name="T13" fmla="*/ 1 h 14"/>
                  <a:gd name="T14" fmla="*/ 0 w 69"/>
                  <a:gd name="T15" fmla="*/ 1 h 14"/>
                  <a:gd name="T16" fmla="*/ 0 w 69"/>
                  <a:gd name="T17" fmla="*/ 1 h 14"/>
                  <a:gd name="T18" fmla="*/ 0 w 69"/>
                  <a:gd name="T19" fmla="*/ 1 h 14"/>
                  <a:gd name="T20" fmla="*/ 0 w 69"/>
                  <a:gd name="T21" fmla="*/ 1 h 14"/>
                  <a:gd name="T22" fmla="*/ 0 w 69"/>
                  <a:gd name="T23" fmla="*/ 1 h 14"/>
                  <a:gd name="T24" fmla="*/ 0 w 69"/>
                  <a:gd name="T25" fmla="*/ 0 h 14"/>
                  <a:gd name="T26" fmla="*/ 0 w 69"/>
                  <a:gd name="T27" fmla="*/ 0 h 14"/>
                  <a:gd name="T28" fmla="*/ 0 w 69"/>
                  <a:gd name="T29" fmla="*/ 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9"/>
                  <a:gd name="T46" fmla="*/ 0 h 14"/>
                  <a:gd name="T47" fmla="*/ 69 w 69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9" h="14">
                    <a:moveTo>
                      <a:pt x="69" y="8"/>
                    </a:moveTo>
                    <a:lnTo>
                      <a:pt x="59" y="8"/>
                    </a:lnTo>
                    <a:lnTo>
                      <a:pt x="51" y="9"/>
                    </a:lnTo>
                    <a:lnTo>
                      <a:pt x="35" y="11"/>
                    </a:lnTo>
                    <a:lnTo>
                      <a:pt x="19" y="13"/>
                    </a:lnTo>
                    <a:lnTo>
                      <a:pt x="10" y="14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9" y="5"/>
                    </a:lnTo>
                    <a:lnTo>
                      <a:pt x="18" y="5"/>
                    </a:lnTo>
                    <a:lnTo>
                      <a:pt x="34" y="3"/>
                    </a:lnTo>
                    <a:lnTo>
                      <a:pt x="48" y="1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9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" name="Freeform 873"/>
              <p:cNvSpPr>
                <a:spLocks/>
              </p:cNvSpPr>
              <p:nvPr/>
            </p:nvSpPr>
            <p:spPr bwMode="auto">
              <a:xfrm>
                <a:off x="3608" y="2157"/>
                <a:ext cx="0" cy="4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1 h 8"/>
                  <a:gd name="T6" fmla="*/ 0 w 1"/>
                  <a:gd name="T7" fmla="*/ 1 h 8"/>
                  <a:gd name="T8" fmla="*/ 0 w 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8"/>
                  <a:gd name="T17" fmla="*/ 0 w 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8">
                    <a:moveTo>
                      <a:pt x="1" y="0"/>
                    </a:moveTo>
                    <a:lnTo>
                      <a:pt x="0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" name="Freeform 874"/>
              <p:cNvSpPr>
                <a:spLocks/>
              </p:cNvSpPr>
              <p:nvPr/>
            </p:nvSpPr>
            <p:spPr bwMode="auto">
              <a:xfrm>
                <a:off x="3566" y="2159"/>
                <a:ext cx="19" cy="5"/>
              </a:xfrm>
              <a:custGeom>
                <a:avLst/>
                <a:gdLst>
                  <a:gd name="T0" fmla="*/ 0 w 58"/>
                  <a:gd name="T1" fmla="*/ 0 h 11"/>
                  <a:gd name="T2" fmla="*/ 0 w 58"/>
                  <a:gd name="T3" fmla="*/ 0 h 11"/>
                  <a:gd name="T4" fmla="*/ 0 w 58"/>
                  <a:gd name="T5" fmla="*/ 0 h 11"/>
                  <a:gd name="T6" fmla="*/ 0 w 58"/>
                  <a:gd name="T7" fmla="*/ 0 h 11"/>
                  <a:gd name="T8" fmla="*/ 0 w 58"/>
                  <a:gd name="T9" fmla="*/ 0 h 11"/>
                  <a:gd name="T10" fmla="*/ 0 w 58"/>
                  <a:gd name="T11" fmla="*/ 0 h 11"/>
                  <a:gd name="T12" fmla="*/ 0 w 58"/>
                  <a:gd name="T13" fmla="*/ 0 h 11"/>
                  <a:gd name="T14" fmla="*/ 0 w 58"/>
                  <a:gd name="T15" fmla="*/ 0 h 11"/>
                  <a:gd name="T16" fmla="*/ 0 w 58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11"/>
                  <a:gd name="T29" fmla="*/ 58 w 5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11">
                    <a:moveTo>
                      <a:pt x="58" y="11"/>
                    </a:moveTo>
                    <a:lnTo>
                      <a:pt x="43" y="11"/>
                    </a:lnTo>
                    <a:lnTo>
                      <a:pt x="28" y="10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30" y="2"/>
                    </a:lnTo>
                    <a:lnTo>
                      <a:pt x="43" y="2"/>
                    </a:lnTo>
                    <a:lnTo>
                      <a:pt x="58" y="3"/>
                    </a:lnTo>
                    <a:lnTo>
                      <a:pt x="58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" name="Freeform 875"/>
              <p:cNvSpPr>
                <a:spLocks/>
              </p:cNvSpPr>
              <p:nvPr/>
            </p:nvSpPr>
            <p:spPr bwMode="auto">
              <a:xfrm>
                <a:off x="3585" y="2160"/>
                <a:ext cx="0" cy="4"/>
              </a:xfrm>
              <a:custGeom>
                <a:avLst/>
                <a:gdLst>
                  <a:gd name="T0" fmla="*/ 1 h 8"/>
                  <a:gd name="T1" fmla="*/ 0 h 8"/>
                  <a:gd name="T2" fmla="*/ 1 h 8"/>
                  <a:gd name="T3" fmla="*/ 0 60000 65536"/>
                  <a:gd name="T4" fmla="*/ 0 60000 65536"/>
                  <a:gd name="T5" fmla="*/ 0 60000 65536"/>
                  <a:gd name="T6" fmla="*/ 0 h 8"/>
                  <a:gd name="T7" fmla="*/ 8 h 8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" name="Freeform 876"/>
              <p:cNvSpPr>
                <a:spLocks/>
              </p:cNvSpPr>
              <p:nvPr/>
            </p:nvSpPr>
            <p:spPr bwMode="auto">
              <a:xfrm>
                <a:off x="3563" y="2159"/>
                <a:ext cx="5" cy="6"/>
              </a:xfrm>
              <a:custGeom>
                <a:avLst/>
                <a:gdLst>
                  <a:gd name="T0" fmla="*/ 0 w 16"/>
                  <a:gd name="T1" fmla="*/ 1 h 12"/>
                  <a:gd name="T2" fmla="*/ 0 w 16"/>
                  <a:gd name="T3" fmla="*/ 0 h 12"/>
                  <a:gd name="T4" fmla="*/ 0 w 16"/>
                  <a:gd name="T5" fmla="*/ 1 h 12"/>
                  <a:gd name="T6" fmla="*/ 0 w 16"/>
                  <a:gd name="T7" fmla="*/ 1 h 12"/>
                  <a:gd name="T8" fmla="*/ 0 w 16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16" y="5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9" y="12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" name="Freeform 877"/>
              <p:cNvSpPr>
                <a:spLocks/>
              </p:cNvSpPr>
              <p:nvPr/>
            </p:nvSpPr>
            <p:spPr bwMode="auto">
              <a:xfrm>
                <a:off x="3565" y="2159"/>
                <a:ext cx="3" cy="4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0 w 10"/>
                  <a:gd name="T5" fmla="*/ 1 h 8"/>
                  <a:gd name="T6" fmla="*/ 0 w 10"/>
                  <a:gd name="T7" fmla="*/ 1 h 8"/>
                  <a:gd name="T8" fmla="*/ 0 w 10"/>
                  <a:gd name="T9" fmla="*/ 1 h 8"/>
                  <a:gd name="T10" fmla="*/ 0 w 10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"/>
                  <a:gd name="T20" fmla="*/ 10 w 10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">
                    <a:moveTo>
                      <a:pt x="6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0" y="6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" name="Freeform 878"/>
              <p:cNvSpPr>
                <a:spLocks/>
              </p:cNvSpPr>
              <p:nvPr/>
            </p:nvSpPr>
            <p:spPr bwMode="auto">
              <a:xfrm>
                <a:off x="3562" y="2158"/>
                <a:ext cx="5" cy="6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0" y="12"/>
                    </a:moveTo>
                    <a:lnTo>
                      <a:pt x="12" y="14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" name="Freeform 879"/>
              <p:cNvSpPr>
                <a:spLocks/>
              </p:cNvSpPr>
              <p:nvPr/>
            </p:nvSpPr>
            <p:spPr bwMode="auto">
              <a:xfrm>
                <a:off x="3562" y="2162"/>
                <a:ext cx="4" cy="3"/>
              </a:xfrm>
              <a:custGeom>
                <a:avLst/>
                <a:gdLst>
                  <a:gd name="T0" fmla="*/ 0 w 12"/>
                  <a:gd name="T1" fmla="*/ 1 h 6"/>
                  <a:gd name="T2" fmla="*/ 0 w 12"/>
                  <a:gd name="T3" fmla="*/ 1 h 6"/>
                  <a:gd name="T4" fmla="*/ 0 w 12"/>
                  <a:gd name="T5" fmla="*/ 1 h 6"/>
                  <a:gd name="T6" fmla="*/ 0 w 12"/>
                  <a:gd name="T7" fmla="*/ 0 h 6"/>
                  <a:gd name="T8" fmla="*/ 0 w 12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"/>
                  <a:gd name="T17" fmla="*/ 12 w 1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">
                    <a:moveTo>
                      <a:pt x="11" y="6"/>
                    </a:moveTo>
                    <a:lnTo>
                      <a:pt x="0" y="3"/>
                    </a:lnTo>
                    <a:lnTo>
                      <a:pt x="12" y="5"/>
                    </a:lnTo>
                    <a:lnTo>
                      <a:pt x="2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" name="Freeform 880"/>
              <p:cNvSpPr>
                <a:spLocks/>
              </p:cNvSpPr>
              <p:nvPr/>
            </p:nvSpPr>
            <p:spPr bwMode="auto">
              <a:xfrm>
                <a:off x="3564" y="2158"/>
                <a:ext cx="4" cy="1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0 w 12"/>
                  <a:gd name="T5" fmla="*/ 1 h 2"/>
                  <a:gd name="T6" fmla="*/ 0 w 12"/>
                  <a:gd name="T7" fmla="*/ 1 h 2"/>
                  <a:gd name="T8" fmla="*/ 0 w 1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0"/>
                    </a:moveTo>
                    <a:lnTo>
                      <a:pt x="12" y="0"/>
                    </a:lnTo>
                    <a:lnTo>
                      <a:pt x="0" y="1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48" name="Group 882"/>
            <p:cNvGrpSpPr>
              <a:grpSpLocks noChangeAspect="1"/>
            </p:cNvGrpSpPr>
            <p:nvPr/>
          </p:nvGrpSpPr>
          <p:grpSpPr bwMode="auto">
            <a:xfrm>
              <a:off x="2195" y="1504"/>
              <a:ext cx="249" cy="298"/>
              <a:chOff x="2195" y="1504"/>
              <a:chExt cx="249" cy="298"/>
            </a:xfrm>
          </p:grpSpPr>
          <p:sp>
            <p:nvSpPr>
              <p:cNvPr id="25833" name="AutoShape 881"/>
              <p:cNvSpPr>
                <a:spLocks noChangeAspect="1" noChangeArrowheads="1" noTextEdit="1"/>
              </p:cNvSpPr>
              <p:nvPr/>
            </p:nvSpPr>
            <p:spPr bwMode="auto">
              <a:xfrm>
                <a:off x="2195" y="1504"/>
                <a:ext cx="24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4" name="Freeform 883"/>
              <p:cNvSpPr>
                <a:spLocks/>
              </p:cNvSpPr>
              <p:nvPr/>
            </p:nvSpPr>
            <p:spPr bwMode="auto">
              <a:xfrm>
                <a:off x="2198" y="1506"/>
                <a:ext cx="243" cy="293"/>
              </a:xfrm>
              <a:custGeom>
                <a:avLst/>
                <a:gdLst>
                  <a:gd name="T0" fmla="*/ 0 w 729"/>
                  <a:gd name="T1" fmla="*/ 1 h 586"/>
                  <a:gd name="T2" fmla="*/ 0 w 729"/>
                  <a:gd name="T3" fmla="*/ 1 h 586"/>
                  <a:gd name="T4" fmla="*/ 0 w 729"/>
                  <a:gd name="T5" fmla="*/ 1 h 586"/>
                  <a:gd name="T6" fmla="*/ 0 w 729"/>
                  <a:gd name="T7" fmla="*/ 1 h 586"/>
                  <a:gd name="T8" fmla="*/ 0 w 729"/>
                  <a:gd name="T9" fmla="*/ 1 h 586"/>
                  <a:gd name="T10" fmla="*/ 0 w 729"/>
                  <a:gd name="T11" fmla="*/ 1 h 586"/>
                  <a:gd name="T12" fmla="*/ 0 w 729"/>
                  <a:gd name="T13" fmla="*/ 1 h 586"/>
                  <a:gd name="T14" fmla="*/ 0 w 729"/>
                  <a:gd name="T15" fmla="*/ 1 h 586"/>
                  <a:gd name="T16" fmla="*/ 0 w 729"/>
                  <a:gd name="T17" fmla="*/ 1 h 586"/>
                  <a:gd name="T18" fmla="*/ 0 w 729"/>
                  <a:gd name="T19" fmla="*/ 1 h 586"/>
                  <a:gd name="T20" fmla="*/ 0 w 729"/>
                  <a:gd name="T21" fmla="*/ 1 h 586"/>
                  <a:gd name="T22" fmla="*/ 0 w 729"/>
                  <a:gd name="T23" fmla="*/ 1 h 586"/>
                  <a:gd name="T24" fmla="*/ 0 w 729"/>
                  <a:gd name="T25" fmla="*/ 1 h 586"/>
                  <a:gd name="T26" fmla="*/ 0 w 729"/>
                  <a:gd name="T27" fmla="*/ 1 h 586"/>
                  <a:gd name="T28" fmla="*/ 0 w 729"/>
                  <a:gd name="T29" fmla="*/ 1 h 586"/>
                  <a:gd name="T30" fmla="*/ 0 w 729"/>
                  <a:gd name="T31" fmla="*/ 1 h 586"/>
                  <a:gd name="T32" fmla="*/ 0 w 729"/>
                  <a:gd name="T33" fmla="*/ 1 h 586"/>
                  <a:gd name="T34" fmla="*/ 0 w 729"/>
                  <a:gd name="T35" fmla="*/ 1 h 586"/>
                  <a:gd name="T36" fmla="*/ 0 w 729"/>
                  <a:gd name="T37" fmla="*/ 1 h 586"/>
                  <a:gd name="T38" fmla="*/ 0 w 729"/>
                  <a:gd name="T39" fmla="*/ 1 h 586"/>
                  <a:gd name="T40" fmla="*/ 0 w 729"/>
                  <a:gd name="T41" fmla="*/ 1 h 586"/>
                  <a:gd name="T42" fmla="*/ 0 w 729"/>
                  <a:gd name="T43" fmla="*/ 1 h 586"/>
                  <a:gd name="T44" fmla="*/ 0 w 729"/>
                  <a:gd name="T45" fmla="*/ 1 h 586"/>
                  <a:gd name="T46" fmla="*/ 0 w 729"/>
                  <a:gd name="T47" fmla="*/ 1 h 586"/>
                  <a:gd name="T48" fmla="*/ 0 w 729"/>
                  <a:gd name="T49" fmla="*/ 1 h 586"/>
                  <a:gd name="T50" fmla="*/ 0 w 729"/>
                  <a:gd name="T51" fmla="*/ 1 h 586"/>
                  <a:gd name="T52" fmla="*/ 0 w 729"/>
                  <a:gd name="T53" fmla="*/ 1 h 586"/>
                  <a:gd name="T54" fmla="*/ 0 w 729"/>
                  <a:gd name="T55" fmla="*/ 1 h 586"/>
                  <a:gd name="T56" fmla="*/ 0 w 729"/>
                  <a:gd name="T57" fmla="*/ 1 h 586"/>
                  <a:gd name="T58" fmla="*/ 0 w 729"/>
                  <a:gd name="T59" fmla="*/ 1 h 586"/>
                  <a:gd name="T60" fmla="*/ 0 w 729"/>
                  <a:gd name="T61" fmla="*/ 1 h 586"/>
                  <a:gd name="T62" fmla="*/ 0 w 729"/>
                  <a:gd name="T63" fmla="*/ 1 h 586"/>
                  <a:gd name="T64" fmla="*/ 0 w 729"/>
                  <a:gd name="T65" fmla="*/ 1 h 586"/>
                  <a:gd name="T66" fmla="*/ 0 w 729"/>
                  <a:gd name="T67" fmla="*/ 1 h 586"/>
                  <a:gd name="T68" fmla="*/ 0 w 729"/>
                  <a:gd name="T69" fmla="*/ 1 h 586"/>
                  <a:gd name="T70" fmla="*/ 0 w 729"/>
                  <a:gd name="T71" fmla="*/ 1 h 586"/>
                  <a:gd name="T72" fmla="*/ 0 w 729"/>
                  <a:gd name="T73" fmla="*/ 1 h 586"/>
                  <a:gd name="T74" fmla="*/ 0 w 729"/>
                  <a:gd name="T75" fmla="*/ 1 h 586"/>
                  <a:gd name="T76" fmla="*/ 0 w 729"/>
                  <a:gd name="T77" fmla="*/ 1 h 586"/>
                  <a:gd name="T78" fmla="*/ 0 w 729"/>
                  <a:gd name="T79" fmla="*/ 1 h 586"/>
                  <a:gd name="T80" fmla="*/ 0 w 729"/>
                  <a:gd name="T81" fmla="*/ 1 h 586"/>
                  <a:gd name="T82" fmla="*/ 0 w 729"/>
                  <a:gd name="T83" fmla="*/ 1 h 586"/>
                  <a:gd name="T84" fmla="*/ 0 w 729"/>
                  <a:gd name="T85" fmla="*/ 1 h 586"/>
                  <a:gd name="T86" fmla="*/ 0 w 729"/>
                  <a:gd name="T87" fmla="*/ 1 h 586"/>
                  <a:gd name="T88" fmla="*/ 0 w 729"/>
                  <a:gd name="T89" fmla="*/ 1 h 586"/>
                  <a:gd name="T90" fmla="*/ 0 w 729"/>
                  <a:gd name="T91" fmla="*/ 1 h 586"/>
                  <a:gd name="T92" fmla="*/ 0 w 729"/>
                  <a:gd name="T93" fmla="*/ 1 h 586"/>
                  <a:gd name="T94" fmla="*/ 0 w 729"/>
                  <a:gd name="T95" fmla="*/ 1 h 586"/>
                  <a:gd name="T96" fmla="*/ 0 w 729"/>
                  <a:gd name="T97" fmla="*/ 1 h 586"/>
                  <a:gd name="T98" fmla="*/ 0 w 729"/>
                  <a:gd name="T99" fmla="*/ 1 h 586"/>
                  <a:gd name="T100" fmla="*/ 0 w 729"/>
                  <a:gd name="T101" fmla="*/ 1 h 586"/>
                  <a:gd name="T102" fmla="*/ 0 w 729"/>
                  <a:gd name="T103" fmla="*/ 1 h 586"/>
                  <a:gd name="T104" fmla="*/ 0 w 729"/>
                  <a:gd name="T105" fmla="*/ 1 h 586"/>
                  <a:gd name="T106" fmla="*/ 0 w 729"/>
                  <a:gd name="T107" fmla="*/ 1 h 586"/>
                  <a:gd name="T108" fmla="*/ 0 w 729"/>
                  <a:gd name="T109" fmla="*/ 1 h 586"/>
                  <a:gd name="T110" fmla="*/ 0 w 729"/>
                  <a:gd name="T111" fmla="*/ 1 h 586"/>
                  <a:gd name="T112" fmla="*/ 0 w 729"/>
                  <a:gd name="T113" fmla="*/ 1 h 586"/>
                  <a:gd name="T114" fmla="*/ 0 w 729"/>
                  <a:gd name="T115" fmla="*/ 1 h 586"/>
                  <a:gd name="T116" fmla="*/ 0 w 729"/>
                  <a:gd name="T117" fmla="*/ 1 h 586"/>
                  <a:gd name="T118" fmla="*/ 0 w 729"/>
                  <a:gd name="T119" fmla="*/ 1 h 586"/>
                  <a:gd name="T120" fmla="*/ 0 w 729"/>
                  <a:gd name="T121" fmla="*/ 1 h 586"/>
                  <a:gd name="T122" fmla="*/ 0 w 729"/>
                  <a:gd name="T123" fmla="*/ 1 h 586"/>
                  <a:gd name="T124" fmla="*/ 0 w 729"/>
                  <a:gd name="T125" fmla="*/ 1 h 5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9"/>
                  <a:gd name="T190" fmla="*/ 0 h 586"/>
                  <a:gd name="T191" fmla="*/ 729 w 729"/>
                  <a:gd name="T192" fmla="*/ 586 h 5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9" h="586">
                    <a:moveTo>
                      <a:pt x="31" y="158"/>
                    </a:moveTo>
                    <a:lnTo>
                      <a:pt x="33" y="167"/>
                    </a:lnTo>
                    <a:lnTo>
                      <a:pt x="34" y="174"/>
                    </a:lnTo>
                    <a:lnTo>
                      <a:pt x="34" y="177"/>
                    </a:lnTo>
                    <a:lnTo>
                      <a:pt x="33" y="179"/>
                    </a:lnTo>
                    <a:lnTo>
                      <a:pt x="31" y="182"/>
                    </a:lnTo>
                    <a:lnTo>
                      <a:pt x="28" y="184"/>
                    </a:lnTo>
                    <a:lnTo>
                      <a:pt x="24" y="187"/>
                    </a:lnTo>
                    <a:lnTo>
                      <a:pt x="16" y="192"/>
                    </a:lnTo>
                    <a:lnTo>
                      <a:pt x="10" y="195"/>
                    </a:lnTo>
                    <a:lnTo>
                      <a:pt x="6" y="199"/>
                    </a:lnTo>
                    <a:lnTo>
                      <a:pt x="3" y="201"/>
                    </a:lnTo>
                    <a:lnTo>
                      <a:pt x="1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0" y="212"/>
                    </a:lnTo>
                    <a:lnTo>
                      <a:pt x="1" y="215"/>
                    </a:lnTo>
                    <a:lnTo>
                      <a:pt x="3" y="217"/>
                    </a:lnTo>
                    <a:lnTo>
                      <a:pt x="4" y="221"/>
                    </a:lnTo>
                    <a:lnTo>
                      <a:pt x="9" y="225"/>
                    </a:lnTo>
                    <a:lnTo>
                      <a:pt x="13" y="229"/>
                    </a:lnTo>
                    <a:lnTo>
                      <a:pt x="27" y="236"/>
                    </a:lnTo>
                    <a:lnTo>
                      <a:pt x="34" y="240"/>
                    </a:lnTo>
                    <a:lnTo>
                      <a:pt x="40" y="245"/>
                    </a:lnTo>
                    <a:lnTo>
                      <a:pt x="49" y="253"/>
                    </a:lnTo>
                    <a:lnTo>
                      <a:pt x="58" y="260"/>
                    </a:lnTo>
                    <a:lnTo>
                      <a:pt x="73" y="272"/>
                    </a:lnTo>
                    <a:lnTo>
                      <a:pt x="80" y="280"/>
                    </a:lnTo>
                    <a:lnTo>
                      <a:pt x="87" y="286"/>
                    </a:lnTo>
                    <a:lnTo>
                      <a:pt x="98" y="291"/>
                    </a:lnTo>
                    <a:lnTo>
                      <a:pt x="104" y="294"/>
                    </a:lnTo>
                    <a:lnTo>
                      <a:pt x="110" y="297"/>
                    </a:lnTo>
                    <a:lnTo>
                      <a:pt x="126" y="304"/>
                    </a:lnTo>
                    <a:lnTo>
                      <a:pt x="144" y="311"/>
                    </a:lnTo>
                    <a:lnTo>
                      <a:pt x="160" y="316"/>
                    </a:lnTo>
                    <a:lnTo>
                      <a:pt x="175" y="323"/>
                    </a:lnTo>
                    <a:lnTo>
                      <a:pt x="182" y="326"/>
                    </a:lnTo>
                    <a:lnTo>
                      <a:pt x="190" y="329"/>
                    </a:lnTo>
                    <a:lnTo>
                      <a:pt x="194" y="333"/>
                    </a:lnTo>
                    <a:lnTo>
                      <a:pt x="200" y="338"/>
                    </a:lnTo>
                    <a:lnTo>
                      <a:pt x="203" y="343"/>
                    </a:lnTo>
                    <a:lnTo>
                      <a:pt x="206" y="348"/>
                    </a:lnTo>
                    <a:lnTo>
                      <a:pt x="209" y="354"/>
                    </a:lnTo>
                    <a:lnTo>
                      <a:pt x="209" y="361"/>
                    </a:lnTo>
                    <a:lnTo>
                      <a:pt x="209" y="394"/>
                    </a:lnTo>
                    <a:lnTo>
                      <a:pt x="210" y="422"/>
                    </a:lnTo>
                    <a:lnTo>
                      <a:pt x="212" y="447"/>
                    </a:lnTo>
                    <a:lnTo>
                      <a:pt x="213" y="472"/>
                    </a:lnTo>
                    <a:lnTo>
                      <a:pt x="215" y="500"/>
                    </a:lnTo>
                    <a:lnTo>
                      <a:pt x="215" y="507"/>
                    </a:lnTo>
                    <a:lnTo>
                      <a:pt x="216" y="514"/>
                    </a:lnTo>
                    <a:lnTo>
                      <a:pt x="218" y="521"/>
                    </a:lnTo>
                    <a:lnTo>
                      <a:pt x="221" y="528"/>
                    </a:lnTo>
                    <a:lnTo>
                      <a:pt x="225" y="534"/>
                    </a:lnTo>
                    <a:lnTo>
                      <a:pt x="228" y="540"/>
                    </a:lnTo>
                    <a:lnTo>
                      <a:pt x="233" y="546"/>
                    </a:lnTo>
                    <a:lnTo>
                      <a:pt x="239" y="553"/>
                    </a:lnTo>
                    <a:lnTo>
                      <a:pt x="244" y="558"/>
                    </a:lnTo>
                    <a:lnTo>
                      <a:pt x="252" y="563"/>
                    </a:lnTo>
                    <a:lnTo>
                      <a:pt x="258" y="567"/>
                    </a:lnTo>
                    <a:lnTo>
                      <a:pt x="265" y="570"/>
                    </a:lnTo>
                    <a:lnTo>
                      <a:pt x="274" y="573"/>
                    </a:lnTo>
                    <a:lnTo>
                      <a:pt x="283" y="575"/>
                    </a:lnTo>
                    <a:lnTo>
                      <a:pt x="292" y="578"/>
                    </a:lnTo>
                    <a:lnTo>
                      <a:pt x="301" y="578"/>
                    </a:lnTo>
                    <a:lnTo>
                      <a:pt x="310" y="578"/>
                    </a:lnTo>
                    <a:lnTo>
                      <a:pt x="317" y="576"/>
                    </a:lnTo>
                    <a:lnTo>
                      <a:pt x="324" y="575"/>
                    </a:lnTo>
                    <a:lnTo>
                      <a:pt x="330" y="573"/>
                    </a:lnTo>
                    <a:lnTo>
                      <a:pt x="338" y="571"/>
                    </a:lnTo>
                    <a:lnTo>
                      <a:pt x="344" y="568"/>
                    </a:lnTo>
                    <a:lnTo>
                      <a:pt x="356" y="563"/>
                    </a:lnTo>
                    <a:lnTo>
                      <a:pt x="367" y="557"/>
                    </a:lnTo>
                    <a:lnTo>
                      <a:pt x="379" y="553"/>
                    </a:lnTo>
                    <a:lnTo>
                      <a:pt x="387" y="551"/>
                    </a:lnTo>
                    <a:lnTo>
                      <a:pt x="393" y="550"/>
                    </a:lnTo>
                    <a:lnTo>
                      <a:pt x="400" y="549"/>
                    </a:lnTo>
                    <a:lnTo>
                      <a:pt x="409" y="548"/>
                    </a:lnTo>
                    <a:lnTo>
                      <a:pt x="412" y="548"/>
                    </a:lnTo>
                    <a:lnTo>
                      <a:pt x="415" y="549"/>
                    </a:lnTo>
                    <a:lnTo>
                      <a:pt x="419" y="551"/>
                    </a:lnTo>
                    <a:lnTo>
                      <a:pt x="422" y="554"/>
                    </a:lnTo>
                    <a:lnTo>
                      <a:pt x="425" y="558"/>
                    </a:lnTo>
                    <a:lnTo>
                      <a:pt x="431" y="566"/>
                    </a:lnTo>
                    <a:lnTo>
                      <a:pt x="434" y="570"/>
                    </a:lnTo>
                    <a:lnTo>
                      <a:pt x="437" y="572"/>
                    </a:lnTo>
                    <a:lnTo>
                      <a:pt x="439" y="573"/>
                    </a:lnTo>
                    <a:lnTo>
                      <a:pt x="449" y="579"/>
                    </a:lnTo>
                    <a:lnTo>
                      <a:pt x="458" y="582"/>
                    </a:lnTo>
                    <a:lnTo>
                      <a:pt x="468" y="584"/>
                    </a:lnTo>
                    <a:lnTo>
                      <a:pt x="477" y="585"/>
                    </a:lnTo>
                    <a:lnTo>
                      <a:pt x="489" y="586"/>
                    </a:lnTo>
                    <a:lnTo>
                      <a:pt x="499" y="586"/>
                    </a:lnTo>
                    <a:lnTo>
                      <a:pt x="523" y="586"/>
                    </a:lnTo>
                    <a:lnTo>
                      <a:pt x="538" y="585"/>
                    </a:lnTo>
                    <a:lnTo>
                      <a:pt x="553" y="584"/>
                    </a:lnTo>
                    <a:lnTo>
                      <a:pt x="566" y="581"/>
                    </a:lnTo>
                    <a:lnTo>
                      <a:pt x="579" y="578"/>
                    </a:lnTo>
                    <a:lnTo>
                      <a:pt x="585" y="575"/>
                    </a:lnTo>
                    <a:lnTo>
                      <a:pt x="591" y="572"/>
                    </a:lnTo>
                    <a:lnTo>
                      <a:pt x="599" y="570"/>
                    </a:lnTo>
                    <a:lnTo>
                      <a:pt x="603" y="567"/>
                    </a:lnTo>
                    <a:lnTo>
                      <a:pt x="615" y="561"/>
                    </a:lnTo>
                    <a:lnTo>
                      <a:pt x="619" y="558"/>
                    </a:lnTo>
                    <a:lnTo>
                      <a:pt x="625" y="554"/>
                    </a:lnTo>
                    <a:lnTo>
                      <a:pt x="634" y="546"/>
                    </a:lnTo>
                    <a:lnTo>
                      <a:pt x="643" y="538"/>
                    </a:lnTo>
                    <a:lnTo>
                      <a:pt x="649" y="530"/>
                    </a:lnTo>
                    <a:lnTo>
                      <a:pt x="655" y="521"/>
                    </a:lnTo>
                    <a:lnTo>
                      <a:pt x="661" y="511"/>
                    </a:lnTo>
                    <a:lnTo>
                      <a:pt x="664" y="501"/>
                    </a:lnTo>
                    <a:lnTo>
                      <a:pt x="665" y="491"/>
                    </a:lnTo>
                    <a:lnTo>
                      <a:pt x="667" y="480"/>
                    </a:lnTo>
                    <a:lnTo>
                      <a:pt x="665" y="464"/>
                    </a:lnTo>
                    <a:lnTo>
                      <a:pt x="664" y="447"/>
                    </a:lnTo>
                    <a:lnTo>
                      <a:pt x="652" y="443"/>
                    </a:lnTo>
                    <a:lnTo>
                      <a:pt x="651" y="445"/>
                    </a:lnTo>
                    <a:lnTo>
                      <a:pt x="649" y="447"/>
                    </a:lnTo>
                    <a:lnTo>
                      <a:pt x="648" y="450"/>
                    </a:lnTo>
                    <a:lnTo>
                      <a:pt x="646" y="452"/>
                    </a:lnTo>
                    <a:lnTo>
                      <a:pt x="648" y="456"/>
                    </a:lnTo>
                    <a:lnTo>
                      <a:pt x="649" y="460"/>
                    </a:lnTo>
                    <a:lnTo>
                      <a:pt x="652" y="467"/>
                    </a:lnTo>
                    <a:lnTo>
                      <a:pt x="643" y="471"/>
                    </a:lnTo>
                    <a:lnTo>
                      <a:pt x="633" y="473"/>
                    </a:lnTo>
                    <a:lnTo>
                      <a:pt x="628" y="474"/>
                    </a:lnTo>
                    <a:lnTo>
                      <a:pt x="624" y="475"/>
                    </a:lnTo>
                    <a:lnTo>
                      <a:pt x="614" y="475"/>
                    </a:lnTo>
                    <a:lnTo>
                      <a:pt x="605" y="475"/>
                    </a:lnTo>
                    <a:lnTo>
                      <a:pt x="597" y="474"/>
                    </a:lnTo>
                    <a:lnTo>
                      <a:pt x="590" y="472"/>
                    </a:lnTo>
                    <a:lnTo>
                      <a:pt x="584" y="470"/>
                    </a:lnTo>
                    <a:lnTo>
                      <a:pt x="578" y="467"/>
                    </a:lnTo>
                    <a:lnTo>
                      <a:pt x="572" y="463"/>
                    </a:lnTo>
                    <a:lnTo>
                      <a:pt x="566" y="459"/>
                    </a:lnTo>
                    <a:lnTo>
                      <a:pt x="562" y="454"/>
                    </a:lnTo>
                    <a:lnTo>
                      <a:pt x="559" y="449"/>
                    </a:lnTo>
                    <a:lnTo>
                      <a:pt x="556" y="444"/>
                    </a:lnTo>
                    <a:lnTo>
                      <a:pt x="553" y="439"/>
                    </a:lnTo>
                    <a:lnTo>
                      <a:pt x="550" y="433"/>
                    </a:lnTo>
                    <a:lnTo>
                      <a:pt x="548" y="427"/>
                    </a:lnTo>
                    <a:lnTo>
                      <a:pt x="547" y="421"/>
                    </a:lnTo>
                    <a:lnTo>
                      <a:pt x="545" y="409"/>
                    </a:lnTo>
                    <a:lnTo>
                      <a:pt x="545" y="404"/>
                    </a:lnTo>
                    <a:lnTo>
                      <a:pt x="547" y="400"/>
                    </a:lnTo>
                    <a:lnTo>
                      <a:pt x="547" y="394"/>
                    </a:lnTo>
                    <a:lnTo>
                      <a:pt x="550" y="389"/>
                    </a:lnTo>
                    <a:lnTo>
                      <a:pt x="551" y="385"/>
                    </a:lnTo>
                    <a:lnTo>
                      <a:pt x="556" y="381"/>
                    </a:lnTo>
                    <a:lnTo>
                      <a:pt x="560" y="378"/>
                    </a:lnTo>
                    <a:lnTo>
                      <a:pt x="566" y="376"/>
                    </a:lnTo>
                    <a:lnTo>
                      <a:pt x="571" y="374"/>
                    </a:lnTo>
                    <a:lnTo>
                      <a:pt x="575" y="373"/>
                    </a:lnTo>
                    <a:lnTo>
                      <a:pt x="581" y="373"/>
                    </a:lnTo>
                    <a:lnTo>
                      <a:pt x="585" y="373"/>
                    </a:lnTo>
                    <a:lnTo>
                      <a:pt x="594" y="373"/>
                    </a:lnTo>
                    <a:lnTo>
                      <a:pt x="605" y="374"/>
                    </a:lnTo>
                    <a:lnTo>
                      <a:pt x="614" y="376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34" y="376"/>
                    </a:lnTo>
                    <a:lnTo>
                      <a:pt x="643" y="374"/>
                    </a:lnTo>
                    <a:lnTo>
                      <a:pt x="654" y="369"/>
                    </a:lnTo>
                    <a:lnTo>
                      <a:pt x="662" y="363"/>
                    </a:lnTo>
                    <a:lnTo>
                      <a:pt x="665" y="361"/>
                    </a:lnTo>
                    <a:lnTo>
                      <a:pt x="668" y="358"/>
                    </a:lnTo>
                    <a:lnTo>
                      <a:pt x="673" y="351"/>
                    </a:lnTo>
                    <a:lnTo>
                      <a:pt x="677" y="344"/>
                    </a:lnTo>
                    <a:lnTo>
                      <a:pt x="679" y="341"/>
                    </a:lnTo>
                    <a:lnTo>
                      <a:pt x="679" y="336"/>
                    </a:lnTo>
                    <a:lnTo>
                      <a:pt x="680" y="328"/>
                    </a:lnTo>
                    <a:lnTo>
                      <a:pt x="680" y="320"/>
                    </a:lnTo>
                    <a:lnTo>
                      <a:pt x="680" y="317"/>
                    </a:lnTo>
                    <a:lnTo>
                      <a:pt x="679" y="313"/>
                    </a:lnTo>
                    <a:lnTo>
                      <a:pt x="677" y="310"/>
                    </a:lnTo>
                    <a:lnTo>
                      <a:pt x="676" y="307"/>
                    </a:lnTo>
                    <a:lnTo>
                      <a:pt x="670" y="302"/>
                    </a:lnTo>
                    <a:lnTo>
                      <a:pt x="664" y="297"/>
                    </a:lnTo>
                    <a:lnTo>
                      <a:pt x="658" y="293"/>
                    </a:lnTo>
                    <a:lnTo>
                      <a:pt x="652" y="288"/>
                    </a:lnTo>
                    <a:lnTo>
                      <a:pt x="648" y="282"/>
                    </a:lnTo>
                    <a:lnTo>
                      <a:pt x="648" y="278"/>
                    </a:lnTo>
                    <a:lnTo>
                      <a:pt x="646" y="275"/>
                    </a:lnTo>
                    <a:lnTo>
                      <a:pt x="648" y="269"/>
                    </a:lnTo>
                    <a:lnTo>
                      <a:pt x="649" y="263"/>
                    </a:lnTo>
                    <a:lnTo>
                      <a:pt x="655" y="254"/>
                    </a:lnTo>
                    <a:lnTo>
                      <a:pt x="661" y="244"/>
                    </a:lnTo>
                    <a:lnTo>
                      <a:pt x="664" y="239"/>
                    </a:lnTo>
                    <a:lnTo>
                      <a:pt x="667" y="233"/>
                    </a:lnTo>
                    <a:lnTo>
                      <a:pt x="668" y="228"/>
                    </a:lnTo>
                    <a:lnTo>
                      <a:pt x="668" y="223"/>
                    </a:lnTo>
                    <a:lnTo>
                      <a:pt x="667" y="213"/>
                    </a:lnTo>
                    <a:lnTo>
                      <a:pt x="665" y="204"/>
                    </a:lnTo>
                    <a:lnTo>
                      <a:pt x="662" y="195"/>
                    </a:lnTo>
                    <a:lnTo>
                      <a:pt x="661" y="185"/>
                    </a:lnTo>
                    <a:lnTo>
                      <a:pt x="661" y="177"/>
                    </a:lnTo>
                    <a:lnTo>
                      <a:pt x="661" y="173"/>
                    </a:lnTo>
                    <a:lnTo>
                      <a:pt x="662" y="169"/>
                    </a:lnTo>
                    <a:lnTo>
                      <a:pt x="665" y="165"/>
                    </a:lnTo>
                    <a:lnTo>
                      <a:pt x="670" y="161"/>
                    </a:lnTo>
                    <a:lnTo>
                      <a:pt x="674" y="156"/>
                    </a:lnTo>
                    <a:lnTo>
                      <a:pt x="679" y="153"/>
                    </a:lnTo>
                    <a:lnTo>
                      <a:pt x="688" y="148"/>
                    </a:lnTo>
                    <a:lnTo>
                      <a:pt x="707" y="138"/>
                    </a:lnTo>
                    <a:lnTo>
                      <a:pt x="716" y="133"/>
                    </a:lnTo>
                    <a:lnTo>
                      <a:pt x="720" y="129"/>
                    </a:lnTo>
                    <a:lnTo>
                      <a:pt x="723" y="126"/>
                    </a:lnTo>
                    <a:lnTo>
                      <a:pt x="726" y="123"/>
                    </a:lnTo>
                    <a:lnTo>
                      <a:pt x="728" y="119"/>
                    </a:lnTo>
                    <a:lnTo>
                      <a:pt x="729" y="117"/>
                    </a:lnTo>
                    <a:lnTo>
                      <a:pt x="729" y="115"/>
                    </a:lnTo>
                    <a:lnTo>
                      <a:pt x="729" y="111"/>
                    </a:lnTo>
                    <a:lnTo>
                      <a:pt x="729" y="106"/>
                    </a:lnTo>
                    <a:lnTo>
                      <a:pt x="728" y="102"/>
                    </a:lnTo>
                    <a:lnTo>
                      <a:pt x="726" y="97"/>
                    </a:lnTo>
                    <a:lnTo>
                      <a:pt x="723" y="93"/>
                    </a:lnTo>
                    <a:lnTo>
                      <a:pt x="719" y="90"/>
                    </a:lnTo>
                    <a:lnTo>
                      <a:pt x="714" y="87"/>
                    </a:lnTo>
                    <a:lnTo>
                      <a:pt x="710" y="84"/>
                    </a:lnTo>
                    <a:lnTo>
                      <a:pt x="705" y="81"/>
                    </a:lnTo>
                    <a:lnTo>
                      <a:pt x="685" y="69"/>
                    </a:lnTo>
                    <a:lnTo>
                      <a:pt x="673" y="62"/>
                    </a:lnTo>
                    <a:lnTo>
                      <a:pt x="668" y="59"/>
                    </a:lnTo>
                    <a:lnTo>
                      <a:pt x="664" y="55"/>
                    </a:lnTo>
                    <a:lnTo>
                      <a:pt x="648" y="37"/>
                    </a:lnTo>
                    <a:lnTo>
                      <a:pt x="640" y="30"/>
                    </a:lnTo>
                    <a:lnTo>
                      <a:pt x="633" y="22"/>
                    </a:lnTo>
                    <a:lnTo>
                      <a:pt x="625" y="16"/>
                    </a:lnTo>
                    <a:lnTo>
                      <a:pt x="616" y="9"/>
                    </a:lnTo>
                    <a:lnTo>
                      <a:pt x="611" y="6"/>
                    </a:lnTo>
                    <a:lnTo>
                      <a:pt x="605" y="4"/>
                    </a:lnTo>
                    <a:lnTo>
                      <a:pt x="599" y="2"/>
                    </a:lnTo>
                    <a:lnTo>
                      <a:pt x="591" y="0"/>
                    </a:lnTo>
                    <a:lnTo>
                      <a:pt x="591" y="10"/>
                    </a:lnTo>
                    <a:lnTo>
                      <a:pt x="593" y="22"/>
                    </a:lnTo>
                    <a:lnTo>
                      <a:pt x="596" y="44"/>
                    </a:lnTo>
                    <a:lnTo>
                      <a:pt x="597" y="52"/>
                    </a:lnTo>
                    <a:lnTo>
                      <a:pt x="599" y="56"/>
                    </a:lnTo>
                    <a:lnTo>
                      <a:pt x="600" y="55"/>
                    </a:lnTo>
                    <a:lnTo>
                      <a:pt x="600" y="47"/>
                    </a:lnTo>
                    <a:lnTo>
                      <a:pt x="599" y="59"/>
                    </a:lnTo>
                    <a:lnTo>
                      <a:pt x="599" y="65"/>
                    </a:lnTo>
                    <a:lnTo>
                      <a:pt x="596" y="71"/>
                    </a:lnTo>
                    <a:lnTo>
                      <a:pt x="594" y="76"/>
                    </a:lnTo>
                    <a:lnTo>
                      <a:pt x="590" y="80"/>
                    </a:lnTo>
                    <a:lnTo>
                      <a:pt x="587" y="84"/>
                    </a:lnTo>
                    <a:lnTo>
                      <a:pt x="581" y="88"/>
                    </a:lnTo>
                    <a:lnTo>
                      <a:pt x="575" y="91"/>
                    </a:lnTo>
                    <a:lnTo>
                      <a:pt x="569" y="94"/>
                    </a:lnTo>
                    <a:lnTo>
                      <a:pt x="560" y="97"/>
                    </a:lnTo>
                    <a:lnTo>
                      <a:pt x="551" y="101"/>
                    </a:lnTo>
                    <a:lnTo>
                      <a:pt x="541" y="103"/>
                    </a:lnTo>
                    <a:lnTo>
                      <a:pt x="528" y="104"/>
                    </a:lnTo>
                    <a:lnTo>
                      <a:pt x="514" y="106"/>
                    </a:lnTo>
                    <a:lnTo>
                      <a:pt x="499" y="107"/>
                    </a:lnTo>
                    <a:lnTo>
                      <a:pt x="492" y="108"/>
                    </a:lnTo>
                    <a:lnTo>
                      <a:pt x="486" y="109"/>
                    </a:lnTo>
                    <a:lnTo>
                      <a:pt x="473" y="112"/>
                    </a:lnTo>
                    <a:lnTo>
                      <a:pt x="467" y="114"/>
                    </a:lnTo>
                    <a:lnTo>
                      <a:pt x="462" y="116"/>
                    </a:lnTo>
                    <a:lnTo>
                      <a:pt x="452" y="120"/>
                    </a:lnTo>
                    <a:lnTo>
                      <a:pt x="442" y="126"/>
                    </a:lnTo>
                    <a:lnTo>
                      <a:pt x="433" y="134"/>
                    </a:lnTo>
                    <a:lnTo>
                      <a:pt x="424" y="141"/>
                    </a:lnTo>
                    <a:lnTo>
                      <a:pt x="416" y="149"/>
                    </a:lnTo>
                    <a:lnTo>
                      <a:pt x="412" y="154"/>
                    </a:lnTo>
                    <a:lnTo>
                      <a:pt x="407" y="159"/>
                    </a:lnTo>
                    <a:lnTo>
                      <a:pt x="403" y="166"/>
                    </a:lnTo>
                    <a:lnTo>
                      <a:pt x="400" y="171"/>
                    </a:lnTo>
                    <a:lnTo>
                      <a:pt x="396" y="176"/>
                    </a:lnTo>
                    <a:lnTo>
                      <a:pt x="393" y="178"/>
                    </a:lnTo>
                    <a:lnTo>
                      <a:pt x="390" y="179"/>
                    </a:lnTo>
                    <a:lnTo>
                      <a:pt x="384" y="182"/>
                    </a:lnTo>
                    <a:lnTo>
                      <a:pt x="379" y="182"/>
                    </a:lnTo>
                    <a:lnTo>
                      <a:pt x="375" y="183"/>
                    </a:lnTo>
                    <a:lnTo>
                      <a:pt x="307" y="183"/>
                    </a:lnTo>
                    <a:lnTo>
                      <a:pt x="284" y="196"/>
                    </a:lnTo>
                    <a:lnTo>
                      <a:pt x="274" y="201"/>
                    </a:lnTo>
                    <a:lnTo>
                      <a:pt x="262" y="205"/>
                    </a:lnTo>
                    <a:lnTo>
                      <a:pt x="250" y="208"/>
                    </a:lnTo>
                    <a:lnTo>
                      <a:pt x="239" y="211"/>
                    </a:lnTo>
                    <a:lnTo>
                      <a:pt x="225" y="212"/>
                    </a:lnTo>
                    <a:lnTo>
                      <a:pt x="210" y="213"/>
                    </a:lnTo>
                    <a:lnTo>
                      <a:pt x="206" y="212"/>
                    </a:lnTo>
                    <a:lnTo>
                      <a:pt x="200" y="212"/>
                    </a:lnTo>
                    <a:lnTo>
                      <a:pt x="196" y="211"/>
                    </a:lnTo>
                    <a:lnTo>
                      <a:pt x="191" y="210"/>
                    </a:lnTo>
                    <a:lnTo>
                      <a:pt x="187" y="209"/>
                    </a:lnTo>
                    <a:lnTo>
                      <a:pt x="184" y="207"/>
                    </a:lnTo>
                    <a:lnTo>
                      <a:pt x="176" y="203"/>
                    </a:lnTo>
                    <a:lnTo>
                      <a:pt x="170" y="198"/>
                    </a:lnTo>
                    <a:lnTo>
                      <a:pt x="164" y="193"/>
                    </a:lnTo>
                    <a:lnTo>
                      <a:pt x="153" y="181"/>
                    </a:lnTo>
                    <a:lnTo>
                      <a:pt x="141" y="169"/>
                    </a:lnTo>
                    <a:lnTo>
                      <a:pt x="135" y="164"/>
                    </a:lnTo>
                    <a:lnTo>
                      <a:pt x="129" y="158"/>
                    </a:lnTo>
                    <a:lnTo>
                      <a:pt x="121" y="155"/>
                    </a:lnTo>
                    <a:lnTo>
                      <a:pt x="118" y="153"/>
                    </a:lnTo>
                    <a:lnTo>
                      <a:pt x="114" y="151"/>
                    </a:lnTo>
                    <a:lnTo>
                      <a:pt x="105" y="149"/>
                    </a:lnTo>
                    <a:lnTo>
                      <a:pt x="95" y="149"/>
                    </a:lnTo>
                    <a:lnTo>
                      <a:pt x="73" y="148"/>
                    </a:lnTo>
                    <a:lnTo>
                      <a:pt x="62" y="148"/>
                    </a:lnTo>
                    <a:lnTo>
                      <a:pt x="52" y="149"/>
                    </a:lnTo>
                    <a:lnTo>
                      <a:pt x="43" y="150"/>
                    </a:lnTo>
                    <a:lnTo>
                      <a:pt x="38" y="151"/>
                    </a:lnTo>
                    <a:lnTo>
                      <a:pt x="35" y="153"/>
                    </a:lnTo>
                    <a:lnTo>
                      <a:pt x="33" y="154"/>
                    </a:lnTo>
                    <a:lnTo>
                      <a:pt x="31" y="157"/>
                    </a:lnTo>
                    <a:lnTo>
                      <a:pt x="30" y="159"/>
                    </a:lnTo>
                    <a:lnTo>
                      <a:pt x="28" y="163"/>
                    </a:lnTo>
                    <a:lnTo>
                      <a:pt x="30" y="167"/>
                    </a:lnTo>
                    <a:lnTo>
                      <a:pt x="31" y="169"/>
                    </a:lnTo>
                    <a:lnTo>
                      <a:pt x="34" y="175"/>
                    </a:lnTo>
                    <a:lnTo>
                      <a:pt x="31" y="15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5" name="Freeform 884"/>
              <p:cNvSpPr>
                <a:spLocks/>
              </p:cNvSpPr>
              <p:nvPr/>
            </p:nvSpPr>
            <p:spPr bwMode="auto">
              <a:xfrm>
                <a:off x="2205" y="1585"/>
                <a:ext cx="7" cy="8"/>
              </a:xfrm>
              <a:custGeom>
                <a:avLst/>
                <a:gdLst>
                  <a:gd name="T0" fmla="*/ 0 w 21"/>
                  <a:gd name="T1" fmla="*/ 0 h 16"/>
                  <a:gd name="T2" fmla="*/ 0 w 21"/>
                  <a:gd name="T3" fmla="*/ 1 h 16"/>
                  <a:gd name="T4" fmla="*/ 0 w 21"/>
                  <a:gd name="T5" fmla="*/ 1 h 16"/>
                  <a:gd name="T6" fmla="*/ 0 w 21"/>
                  <a:gd name="T7" fmla="*/ 1 h 16"/>
                  <a:gd name="T8" fmla="*/ 0 w 21"/>
                  <a:gd name="T9" fmla="*/ 1 h 16"/>
                  <a:gd name="T10" fmla="*/ 0 w 21"/>
                  <a:gd name="T11" fmla="*/ 1 h 16"/>
                  <a:gd name="T12" fmla="*/ 0 w 21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6"/>
                  <a:gd name="T23" fmla="*/ 21 w 21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6">
                    <a:moveTo>
                      <a:pt x="18" y="0"/>
                    </a:moveTo>
                    <a:lnTo>
                      <a:pt x="19" y="8"/>
                    </a:lnTo>
                    <a:lnTo>
                      <a:pt x="21" y="15"/>
                    </a:lnTo>
                    <a:lnTo>
                      <a:pt x="3" y="16"/>
                    </a:lnTo>
                    <a:lnTo>
                      <a:pt x="2" y="9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6" name="Freeform 885"/>
              <p:cNvSpPr>
                <a:spLocks/>
              </p:cNvSpPr>
              <p:nvPr/>
            </p:nvSpPr>
            <p:spPr bwMode="auto">
              <a:xfrm>
                <a:off x="2195" y="1592"/>
                <a:ext cx="17" cy="19"/>
              </a:xfrm>
              <a:custGeom>
                <a:avLst/>
                <a:gdLst>
                  <a:gd name="T0" fmla="*/ 0 w 52"/>
                  <a:gd name="T1" fmla="*/ 1 h 36"/>
                  <a:gd name="T2" fmla="*/ 0 w 52"/>
                  <a:gd name="T3" fmla="*/ 1 h 36"/>
                  <a:gd name="T4" fmla="*/ 0 w 52"/>
                  <a:gd name="T5" fmla="*/ 1 h 36"/>
                  <a:gd name="T6" fmla="*/ 0 w 52"/>
                  <a:gd name="T7" fmla="*/ 1 h 36"/>
                  <a:gd name="T8" fmla="*/ 0 w 52"/>
                  <a:gd name="T9" fmla="*/ 1 h 36"/>
                  <a:gd name="T10" fmla="*/ 0 w 52"/>
                  <a:gd name="T11" fmla="*/ 1 h 36"/>
                  <a:gd name="T12" fmla="*/ 0 w 52"/>
                  <a:gd name="T13" fmla="*/ 1 h 36"/>
                  <a:gd name="T14" fmla="*/ 0 w 52"/>
                  <a:gd name="T15" fmla="*/ 1 h 36"/>
                  <a:gd name="T16" fmla="*/ 0 w 52"/>
                  <a:gd name="T17" fmla="*/ 1 h 36"/>
                  <a:gd name="T18" fmla="*/ 0 w 52"/>
                  <a:gd name="T19" fmla="*/ 1 h 36"/>
                  <a:gd name="T20" fmla="*/ 0 w 52"/>
                  <a:gd name="T21" fmla="*/ 1 h 36"/>
                  <a:gd name="T22" fmla="*/ 0 w 52"/>
                  <a:gd name="T23" fmla="*/ 1 h 36"/>
                  <a:gd name="T24" fmla="*/ 0 w 52"/>
                  <a:gd name="T25" fmla="*/ 1 h 36"/>
                  <a:gd name="T26" fmla="*/ 0 w 52"/>
                  <a:gd name="T27" fmla="*/ 1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0 w 52"/>
                  <a:gd name="T43" fmla="*/ 1 h 36"/>
                  <a:gd name="T44" fmla="*/ 0 w 52"/>
                  <a:gd name="T45" fmla="*/ 1 h 36"/>
                  <a:gd name="T46" fmla="*/ 0 w 52"/>
                  <a:gd name="T47" fmla="*/ 1 h 36"/>
                  <a:gd name="T48" fmla="*/ 0 w 52"/>
                  <a:gd name="T49" fmla="*/ 1 h 36"/>
                  <a:gd name="T50" fmla="*/ 0 w 52"/>
                  <a:gd name="T51" fmla="*/ 0 h 36"/>
                  <a:gd name="T52" fmla="*/ 0 w 52"/>
                  <a:gd name="T53" fmla="*/ 1 h 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"/>
                  <a:gd name="T82" fmla="*/ 0 h 36"/>
                  <a:gd name="T83" fmla="*/ 52 w 52"/>
                  <a:gd name="T84" fmla="*/ 36 h 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" h="36">
                    <a:moveTo>
                      <a:pt x="52" y="1"/>
                    </a:moveTo>
                    <a:lnTo>
                      <a:pt x="50" y="5"/>
                    </a:lnTo>
                    <a:lnTo>
                      <a:pt x="49" y="9"/>
                    </a:lnTo>
                    <a:lnTo>
                      <a:pt x="47" y="12"/>
                    </a:lnTo>
                    <a:lnTo>
                      <a:pt x="44" y="15"/>
                    </a:lnTo>
                    <a:lnTo>
                      <a:pt x="39" y="20"/>
                    </a:lnTo>
                    <a:lnTo>
                      <a:pt x="31" y="24"/>
                    </a:lnTo>
                    <a:lnTo>
                      <a:pt x="25" y="27"/>
                    </a:lnTo>
                    <a:lnTo>
                      <a:pt x="21" y="30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4" y="25"/>
                    </a:lnTo>
                    <a:lnTo>
                      <a:pt x="7" y="22"/>
                    </a:lnTo>
                    <a:lnTo>
                      <a:pt x="13" y="18"/>
                    </a:lnTo>
                    <a:lnTo>
                      <a:pt x="19" y="13"/>
                    </a:lnTo>
                    <a:lnTo>
                      <a:pt x="25" y="10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7" name="Freeform 886"/>
              <p:cNvSpPr>
                <a:spLocks/>
              </p:cNvSpPr>
              <p:nvPr/>
            </p:nvSpPr>
            <p:spPr bwMode="auto">
              <a:xfrm>
                <a:off x="2206" y="1592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1 h 1"/>
                  <a:gd name="T4" fmla="*/ 0 w 18"/>
                  <a:gd name="T5" fmla="*/ 0 h 1"/>
                  <a:gd name="T6" fmla="*/ 0 w 18"/>
                  <a:gd name="T7" fmla="*/ 1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18" y="0"/>
                    </a:moveTo>
                    <a:lnTo>
                      <a:pt x="1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8" name="Freeform 887"/>
              <p:cNvSpPr>
                <a:spLocks/>
              </p:cNvSpPr>
              <p:nvPr/>
            </p:nvSpPr>
            <p:spPr bwMode="auto">
              <a:xfrm>
                <a:off x="2195" y="1611"/>
                <a:ext cx="18" cy="20"/>
              </a:xfrm>
              <a:custGeom>
                <a:avLst/>
                <a:gdLst>
                  <a:gd name="T0" fmla="*/ 0 w 55"/>
                  <a:gd name="T1" fmla="*/ 0 h 41"/>
                  <a:gd name="T2" fmla="*/ 0 w 55"/>
                  <a:gd name="T3" fmla="*/ 0 h 41"/>
                  <a:gd name="T4" fmla="*/ 0 w 55"/>
                  <a:gd name="T5" fmla="*/ 0 h 41"/>
                  <a:gd name="T6" fmla="*/ 0 w 55"/>
                  <a:gd name="T7" fmla="*/ 0 h 41"/>
                  <a:gd name="T8" fmla="*/ 0 w 55"/>
                  <a:gd name="T9" fmla="*/ 0 h 41"/>
                  <a:gd name="T10" fmla="*/ 0 w 55"/>
                  <a:gd name="T11" fmla="*/ 0 h 41"/>
                  <a:gd name="T12" fmla="*/ 0 w 55"/>
                  <a:gd name="T13" fmla="*/ 0 h 41"/>
                  <a:gd name="T14" fmla="*/ 0 w 55"/>
                  <a:gd name="T15" fmla="*/ 0 h 41"/>
                  <a:gd name="T16" fmla="*/ 0 w 55"/>
                  <a:gd name="T17" fmla="*/ 0 h 41"/>
                  <a:gd name="T18" fmla="*/ 0 w 55"/>
                  <a:gd name="T19" fmla="*/ 0 h 41"/>
                  <a:gd name="T20" fmla="*/ 0 w 55"/>
                  <a:gd name="T21" fmla="*/ 0 h 41"/>
                  <a:gd name="T22" fmla="*/ 0 w 55"/>
                  <a:gd name="T23" fmla="*/ 0 h 41"/>
                  <a:gd name="T24" fmla="*/ 0 w 55"/>
                  <a:gd name="T25" fmla="*/ 0 h 41"/>
                  <a:gd name="T26" fmla="*/ 0 w 55"/>
                  <a:gd name="T27" fmla="*/ 0 h 41"/>
                  <a:gd name="T28" fmla="*/ 0 w 55"/>
                  <a:gd name="T29" fmla="*/ 0 h 41"/>
                  <a:gd name="T30" fmla="*/ 0 w 55"/>
                  <a:gd name="T31" fmla="*/ 0 h 41"/>
                  <a:gd name="T32" fmla="*/ 0 w 55"/>
                  <a:gd name="T33" fmla="*/ 0 h 41"/>
                  <a:gd name="T34" fmla="*/ 0 w 55"/>
                  <a:gd name="T35" fmla="*/ 0 h 41"/>
                  <a:gd name="T36" fmla="*/ 0 w 55"/>
                  <a:gd name="T37" fmla="*/ 0 h 41"/>
                  <a:gd name="T38" fmla="*/ 0 w 55"/>
                  <a:gd name="T39" fmla="*/ 0 h 41"/>
                  <a:gd name="T40" fmla="*/ 0 w 55"/>
                  <a:gd name="T41" fmla="*/ 0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"/>
                  <a:gd name="T64" fmla="*/ 0 h 41"/>
                  <a:gd name="T65" fmla="*/ 55 w 55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" h="41">
                    <a:moveTo>
                      <a:pt x="18" y="0"/>
                    </a:moveTo>
                    <a:lnTo>
                      <a:pt x="18" y="2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8"/>
                    </a:lnTo>
                    <a:lnTo>
                      <a:pt x="24" y="12"/>
                    </a:lnTo>
                    <a:lnTo>
                      <a:pt x="28" y="15"/>
                    </a:lnTo>
                    <a:lnTo>
                      <a:pt x="42" y="23"/>
                    </a:lnTo>
                    <a:lnTo>
                      <a:pt x="49" y="27"/>
                    </a:lnTo>
                    <a:lnTo>
                      <a:pt x="55" y="31"/>
                    </a:lnTo>
                    <a:lnTo>
                      <a:pt x="43" y="41"/>
                    </a:lnTo>
                    <a:lnTo>
                      <a:pt x="37" y="36"/>
                    </a:lnTo>
                    <a:lnTo>
                      <a:pt x="31" y="32"/>
                    </a:lnTo>
                    <a:lnTo>
                      <a:pt x="16" y="24"/>
                    </a:lnTo>
                    <a:lnTo>
                      <a:pt x="10" y="20"/>
                    </a:lnTo>
                    <a:lnTo>
                      <a:pt x="6" y="15"/>
                    </a:lnTo>
                    <a:lnTo>
                      <a:pt x="3" y="11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9" name="Freeform 888"/>
              <p:cNvSpPr>
                <a:spLocks/>
              </p:cNvSpPr>
              <p:nvPr/>
            </p:nvSpPr>
            <p:spPr bwMode="auto">
              <a:xfrm>
                <a:off x="2195" y="1610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1 h 1"/>
                  <a:gd name="T4" fmla="*/ 0 w 18"/>
                  <a:gd name="T5" fmla="*/ 1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0" y="0"/>
                    </a:moveTo>
                    <a:lnTo>
                      <a:pt x="0" y="1"/>
                    </a:lnTo>
                    <a:lnTo>
                      <a:pt x="1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0" name="Freeform 889"/>
              <p:cNvSpPr>
                <a:spLocks/>
              </p:cNvSpPr>
              <p:nvPr/>
            </p:nvSpPr>
            <p:spPr bwMode="auto">
              <a:xfrm>
                <a:off x="2209" y="1627"/>
                <a:ext cx="27" cy="30"/>
              </a:xfrm>
              <a:custGeom>
                <a:avLst/>
                <a:gdLst>
                  <a:gd name="T0" fmla="*/ 0 w 80"/>
                  <a:gd name="T1" fmla="*/ 0 h 61"/>
                  <a:gd name="T2" fmla="*/ 0 w 80"/>
                  <a:gd name="T3" fmla="*/ 0 h 61"/>
                  <a:gd name="T4" fmla="*/ 0 w 80"/>
                  <a:gd name="T5" fmla="*/ 0 h 61"/>
                  <a:gd name="T6" fmla="*/ 0 w 80"/>
                  <a:gd name="T7" fmla="*/ 0 h 61"/>
                  <a:gd name="T8" fmla="*/ 0 w 80"/>
                  <a:gd name="T9" fmla="*/ 0 h 61"/>
                  <a:gd name="T10" fmla="*/ 0 w 80"/>
                  <a:gd name="T11" fmla="*/ 0 h 61"/>
                  <a:gd name="T12" fmla="*/ 0 w 80"/>
                  <a:gd name="T13" fmla="*/ 0 h 61"/>
                  <a:gd name="T14" fmla="*/ 0 w 80"/>
                  <a:gd name="T15" fmla="*/ 0 h 61"/>
                  <a:gd name="T16" fmla="*/ 0 w 80"/>
                  <a:gd name="T17" fmla="*/ 0 h 61"/>
                  <a:gd name="T18" fmla="*/ 0 w 80"/>
                  <a:gd name="T19" fmla="*/ 0 h 61"/>
                  <a:gd name="T20" fmla="*/ 0 w 80"/>
                  <a:gd name="T21" fmla="*/ 0 h 61"/>
                  <a:gd name="T22" fmla="*/ 0 w 80"/>
                  <a:gd name="T23" fmla="*/ 0 h 61"/>
                  <a:gd name="T24" fmla="*/ 0 w 80"/>
                  <a:gd name="T25" fmla="*/ 0 h 61"/>
                  <a:gd name="T26" fmla="*/ 0 w 80"/>
                  <a:gd name="T27" fmla="*/ 0 h 61"/>
                  <a:gd name="T28" fmla="*/ 0 w 80"/>
                  <a:gd name="T29" fmla="*/ 0 h 61"/>
                  <a:gd name="T30" fmla="*/ 0 w 80"/>
                  <a:gd name="T31" fmla="*/ 0 h 61"/>
                  <a:gd name="T32" fmla="*/ 0 w 80"/>
                  <a:gd name="T33" fmla="*/ 0 h 61"/>
                  <a:gd name="T34" fmla="*/ 0 w 80"/>
                  <a:gd name="T35" fmla="*/ 0 h 61"/>
                  <a:gd name="T36" fmla="*/ 0 w 80"/>
                  <a:gd name="T37" fmla="*/ 0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0"/>
                  <a:gd name="T58" fmla="*/ 0 h 61"/>
                  <a:gd name="T59" fmla="*/ 80 w 80"/>
                  <a:gd name="T60" fmla="*/ 61 h 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0" h="61">
                    <a:moveTo>
                      <a:pt x="13" y="0"/>
                    </a:moveTo>
                    <a:lnTo>
                      <a:pt x="22" y="7"/>
                    </a:lnTo>
                    <a:lnTo>
                      <a:pt x="31" y="15"/>
                    </a:lnTo>
                    <a:lnTo>
                      <a:pt x="44" y="28"/>
                    </a:lnTo>
                    <a:lnTo>
                      <a:pt x="52" y="34"/>
                    </a:lnTo>
                    <a:lnTo>
                      <a:pt x="59" y="40"/>
                    </a:lnTo>
                    <a:lnTo>
                      <a:pt x="70" y="46"/>
                    </a:lnTo>
                    <a:lnTo>
                      <a:pt x="74" y="48"/>
                    </a:lnTo>
                    <a:lnTo>
                      <a:pt x="80" y="51"/>
                    </a:lnTo>
                    <a:lnTo>
                      <a:pt x="70" y="61"/>
                    </a:lnTo>
                    <a:lnTo>
                      <a:pt x="64" y="58"/>
                    </a:lnTo>
                    <a:lnTo>
                      <a:pt x="58" y="55"/>
                    </a:lnTo>
                    <a:lnTo>
                      <a:pt x="47" y="49"/>
                    </a:lnTo>
                    <a:lnTo>
                      <a:pt x="39" y="43"/>
                    </a:lnTo>
                    <a:lnTo>
                      <a:pt x="31" y="35"/>
                    </a:lnTo>
                    <a:lnTo>
                      <a:pt x="16" y="22"/>
                    </a:lnTo>
                    <a:lnTo>
                      <a:pt x="9" y="15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1" name="Freeform 890"/>
              <p:cNvSpPr>
                <a:spLocks/>
              </p:cNvSpPr>
              <p:nvPr/>
            </p:nvSpPr>
            <p:spPr bwMode="auto">
              <a:xfrm>
                <a:off x="2209" y="1626"/>
                <a:ext cx="5" cy="5"/>
              </a:xfrm>
              <a:custGeom>
                <a:avLst/>
                <a:gdLst>
                  <a:gd name="T0" fmla="*/ 0 w 13"/>
                  <a:gd name="T1" fmla="*/ 0 h 10"/>
                  <a:gd name="T2" fmla="*/ 0 w 13"/>
                  <a:gd name="T3" fmla="*/ 1 h 10"/>
                  <a:gd name="T4" fmla="*/ 0 w 13"/>
                  <a:gd name="T5" fmla="*/ 1 h 10"/>
                  <a:gd name="T6" fmla="*/ 0 w 1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12" y="0"/>
                    </a:moveTo>
                    <a:lnTo>
                      <a:pt x="13" y="1"/>
                    </a:lnTo>
                    <a:lnTo>
                      <a:pt x="0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2" name="Freeform 891"/>
              <p:cNvSpPr>
                <a:spLocks/>
              </p:cNvSpPr>
              <p:nvPr/>
            </p:nvSpPr>
            <p:spPr bwMode="auto">
              <a:xfrm>
                <a:off x="2233" y="1652"/>
                <a:ext cx="38" cy="35"/>
              </a:xfrm>
              <a:custGeom>
                <a:avLst/>
                <a:gdLst>
                  <a:gd name="T0" fmla="*/ 0 w 114"/>
                  <a:gd name="T1" fmla="*/ 0 h 69"/>
                  <a:gd name="T2" fmla="*/ 0 w 114"/>
                  <a:gd name="T3" fmla="*/ 1 h 69"/>
                  <a:gd name="T4" fmla="*/ 0 w 114"/>
                  <a:gd name="T5" fmla="*/ 1 h 69"/>
                  <a:gd name="T6" fmla="*/ 0 w 114"/>
                  <a:gd name="T7" fmla="*/ 1 h 69"/>
                  <a:gd name="T8" fmla="*/ 0 w 114"/>
                  <a:gd name="T9" fmla="*/ 1 h 69"/>
                  <a:gd name="T10" fmla="*/ 0 w 114"/>
                  <a:gd name="T11" fmla="*/ 1 h 69"/>
                  <a:gd name="T12" fmla="*/ 0 w 114"/>
                  <a:gd name="T13" fmla="*/ 1 h 69"/>
                  <a:gd name="T14" fmla="*/ 0 w 114"/>
                  <a:gd name="T15" fmla="*/ 1 h 69"/>
                  <a:gd name="T16" fmla="*/ 0 w 114"/>
                  <a:gd name="T17" fmla="*/ 1 h 69"/>
                  <a:gd name="T18" fmla="*/ 0 w 114"/>
                  <a:gd name="T19" fmla="*/ 1 h 69"/>
                  <a:gd name="T20" fmla="*/ 0 w 114"/>
                  <a:gd name="T21" fmla="*/ 1 h 69"/>
                  <a:gd name="T22" fmla="*/ 0 w 114"/>
                  <a:gd name="T23" fmla="*/ 1 h 69"/>
                  <a:gd name="T24" fmla="*/ 0 w 114"/>
                  <a:gd name="T25" fmla="*/ 1 h 69"/>
                  <a:gd name="T26" fmla="*/ 0 w 114"/>
                  <a:gd name="T27" fmla="*/ 1 h 69"/>
                  <a:gd name="T28" fmla="*/ 0 w 114"/>
                  <a:gd name="T29" fmla="*/ 1 h 69"/>
                  <a:gd name="T30" fmla="*/ 0 w 114"/>
                  <a:gd name="T31" fmla="*/ 1 h 69"/>
                  <a:gd name="T32" fmla="*/ 0 w 114"/>
                  <a:gd name="T33" fmla="*/ 1 h 69"/>
                  <a:gd name="T34" fmla="*/ 0 w 114"/>
                  <a:gd name="T35" fmla="*/ 1 h 69"/>
                  <a:gd name="T36" fmla="*/ 0 w 114"/>
                  <a:gd name="T37" fmla="*/ 1 h 69"/>
                  <a:gd name="T38" fmla="*/ 0 w 114"/>
                  <a:gd name="T39" fmla="*/ 1 h 69"/>
                  <a:gd name="T40" fmla="*/ 0 w 114"/>
                  <a:gd name="T41" fmla="*/ 1 h 69"/>
                  <a:gd name="T42" fmla="*/ 0 w 114"/>
                  <a:gd name="T43" fmla="*/ 1 h 69"/>
                  <a:gd name="T44" fmla="*/ 0 w 114"/>
                  <a:gd name="T45" fmla="*/ 1 h 69"/>
                  <a:gd name="T46" fmla="*/ 0 w 114"/>
                  <a:gd name="T47" fmla="*/ 1 h 69"/>
                  <a:gd name="T48" fmla="*/ 0 w 114"/>
                  <a:gd name="T49" fmla="*/ 1 h 69"/>
                  <a:gd name="T50" fmla="*/ 0 w 114"/>
                  <a:gd name="T51" fmla="*/ 1 h 69"/>
                  <a:gd name="T52" fmla="*/ 0 w 114"/>
                  <a:gd name="T53" fmla="*/ 0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4"/>
                  <a:gd name="T82" fmla="*/ 0 h 69"/>
                  <a:gd name="T83" fmla="*/ 114 w 114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4" h="69">
                    <a:moveTo>
                      <a:pt x="10" y="0"/>
                    </a:moveTo>
                    <a:lnTo>
                      <a:pt x="26" y="6"/>
                    </a:lnTo>
                    <a:lnTo>
                      <a:pt x="43" y="12"/>
                    </a:lnTo>
                    <a:lnTo>
                      <a:pt x="60" y="19"/>
                    </a:lnTo>
                    <a:lnTo>
                      <a:pt x="75" y="26"/>
                    </a:lnTo>
                    <a:lnTo>
                      <a:pt x="84" y="29"/>
                    </a:lnTo>
                    <a:lnTo>
                      <a:pt x="92" y="33"/>
                    </a:lnTo>
                    <a:lnTo>
                      <a:pt x="97" y="38"/>
                    </a:lnTo>
                    <a:lnTo>
                      <a:pt x="103" y="42"/>
                    </a:lnTo>
                    <a:lnTo>
                      <a:pt x="108" y="49"/>
                    </a:lnTo>
                    <a:lnTo>
                      <a:pt x="111" y="55"/>
                    </a:lnTo>
                    <a:lnTo>
                      <a:pt x="114" y="61"/>
                    </a:lnTo>
                    <a:lnTo>
                      <a:pt x="114" y="68"/>
                    </a:lnTo>
                    <a:lnTo>
                      <a:pt x="96" y="69"/>
                    </a:lnTo>
                    <a:lnTo>
                      <a:pt x="96" y="63"/>
                    </a:lnTo>
                    <a:lnTo>
                      <a:pt x="95" y="58"/>
                    </a:lnTo>
                    <a:lnTo>
                      <a:pt x="92" y="54"/>
                    </a:lnTo>
                    <a:lnTo>
                      <a:pt x="89" y="50"/>
                    </a:lnTo>
                    <a:lnTo>
                      <a:pt x="84" y="45"/>
                    </a:lnTo>
                    <a:lnTo>
                      <a:pt x="80" y="42"/>
                    </a:lnTo>
                    <a:lnTo>
                      <a:pt x="72" y="39"/>
                    </a:lnTo>
                    <a:lnTo>
                      <a:pt x="66" y="36"/>
                    </a:lnTo>
                    <a:lnTo>
                      <a:pt x="52" y="30"/>
                    </a:lnTo>
                    <a:lnTo>
                      <a:pt x="35" y="24"/>
                    </a:lnTo>
                    <a:lnTo>
                      <a:pt x="17" y="18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3" name="Freeform 892"/>
              <p:cNvSpPr>
                <a:spLocks/>
              </p:cNvSpPr>
              <p:nvPr/>
            </p:nvSpPr>
            <p:spPr bwMode="auto">
              <a:xfrm>
                <a:off x="2233" y="1652"/>
                <a:ext cx="3" cy="5"/>
              </a:xfrm>
              <a:custGeom>
                <a:avLst/>
                <a:gdLst>
                  <a:gd name="T0" fmla="*/ 0 w 10"/>
                  <a:gd name="T1" fmla="*/ 1 h 10"/>
                  <a:gd name="T2" fmla="*/ 0 w 10"/>
                  <a:gd name="T3" fmla="*/ 0 h 10"/>
                  <a:gd name="T4" fmla="*/ 0 w 10"/>
                  <a:gd name="T5" fmla="*/ 1 h 10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0"/>
                  <a:gd name="T11" fmla="*/ 10 w 1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4" name="Rectangle 893"/>
              <p:cNvSpPr>
                <a:spLocks noChangeArrowheads="1"/>
              </p:cNvSpPr>
              <p:nvPr/>
            </p:nvSpPr>
            <p:spPr bwMode="auto">
              <a:xfrm>
                <a:off x="2265" y="1687"/>
                <a:ext cx="6" cy="1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45" name="Freeform 894"/>
              <p:cNvSpPr>
                <a:spLocks/>
              </p:cNvSpPr>
              <p:nvPr/>
            </p:nvSpPr>
            <p:spPr bwMode="auto">
              <a:xfrm>
                <a:off x="2265" y="1686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1 h 1"/>
                  <a:gd name="T4" fmla="*/ 0 w 18"/>
                  <a:gd name="T5" fmla="*/ 1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18" y="0"/>
                    </a:moveTo>
                    <a:lnTo>
                      <a:pt x="18" y="1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6" name="Freeform 895"/>
              <p:cNvSpPr>
                <a:spLocks/>
              </p:cNvSpPr>
              <p:nvPr/>
            </p:nvSpPr>
            <p:spPr bwMode="auto">
              <a:xfrm>
                <a:off x="2265" y="1703"/>
                <a:ext cx="8" cy="53"/>
              </a:xfrm>
              <a:custGeom>
                <a:avLst/>
                <a:gdLst>
                  <a:gd name="T0" fmla="*/ 0 w 24"/>
                  <a:gd name="T1" fmla="*/ 0 h 107"/>
                  <a:gd name="T2" fmla="*/ 0 w 24"/>
                  <a:gd name="T3" fmla="*/ 0 h 107"/>
                  <a:gd name="T4" fmla="*/ 0 w 24"/>
                  <a:gd name="T5" fmla="*/ 0 h 107"/>
                  <a:gd name="T6" fmla="*/ 0 w 24"/>
                  <a:gd name="T7" fmla="*/ 0 h 107"/>
                  <a:gd name="T8" fmla="*/ 0 w 24"/>
                  <a:gd name="T9" fmla="*/ 0 h 107"/>
                  <a:gd name="T10" fmla="*/ 0 w 24"/>
                  <a:gd name="T11" fmla="*/ 0 h 107"/>
                  <a:gd name="T12" fmla="*/ 0 w 24"/>
                  <a:gd name="T13" fmla="*/ 0 h 107"/>
                  <a:gd name="T14" fmla="*/ 0 w 24"/>
                  <a:gd name="T15" fmla="*/ 0 h 107"/>
                  <a:gd name="T16" fmla="*/ 0 w 24"/>
                  <a:gd name="T17" fmla="*/ 0 h 107"/>
                  <a:gd name="T18" fmla="*/ 0 w 24"/>
                  <a:gd name="T19" fmla="*/ 0 h 107"/>
                  <a:gd name="T20" fmla="*/ 0 w 24"/>
                  <a:gd name="T21" fmla="*/ 0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107"/>
                  <a:gd name="T35" fmla="*/ 24 w 24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107">
                    <a:moveTo>
                      <a:pt x="18" y="0"/>
                    </a:moveTo>
                    <a:lnTo>
                      <a:pt x="19" y="28"/>
                    </a:lnTo>
                    <a:lnTo>
                      <a:pt x="21" y="53"/>
                    </a:lnTo>
                    <a:lnTo>
                      <a:pt x="22" y="78"/>
                    </a:lnTo>
                    <a:lnTo>
                      <a:pt x="24" y="106"/>
                    </a:lnTo>
                    <a:lnTo>
                      <a:pt x="6" y="107"/>
                    </a:lnTo>
                    <a:lnTo>
                      <a:pt x="4" y="78"/>
                    </a:lnTo>
                    <a:lnTo>
                      <a:pt x="3" y="54"/>
                    </a:lnTo>
                    <a:lnTo>
                      <a:pt x="1" y="29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7" name="Freeform 896"/>
              <p:cNvSpPr>
                <a:spLocks/>
              </p:cNvSpPr>
              <p:nvPr/>
            </p:nvSpPr>
            <p:spPr bwMode="auto">
              <a:xfrm>
                <a:off x="2265" y="1703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1 h 1"/>
                  <a:gd name="T4" fmla="*/ 0 w 18"/>
                  <a:gd name="T5" fmla="*/ 0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0" y="0"/>
                    </a:moveTo>
                    <a:lnTo>
                      <a:pt x="0" y="1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8" name="Freeform 897"/>
              <p:cNvSpPr>
                <a:spLocks/>
              </p:cNvSpPr>
              <p:nvPr/>
            </p:nvSpPr>
            <p:spPr bwMode="auto">
              <a:xfrm>
                <a:off x="2267" y="1756"/>
                <a:ext cx="32" cy="42"/>
              </a:xfrm>
              <a:custGeom>
                <a:avLst/>
                <a:gdLst>
                  <a:gd name="T0" fmla="*/ 0 w 96"/>
                  <a:gd name="T1" fmla="*/ 0 h 84"/>
                  <a:gd name="T2" fmla="*/ 0 w 96"/>
                  <a:gd name="T3" fmla="*/ 1 h 84"/>
                  <a:gd name="T4" fmla="*/ 0 w 96"/>
                  <a:gd name="T5" fmla="*/ 1 h 84"/>
                  <a:gd name="T6" fmla="*/ 0 w 96"/>
                  <a:gd name="T7" fmla="*/ 1 h 84"/>
                  <a:gd name="T8" fmla="*/ 0 w 96"/>
                  <a:gd name="T9" fmla="*/ 1 h 84"/>
                  <a:gd name="T10" fmla="*/ 0 w 96"/>
                  <a:gd name="T11" fmla="*/ 1 h 84"/>
                  <a:gd name="T12" fmla="*/ 0 w 96"/>
                  <a:gd name="T13" fmla="*/ 1 h 84"/>
                  <a:gd name="T14" fmla="*/ 0 w 96"/>
                  <a:gd name="T15" fmla="*/ 1 h 84"/>
                  <a:gd name="T16" fmla="*/ 0 w 96"/>
                  <a:gd name="T17" fmla="*/ 1 h 84"/>
                  <a:gd name="T18" fmla="*/ 0 w 96"/>
                  <a:gd name="T19" fmla="*/ 1 h 84"/>
                  <a:gd name="T20" fmla="*/ 0 w 96"/>
                  <a:gd name="T21" fmla="*/ 1 h 84"/>
                  <a:gd name="T22" fmla="*/ 0 w 96"/>
                  <a:gd name="T23" fmla="*/ 1 h 84"/>
                  <a:gd name="T24" fmla="*/ 0 w 96"/>
                  <a:gd name="T25" fmla="*/ 1 h 84"/>
                  <a:gd name="T26" fmla="*/ 0 w 96"/>
                  <a:gd name="T27" fmla="*/ 1 h 84"/>
                  <a:gd name="T28" fmla="*/ 0 w 96"/>
                  <a:gd name="T29" fmla="*/ 1 h 84"/>
                  <a:gd name="T30" fmla="*/ 0 w 96"/>
                  <a:gd name="T31" fmla="*/ 1 h 84"/>
                  <a:gd name="T32" fmla="*/ 0 w 96"/>
                  <a:gd name="T33" fmla="*/ 1 h 84"/>
                  <a:gd name="T34" fmla="*/ 0 w 96"/>
                  <a:gd name="T35" fmla="*/ 1 h 84"/>
                  <a:gd name="T36" fmla="*/ 0 w 96"/>
                  <a:gd name="T37" fmla="*/ 1 h 84"/>
                  <a:gd name="T38" fmla="*/ 0 w 96"/>
                  <a:gd name="T39" fmla="*/ 1 h 84"/>
                  <a:gd name="T40" fmla="*/ 0 w 96"/>
                  <a:gd name="T41" fmla="*/ 1 h 84"/>
                  <a:gd name="T42" fmla="*/ 0 w 96"/>
                  <a:gd name="T43" fmla="*/ 1 h 84"/>
                  <a:gd name="T44" fmla="*/ 0 w 96"/>
                  <a:gd name="T45" fmla="*/ 1 h 84"/>
                  <a:gd name="T46" fmla="*/ 0 w 96"/>
                  <a:gd name="T47" fmla="*/ 1 h 84"/>
                  <a:gd name="T48" fmla="*/ 0 w 96"/>
                  <a:gd name="T49" fmla="*/ 1 h 84"/>
                  <a:gd name="T50" fmla="*/ 0 w 96"/>
                  <a:gd name="T51" fmla="*/ 1 h 84"/>
                  <a:gd name="T52" fmla="*/ 0 w 96"/>
                  <a:gd name="T53" fmla="*/ 1 h 84"/>
                  <a:gd name="T54" fmla="*/ 0 w 96"/>
                  <a:gd name="T55" fmla="*/ 1 h 84"/>
                  <a:gd name="T56" fmla="*/ 0 w 96"/>
                  <a:gd name="T57" fmla="*/ 1 h 84"/>
                  <a:gd name="T58" fmla="*/ 0 w 96"/>
                  <a:gd name="T59" fmla="*/ 1 h 84"/>
                  <a:gd name="T60" fmla="*/ 0 w 96"/>
                  <a:gd name="T61" fmla="*/ 1 h 84"/>
                  <a:gd name="T62" fmla="*/ 0 w 96"/>
                  <a:gd name="T63" fmla="*/ 1 h 84"/>
                  <a:gd name="T64" fmla="*/ 0 w 96"/>
                  <a:gd name="T65" fmla="*/ 1 h 84"/>
                  <a:gd name="T66" fmla="*/ 0 w 96"/>
                  <a:gd name="T67" fmla="*/ 1 h 84"/>
                  <a:gd name="T68" fmla="*/ 0 w 96"/>
                  <a:gd name="T69" fmla="*/ 0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6"/>
                  <a:gd name="T106" fmla="*/ 0 h 84"/>
                  <a:gd name="T107" fmla="*/ 96 w 96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6" h="84">
                    <a:moveTo>
                      <a:pt x="18" y="0"/>
                    </a:moveTo>
                    <a:lnTo>
                      <a:pt x="18" y="6"/>
                    </a:lnTo>
                    <a:lnTo>
                      <a:pt x="19" y="13"/>
                    </a:lnTo>
                    <a:lnTo>
                      <a:pt x="21" y="20"/>
                    </a:lnTo>
                    <a:lnTo>
                      <a:pt x="24" y="26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4" y="43"/>
                    </a:lnTo>
                    <a:lnTo>
                      <a:pt x="40" y="49"/>
                    </a:lnTo>
                    <a:lnTo>
                      <a:pt x="46" y="54"/>
                    </a:lnTo>
                    <a:lnTo>
                      <a:pt x="52" y="59"/>
                    </a:lnTo>
                    <a:lnTo>
                      <a:pt x="58" y="62"/>
                    </a:lnTo>
                    <a:lnTo>
                      <a:pt x="64" y="65"/>
                    </a:lnTo>
                    <a:lnTo>
                      <a:pt x="71" y="68"/>
                    </a:lnTo>
                    <a:lnTo>
                      <a:pt x="78" y="70"/>
                    </a:lnTo>
                    <a:lnTo>
                      <a:pt x="87" y="71"/>
                    </a:lnTo>
                    <a:lnTo>
                      <a:pt x="96" y="71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74" y="82"/>
                    </a:lnTo>
                    <a:lnTo>
                      <a:pt x="64" y="80"/>
                    </a:lnTo>
                    <a:lnTo>
                      <a:pt x="55" y="76"/>
                    </a:lnTo>
                    <a:lnTo>
                      <a:pt x="47" y="72"/>
                    </a:lnTo>
                    <a:lnTo>
                      <a:pt x="38" y="67"/>
                    </a:lnTo>
                    <a:lnTo>
                      <a:pt x="33" y="62"/>
                    </a:lnTo>
                    <a:lnTo>
                      <a:pt x="25" y="56"/>
                    </a:lnTo>
                    <a:lnTo>
                      <a:pt x="19" y="51"/>
                    </a:lnTo>
                    <a:lnTo>
                      <a:pt x="15" y="43"/>
                    </a:lnTo>
                    <a:lnTo>
                      <a:pt x="10" y="37"/>
                    </a:lnTo>
                    <a:lnTo>
                      <a:pt x="6" y="30"/>
                    </a:lnTo>
                    <a:lnTo>
                      <a:pt x="3" y="23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9" name="Freeform 898"/>
              <p:cNvSpPr>
                <a:spLocks/>
              </p:cNvSpPr>
              <p:nvPr/>
            </p:nvSpPr>
            <p:spPr bwMode="auto">
              <a:xfrm>
                <a:off x="2267" y="1756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0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1"/>
                    </a:moveTo>
                    <a:lnTo>
                      <a:pt x="1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0" name="Freeform 899"/>
              <p:cNvSpPr>
                <a:spLocks/>
              </p:cNvSpPr>
              <p:nvPr/>
            </p:nvSpPr>
            <p:spPr bwMode="auto">
              <a:xfrm>
                <a:off x="2298" y="1777"/>
                <a:ext cx="36" cy="21"/>
              </a:xfrm>
              <a:custGeom>
                <a:avLst/>
                <a:gdLst>
                  <a:gd name="T0" fmla="*/ 0 w 108"/>
                  <a:gd name="T1" fmla="*/ 0 h 43"/>
                  <a:gd name="T2" fmla="*/ 0 w 108"/>
                  <a:gd name="T3" fmla="*/ 0 h 43"/>
                  <a:gd name="T4" fmla="*/ 0 w 108"/>
                  <a:gd name="T5" fmla="*/ 0 h 43"/>
                  <a:gd name="T6" fmla="*/ 0 w 108"/>
                  <a:gd name="T7" fmla="*/ 0 h 43"/>
                  <a:gd name="T8" fmla="*/ 0 w 108"/>
                  <a:gd name="T9" fmla="*/ 0 h 43"/>
                  <a:gd name="T10" fmla="*/ 0 w 108"/>
                  <a:gd name="T11" fmla="*/ 0 h 43"/>
                  <a:gd name="T12" fmla="*/ 0 w 108"/>
                  <a:gd name="T13" fmla="*/ 0 h 43"/>
                  <a:gd name="T14" fmla="*/ 0 w 108"/>
                  <a:gd name="T15" fmla="*/ 0 h 43"/>
                  <a:gd name="T16" fmla="*/ 0 w 108"/>
                  <a:gd name="T17" fmla="*/ 0 h 43"/>
                  <a:gd name="T18" fmla="*/ 0 w 108"/>
                  <a:gd name="T19" fmla="*/ 0 h 43"/>
                  <a:gd name="T20" fmla="*/ 0 w 108"/>
                  <a:gd name="T21" fmla="*/ 0 h 43"/>
                  <a:gd name="T22" fmla="*/ 0 w 108"/>
                  <a:gd name="T23" fmla="*/ 0 h 43"/>
                  <a:gd name="T24" fmla="*/ 0 w 108"/>
                  <a:gd name="T25" fmla="*/ 0 h 43"/>
                  <a:gd name="T26" fmla="*/ 0 w 108"/>
                  <a:gd name="T27" fmla="*/ 0 h 43"/>
                  <a:gd name="T28" fmla="*/ 0 w 108"/>
                  <a:gd name="T29" fmla="*/ 0 h 43"/>
                  <a:gd name="T30" fmla="*/ 0 w 108"/>
                  <a:gd name="T31" fmla="*/ 0 h 43"/>
                  <a:gd name="T32" fmla="*/ 0 w 108"/>
                  <a:gd name="T33" fmla="*/ 0 h 43"/>
                  <a:gd name="T34" fmla="*/ 0 w 108"/>
                  <a:gd name="T35" fmla="*/ 0 h 43"/>
                  <a:gd name="T36" fmla="*/ 0 w 108"/>
                  <a:gd name="T37" fmla="*/ 0 h 43"/>
                  <a:gd name="T38" fmla="*/ 0 w 108"/>
                  <a:gd name="T39" fmla="*/ 0 h 43"/>
                  <a:gd name="T40" fmla="*/ 0 w 108"/>
                  <a:gd name="T41" fmla="*/ 0 h 43"/>
                  <a:gd name="T42" fmla="*/ 0 w 108"/>
                  <a:gd name="T43" fmla="*/ 0 h 43"/>
                  <a:gd name="T44" fmla="*/ 0 w 108"/>
                  <a:gd name="T45" fmla="*/ 0 h 43"/>
                  <a:gd name="T46" fmla="*/ 0 w 108"/>
                  <a:gd name="T47" fmla="*/ 0 h 43"/>
                  <a:gd name="T48" fmla="*/ 0 w 108"/>
                  <a:gd name="T49" fmla="*/ 0 h 43"/>
                  <a:gd name="T50" fmla="*/ 0 w 108"/>
                  <a:gd name="T51" fmla="*/ 0 h 43"/>
                  <a:gd name="T52" fmla="*/ 0 w 108"/>
                  <a:gd name="T53" fmla="*/ 0 h 43"/>
                  <a:gd name="T54" fmla="*/ 0 w 108"/>
                  <a:gd name="T55" fmla="*/ 0 h 43"/>
                  <a:gd name="T56" fmla="*/ 0 w 108"/>
                  <a:gd name="T57" fmla="*/ 0 h 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43"/>
                  <a:gd name="T89" fmla="*/ 108 w 108"/>
                  <a:gd name="T90" fmla="*/ 43 h 4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43">
                    <a:moveTo>
                      <a:pt x="0" y="30"/>
                    </a:moveTo>
                    <a:lnTo>
                      <a:pt x="7" y="30"/>
                    </a:lnTo>
                    <a:lnTo>
                      <a:pt x="15" y="29"/>
                    </a:lnTo>
                    <a:lnTo>
                      <a:pt x="21" y="28"/>
                    </a:lnTo>
                    <a:lnTo>
                      <a:pt x="26" y="26"/>
                    </a:lnTo>
                    <a:lnTo>
                      <a:pt x="32" y="24"/>
                    </a:lnTo>
                    <a:lnTo>
                      <a:pt x="38" y="22"/>
                    </a:lnTo>
                    <a:lnTo>
                      <a:pt x="49" y="17"/>
                    </a:lnTo>
                    <a:lnTo>
                      <a:pt x="61" y="11"/>
                    </a:lnTo>
                    <a:lnTo>
                      <a:pt x="74" y="7"/>
                    </a:lnTo>
                    <a:lnTo>
                      <a:pt x="83" y="3"/>
                    </a:lnTo>
                    <a:lnTo>
                      <a:pt x="90" y="2"/>
                    </a:lnTo>
                    <a:lnTo>
                      <a:pt x="99" y="1"/>
                    </a:lnTo>
                    <a:lnTo>
                      <a:pt x="108" y="0"/>
                    </a:lnTo>
                    <a:lnTo>
                      <a:pt x="108" y="13"/>
                    </a:lnTo>
                    <a:lnTo>
                      <a:pt x="101" y="14"/>
                    </a:lnTo>
                    <a:lnTo>
                      <a:pt x="95" y="15"/>
                    </a:lnTo>
                    <a:lnTo>
                      <a:pt x="87" y="16"/>
                    </a:lnTo>
                    <a:lnTo>
                      <a:pt x="83" y="17"/>
                    </a:lnTo>
                    <a:lnTo>
                      <a:pt x="71" y="22"/>
                    </a:lnTo>
                    <a:lnTo>
                      <a:pt x="59" y="27"/>
                    </a:lnTo>
                    <a:lnTo>
                      <a:pt x="47" y="32"/>
                    </a:lnTo>
                    <a:lnTo>
                      <a:pt x="40" y="35"/>
                    </a:lnTo>
                    <a:lnTo>
                      <a:pt x="34" y="38"/>
                    </a:lnTo>
                    <a:lnTo>
                      <a:pt x="26" y="40"/>
                    </a:lnTo>
                    <a:lnTo>
                      <a:pt x="18" y="42"/>
                    </a:lnTo>
                    <a:lnTo>
                      <a:pt x="9" y="43"/>
                    </a:lnTo>
                    <a:lnTo>
                      <a:pt x="1" y="43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1" name="Freeform 900"/>
              <p:cNvSpPr>
                <a:spLocks/>
              </p:cNvSpPr>
              <p:nvPr/>
            </p:nvSpPr>
            <p:spPr bwMode="auto">
              <a:xfrm>
                <a:off x="2298" y="1792"/>
                <a:ext cx="1" cy="6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0 h 13"/>
                  <a:gd name="T4" fmla="*/ 0 w 1"/>
                  <a:gd name="T5" fmla="*/ 0 h 13"/>
                  <a:gd name="T6" fmla="*/ 1 w 1"/>
                  <a:gd name="T7" fmla="*/ 0 h 13"/>
                  <a:gd name="T8" fmla="*/ 0 w 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3"/>
                  <a:gd name="T17" fmla="*/ 1 w 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3">
                    <a:moveTo>
                      <a:pt x="0" y="13"/>
                    </a:moveTo>
                    <a:lnTo>
                      <a:pt x="1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2" name="Freeform 901"/>
              <p:cNvSpPr>
                <a:spLocks/>
              </p:cNvSpPr>
              <p:nvPr/>
            </p:nvSpPr>
            <p:spPr bwMode="auto">
              <a:xfrm>
                <a:off x="2334" y="1777"/>
                <a:ext cx="12" cy="18"/>
              </a:xfrm>
              <a:custGeom>
                <a:avLst/>
                <a:gdLst>
                  <a:gd name="T0" fmla="*/ 0 w 38"/>
                  <a:gd name="T1" fmla="*/ 0 h 38"/>
                  <a:gd name="T2" fmla="*/ 0 w 38"/>
                  <a:gd name="T3" fmla="*/ 0 h 38"/>
                  <a:gd name="T4" fmla="*/ 0 w 38"/>
                  <a:gd name="T5" fmla="*/ 0 h 38"/>
                  <a:gd name="T6" fmla="*/ 0 w 38"/>
                  <a:gd name="T7" fmla="*/ 0 h 38"/>
                  <a:gd name="T8" fmla="*/ 0 w 38"/>
                  <a:gd name="T9" fmla="*/ 0 h 38"/>
                  <a:gd name="T10" fmla="*/ 0 w 38"/>
                  <a:gd name="T11" fmla="*/ 0 h 38"/>
                  <a:gd name="T12" fmla="*/ 0 w 38"/>
                  <a:gd name="T13" fmla="*/ 0 h 38"/>
                  <a:gd name="T14" fmla="*/ 0 w 38"/>
                  <a:gd name="T15" fmla="*/ 0 h 38"/>
                  <a:gd name="T16" fmla="*/ 0 w 38"/>
                  <a:gd name="T17" fmla="*/ 0 h 38"/>
                  <a:gd name="T18" fmla="*/ 0 w 38"/>
                  <a:gd name="T19" fmla="*/ 0 h 38"/>
                  <a:gd name="T20" fmla="*/ 0 w 38"/>
                  <a:gd name="T21" fmla="*/ 0 h 38"/>
                  <a:gd name="T22" fmla="*/ 0 w 38"/>
                  <a:gd name="T23" fmla="*/ 0 h 38"/>
                  <a:gd name="T24" fmla="*/ 0 w 38"/>
                  <a:gd name="T25" fmla="*/ 0 h 38"/>
                  <a:gd name="T26" fmla="*/ 0 w 38"/>
                  <a:gd name="T27" fmla="*/ 0 h 38"/>
                  <a:gd name="T28" fmla="*/ 0 w 38"/>
                  <a:gd name="T29" fmla="*/ 0 h 38"/>
                  <a:gd name="T30" fmla="*/ 0 w 38"/>
                  <a:gd name="T31" fmla="*/ 0 h 38"/>
                  <a:gd name="T32" fmla="*/ 0 w 38"/>
                  <a:gd name="T33" fmla="*/ 0 h 38"/>
                  <a:gd name="T34" fmla="*/ 0 w 38"/>
                  <a:gd name="T35" fmla="*/ 0 h 38"/>
                  <a:gd name="T36" fmla="*/ 0 w 38"/>
                  <a:gd name="T37" fmla="*/ 0 h 38"/>
                  <a:gd name="T38" fmla="*/ 0 w 38"/>
                  <a:gd name="T39" fmla="*/ 0 h 38"/>
                  <a:gd name="T40" fmla="*/ 0 w 38"/>
                  <a:gd name="T41" fmla="*/ 0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38"/>
                  <a:gd name="T65" fmla="*/ 38 w 38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38">
                    <a:moveTo>
                      <a:pt x="2" y="0"/>
                    </a:moveTo>
                    <a:lnTo>
                      <a:pt x="6" y="1"/>
                    </a:lnTo>
                    <a:lnTo>
                      <a:pt x="12" y="2"/>
                    </a:lnTo>
                    <a:lnTo>
                      <a:pt x="18" y="5"/>
                    </a:lnTo>
                    <a:lnTo>
                      <a:pt x="23" y="10"/>
                    </a:lnTo>
                    <a:lnTo>
                      <a:pt x="27" y="15"/>
                    </a:lnTo>
                    <a:lnTo>
                      <a:pt x="32" y="23"/>
                    </a:lnTo>
                    <a:lnTo>
                      <a:pt x="35" y="26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26" y="38"/>
                    </a:lnTo>
                    <a:lnTo>
                      <a:pt x="23" y="35"/>
                    </a:lnTo>
                    <a:lnTo>
                      <a:pt x="20" y="33"/>
                    </a:lnTo>
                    <a:lnTo>
                      <a:pt x="15" y="28"/>
                    </a:lnTo>
                    <a:lnTo>
                      <a:pt x="11" y="19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3" name="Freeform 902"/>
              <p:cNvSpPr>
                <a:spLocks/>
              </p:cNvSpPr>
              <p:nvPr/>
            </p:nvSpPr>
            <p:spPr bwMode="auto">
              <a:xfrm>
                <a:off x="2334" y="1777"/>
                <a:ext cx="0" cy="6"/>
              </a:xfrm>
              <a:custGeom>
                <a:avLst/>
                <a:gdLst>
                  <a:gd name="T0" fmla="*/ 0 w 2"/>
                  <a:gd name="T1" fmla="*/ 0 h 13"/>
                  <a:gd name="T2" fmla="*/ 0 w 2"/>
                  <a:gd name="T3" fmla="*/ 0 h 13"/>
                  <a:gd name="T4" fmla="*/ 0 w 2"/>
                  <a:gd name="T5" fmla="*/ 0 h 13"/>
                  <a:gd name="T6" fmla="*/ 0 w 2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3"/>
                  <a:gd name="T14" fmla="*/ 0 w 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3">
                    <a:moveTo>
                      <a:pt x="2" y="0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4" name="Freeform 903"/>
              <p:cNvSpPr>
                <a:spLocks/>
              </p:cNvSpPr>
              <p:nvPr/>
            </p:nvSpPr>
            <p:spPr bwMode="auto">
              <a:xfrm>
                <a:off x="2343" y="1791"/>
                <a:ext cx="29" cy="11"/>
              </a:xfrm>
              <a:custGeom>
                <a:avLst/>
                <a:gdLst>
                  <a:gd name="T0" fmla="*/ 0 w 89"/>
                  <a:gd name="T1" fmla="*/ 0 h 23"/>
                  <a:gd name="T2" fmla="*/ 0 w 89"/>
                  <a:gd name="T3" fmla="*/ 0 h 23"/>
                  <a:gd name="T4" fmla="*/ 0 w 89"/>
                  <a:gd name="T5" fmla="*/ 0 h 23"/>
                  <a:gd name="T6" fmla="*/ 0 w 89"/>
                  <a:gd name="T7" fmla="*/ 0 h 23"/>
                  <a:gd name="T8" fmla="*/ 0 w 89"/>
                  <a:gd name="T9" fmla="*/ 0 h 23"/>
                  <a:gd name="T10" fmla="*/ 0 w 89"/>
                  <a:gd name="T11" fmla="*/ 0 h 23"/>
                  <a:gd name="T12" fmla="*/ 0 w 89"/>
                  <a:gd name="T13" fmla="*/ 0 h 23"/>
                  <a:gd name="T14" fmla="*/ 0 w 89"/>
                  <a:gd name="T15" fmla="*/ 0 h 23"/>
                  <a:gd name="T16" fmla="*/ 0 w 89"/>
                  <a:gd name="T17" fmla="*/ 0 h 23"/>
                  <a:gd name="T18" fmla="*/ 0 w 89"/>
                  <a:gd name="T19" fmla="*/ 0 h 23"/>
                  <a:gd name="T20" fmla="*/ 0 w 89"/>
                  <a:gd name="T21" fmla="*/ 0 h 23"/>
                  <a:gd name="T22" fmla="*/ 0 w 89"/>
                  <a:gd name="T23" fmla="*/ 0 h 23"/>
                  <a:gd name="T24" fmla="*/ 0 w 89"/>
                  <a:gd name="T25" fmla="*/ 0 h 23"/>
                  <a:gd name="T26" fmla="*/ 0 w 89"/>
                  <a:gd name="T27" fmla="*/ 0 h 23"/>
                  <a:gd name="T28" fmla="*/ 0 w 89"/>
                  <a:gd name="T29" fmla="*/ 0 h 23"/>
                  <a:gd name="T30" fmla="*/ 0 w 89"/>
                  <a:gd name="T31" fmla="*/ 0 h 23"/>
                  <a:gd name="T32" fmla="*/ 0 w 89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23"/>
                  <a:gd name="T53" fmla="*/ 89 w 8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23">
                    <a:moveTo>
                      <a:pt x="11" y="0"/>
                    </a:moveTo>
                    <a:lnTo>
                      <a:pt x="19" y="4"/>
                    </a:lnTo>
                    <a:lnTo>
                      <a:pt x="27" y="7"/>
                    </a:lnTo>
                    <a:lnTo>
                      <a:pt x="36" y="9"/>
                    </a:lnTo>
                    <a:lnTo>
                      <a:pt x="45" y="10"/>
                    </a:lnTo>
                    <a:lnTo>
                      <a:pt x="55" y="11"/>
                    </a:lnTo>
                    <a:lnTo>
                      <a:pt x="65" y="11"/>
                    </a:lnTo>
                    <a:lnTo>
                      <a:pt x="89" y="11"/>
                    </a:lnTo>
                    <a:lnTo>
                      <a:pt x="89" y="23"/>
                    </a:lnTo>
                    <a:lnTo>
                      <a:pt x="65" y="23"/>
                    </a:lnTo>
                    <a:lnTo>
                      <a:pt x="54" y="23"/>
                    </a:lnTo>
                    <a:lnTo>
                      <a:pt x="43" y="22"/>
                    </a:lnTo>
                    <a:lnTo>
                      <a:pt x="31" y="21"/>
                    </a:lnTo>
                    <a:lnTo>
                      <a:pt x="21" y="19"/>
                    </a:lnTo>
                    <a:lnTo>
                      <a:pt x="9" y="15"/>
                    </a:lnTo>
                    <a:lnTo>
                      <a:pt x="0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5" name="Freeform 904"/>
              <p:cNvSpPr>
                <a:spLocks/>
              </p:cNvSpPr>
              <p:nvPr/>
            </p:nvSpPr>
            <p:spPr bwMode="auto">
              <a:xfrm>
                <a:off x="2342" y="1791"/>
                <a:ext cx="4" cy="4"/>
              </a:xfrm>
              <a:custGeom>
                <a:avLst/>
                <a:gdLst>
                  <a:gd name="T0" fmla="*/ 0 w 12"/>
                  <a:gd name="T1" fmla="*/ 0 h 10"/>
                  <a:gd name="T2" fmla="*/ 0 w 12"/>
                  <a:gd name="T3" fmla="*/ 0 h 10"/>
                  <a:gd name="T4" fmla="*/ 0 w 12"/>
                  <a:gd name="T5" fmla="*/ 0 h 10"/>
                  <a:gd name="T6" fmla="*/ 0 w 1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0"/>
                  <a:gd name="T14" fmla="*/ 12 w 12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0">
                    <a:moveTo>
                      <a:pt x="0" y="10"/>
                    </a:moveTo>
                    <a:lnTo>
                      <a:pt x="1" y="10"/>
                    </a:lnTo>
                    <a:lnTo>
                      <a:pt x="1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6" name="Freeform 905"/>
              <p:cNvSpPr>
                <a:spLocks/>
              </p:cNvSpPr>
              <p:nvPr/>
            </p:nvSpPr>
            <p:spPr bwMode="auto">
              <a:xfrm>
                <a:off x="2372" y="1746"/>
                <a:ext cx="51" cy="56"/>
              </a:xfrm>
              <a:custGeom>
                <a:avLst/>
                <a:gdLst>
                  <a:gd name="T0" fmla="*/ 0 w 154"/>
                  <a:gd name="T1" fmla="*/ 1 h 112"/>
                  <a:gd name="T2" fmla="*/ 0 w 154"/>
                  <a:gd name="T3" fmla="*/ 1 h 112"/>
                  <a:gd name="T4" fmla="*/ 0 w 154"/>
                  <a:gd name="T5" fmla="*/ 1 h 112"/>
                  <a:gd name="T6" fmla="*/ 0 w 154"/>
                  <a:gd name="T7" fmla="*/ 1 h 112"/>
                  <a:gd name="T8" fmla="*/ 0 w 154"/>
                  <a:gd name="T9" fmla="*/ 1 h 112"/>
                  <a:gd name="T10" fmla="*/ 0 w 154"/>
                  <a:gd name="T11" fmla="*/ 1 h 112"/>
                  <a:gd name="T12" fmla="*/ 0 w 154"/>
                  <a:gd name="T13" fmla="*/ 1 h 112"/>
                  <a:gd name="T14" fmla="*/ 0 w 154"/>
                  <a:gd name="T15" fmla="*/ 1 h 112"/>
                  <a:gd name="T16" fmla="*/ 0 w 154"/>
                  <a:gd name="T17" fmla="*/ 1 h 112"/>
                  <a:gd name="T18" fmla="*/ 0 w 154"/>
                  <a:gd name="T19" fmla="*/ 1 h 112"/>
                  <a:gd name="T20" fmla="*/ 0 w 154"/>
                  <a:gd name="T21" fmla="*/ 1 h 112"/>
                  <a:gd name="T22" fmla="*/ 0 w 154"/>
                  <a:gd name="T23" fmla="*/ 1 h 112"/>
                  <a:gd name="T24" fmla="*/ 0 w 154"/>
                  <a:gd name="T25" fmla="*/ 1 h 112"/>
                  <a:gd name="T26" fmla="*/ 0 w 154"/>
                  <a:gd name="T27" fmla="*/ 1 h 112"/>
                  <a:gd name="T28" fmla="*/ 0 w 154"/>
                  <a:gd name="T29" fmla="*/ 1 h 112"/>
                  <a:gd name="T30" fmla="*/ 0 w 154"/>
                  <a:gd name="T31" fmla="*/ 1 h 112"/>
                  <a:gd name="T32" fmla="*/ 0 w 154"/>
                  <a:gd name="T33" fmla="*/ 1 h 112"/>
                  <a:gd name="T34" fmla="*/ 0 w 154"/>
                  <a:gd name="T35" fmla="*/ 1 h 112"/>
                  <a:gd name="T36" fmla="*/ 0 w 154"/>
                  <a:gd name="T37" fmla="*/ 1 h 112"/>
                  <a:gd name="T38" fmla="*/ 0 w 154"/>
                  <a:gd name="T39" fmla="*/ 0 h 112"/>
                  <a:gd name="T40" fmla="*/ 0 w 154"/>
                  <a:gd name="T41" fmla="*/ 1 h 112"/>
                  <a:gd name="T42" fmla="*/ 0 w 154"/>
                  <a:gd name="T43" fmla="*/ 1 h 112"/>
                  <a:gd name="T44" fmla="*/ 0 w 154"/>
                  <a:gd name="T45" fmla="*/ 1 h 112"/>
                  <a:gd name="T46" fmla="*/ 0 w 154"/>
                  <a:gd name="T47" fmla="*/ 1 h 112"/>
                  <a:gd name="T48" fmla="*/ 0 w 154"/>
                  <a:gd name="T49" fmla="*/ 1 h 112"/>
                  <a:gd name="T50" fmla="*/ 0 w 154"/>
                  <a:gd name="T51" fmla="*/ 1 h 112"/>
                  <a:gd name="T52" fmla="*/ 0 w 154"/>
                  <a:gd name="T53" fmla="*/ 1 h 112"/>
                  <a:gd name="T54" fmla="*/ 0 w 154"/>
                  <a:gd name="T55" fmla="*/ 1 h 112"/>
                  <a:gd name="T56" fmla="*/ 0 w 154"/>
                  <a:gd name="T57" fmla="*/ 1 h 112"/>
                  <a:gd name="T58" fmla="*/ 0 w 154"/>
                  <a:gd name="T59" fmla="*/ 1 h 112"/>
                  <a:gd name="T60" fmla="*/ 0 w 154"/>
                  <a:gd name="T61" fmla="*/ 1 h 112"/>
                  <a:gd name="T62" fmla="*/ 0 w 154"/>
                  <a:gd name="T63" fmla="*/ 1 h 112"/>
                  <a:gd name="T64" fmla="*/ 0 w 154"/>
                  <a:gd name="T65" fmla="*/ 1 h 112"/>
                  <a:gd name="T66" fmla="*/ 0 w 154"/>
                  <a:gd name="T67" fmla="*/ 1 h 112"/>
                  <a:gd name="T68" fmla="*/ 0 w 154"/>
                  <a:gd name="T69" fmla="*/ 1 h 112"/>
                  <a:gd name="T70" fmla="*/ 0 w 154"/>
                  <a:gd name="T71" fmla="*/ 1 h 112"/>
                  <a:gd name="T72" fmla="*/ 0 w 154"/>
                  <a:gd name="T73" fmla="*/ 1 h 112"/>
                  <a:gd name="T74" fmla="*/ 0 w 154"/>
                  <a:gd name="T75" fmla="*/ 1 h 112"/>
                  <a:gd name="T76" fmla="*/ 0 w 154"/>
                  <a:gd name="T77" fmla="*/ 1 h 112"/>
                  <a:gd name="T78" fmla="*/ 0 w 154"/>
                  <a:gd name="T79" fmla="*/ 1 h 112"/>
                  <a:gd name="T80" fmla="*/ 0 w 154"/>
                  <a:gd name="T81" fmla="*/ 1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4"/>
                  <a:gd name="T124" fmla="*/ 0 h 112"/>
                  <a:gd name="T125" fmla="*/ 154 w 154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4" h="112">
                    <a:moveTo>
                      <a:pt x="0" y="100"/>
                    </a:moveTo>
                    <a:lnTo>
                      <a:pt x="14" y="99"/>
                    </a:lnTo>
                    <a:lnTo>
                      <a:pt x="28" y="98"/>
                    </a:lnTo>
                    <a:lnTo>
                      <a:pt x="41" y="94"/>
                    </a:lnTo>
                    <a:lnTo>
                      <a:pt x="53" y="91"/>
                    </a:lnTo>
                    <a:lnTo>
                      <a:pt x="59" y="89"/>
                    </a:lnTo>
                    <a:lnTo>
                      <a:pt x="65" y="87"/>
                    </a:lnTo>
                    <a:lnTo>
                      <a:pt x="71" y="85"/>
                    </a:lnTo>
                    <a:lnTo>
                      <a:pt x="77" y="82"/>
                    </a:lnTo>
                    <a:lnTo>
                      <a:pt x="87" y="77"/>
                    </a:lnTo>
                    <a:lnTo>
                      <a:pt x="92" y="74"/>
                    </a:lnTo>
                    <a:lnTo>
                      <a:pt x="96" y="70"/>
                    </a:lnTo>
                    <a:lnTo>
                      <a:pt x="105" y="62"/>
                    </a:lnTo>
                    <a:lnTo>
                      <a:pt x="114" y="55"/>
                    </a:lnTo>
                    <a:lnTo>
                      <a:pt x="120" y="47"/>
                    </a:lnTo>
                    <a:lnTo>
                      <a:pt x="126" y="39"/>
                    </a:lnTo>
                    <a:lnTo>
                      <a:pt x="130" y="29"/>
                    </a:lnTo>
                    <a:lnTo>
                      <a:pt x="133" y="20"/>
                    </a:lnTo>
                    <a:lnTo>
                      <a:pt x="134" y="10"/>
                    </a:lnTo>
                    <a:lnTo>
                      <a:pt x="136" y="0"/>
                    </a:lnTo>
                    <a:lnTo>
                      <a:pt x="154" y="1"/>
                    </a:lnTo>
                    <a:lnTo>
                      <a:pt x="152" y="12"/>
                    </a:lnTo>
                    <a:lnTo>
                      <a:pt x="151" y="22"/>
                    </a:lnTo>
                    <a:lnTo>
                      <a:pt x="146" y="32"/>
                    </a:lnTo>
                    <a:lnTo>
                      <a:pt x="142" y="43"/>
                    </a:lnTo>
                    <a:lnTo>
                      <a:pt x="136" y="53"/>
                    </a:lnTo>
                    <a:lnTo>
                      <a:pt x="129" y="62"/>
                    </a:lnTo>
                    <a:lnTo>
                      <a:pt x="118" y="71"/>
                    </a:lnTo>
                    <a:lnTo>
                      <a:pt x="109" y="79"/>
                    </a:lnTo>
                    <a:lnTo>
                      <a:pt x="105" y="82"/>
                    </a:lnTo>
                    <a:lnTo>
                      <a:pt x="99" y="86"/>
                    </a:lnTo>
                    <a:lnTo>
                      <a:pt x="87" y="92"/>
                    </a:lnTo>
                    <a:lnTo>
                      <a:pt x="81" y="95"/>
                    </a:lnTo>
                    <a:lnTo>
                      <a:pt x="74" y="99"/>
                    </a:lnTo>
                    <a:lnTo>
                      <a:pt x="68" y="101"/>
                    </a:lnTo>
                    <a:lnTo>
                      <a:pt x="60" y="103"/>
                    </a:lnTo>
                    <a:lnTo>
                      <a:pt x="47" y="107"/>
                    </a:lnTo>
                    <a:lnTo>
                      <a:pt x="32" y="110"/>
                    </a:lnTo>
                    <a:lnTo>
                      <a:pt x="16" y="111"/>
                    </a:lnTo>
                    <a:lnTo>
                      <a:pt x="1" y="11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7" name="Freeform 906"/>
              <p:cNvSpPr>
                <a:spLocks/>
              </p:cNvSpPr>
              <p:nvPr/>
            </p:nvSpPr>
            <p:spPr bwMode="auto">
              <a:xfrm>
                <a:off x="2372" y="1796"/>
                <a:ext cx="0" cy="6"/>
              </a:xfrm>
              <a:custGeom>
                <a:avLst/>
                <a:gdLst>
                  <a:gd name="T0" fmla="*/ 0 w 1"/>
                  <a:gd name="T1" fmla="*/ 1 h 12"/>
                  <a:gd name="T2" fmla="*/ 0 w 1"/>
                  <a:gd name="T3" fmla="*/ 0 h 12"/>
                  <a:gd name="T4" fmla="*/ 0 w 1"/>
                  <a:gd name="T5" fmla="*/ 0 h 12"/>
                  <a:gd name="T6" fmla="*/ 0 w 1"/>
                  <a:gd name="T7" fmla="*/ 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2"/>
                  <a:gd name="T14" fmla="*/ 0 w 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2">
                    <a:moveTo>
                      <a:pt x="1" y="1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8" name="Freeform 907"/>
              <p:cNvSpPr>
                <a:spLocks/>
              </p:cNvSpPr>
              <p:nvPr/>
            </p:nvSpPr>
            <p:spPr bwMode="auto">
              <a:xfrm>
                <a:off x="2416" y="1730"/>
                <a:ext cx="7" cy="16"/>
              </a:xfrm>
              <a:custGeom>
                <a:avLst/>
                <a:gdLst>
                  <a:gd name="T0" fmla="*/ 0 w 21"/>
                  <a:gd name="T1" fmla="*/ 0 h 33"/>
                  <a:gd name="T2" fmla="*/ 0 w 21"/>
                  <a:gd name="T3" fmla="*/ 0 h 33"/>
                  <a:gd name="T4" fmla="*/ 0 w 21"/>
                  <a:gd name="T5" fmla="*/ 0 h 33"/>
                  <a:gd name="T6" fmla="*/ 0 w 21"/>
                  <a:gd name="T7" fmla="*/ 0 h 33"/>
                  <a:gd name="T8" fmla="*/ 0 w 21"/>
                  <a:gd name="T9" fmla="*/ 0 h 33"/>
                  <a:gd name="T10" fmla="*/ 0 w 21"/>
                  <a:gd name="T11" fmla="*/ 0 h 33"/>
                  <a:gd name="T12" fmla="*/ 0 w 21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33"/>
                  <a:gd name="T23" fmla="*/ 21 w 21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33">
                    <a:moveTo>
                      <a:pt x="3" y="33"/>
                    </a:moveTo>
                    <a:lnTo>
                      <a:pt x="1" y="18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19" y="17"/>
                    </a:lnTo>
                    <a:lnTo>
                      <a:pt x="21" y="33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9" name="Freeform 908"/>
              <p:cNvSpPr>
                <a:spLocks/>
              </p:cNvSpPr>
              <p:nvPr/>
            </p:nvSpPr>
            <p:spPr bwMode="auto">
              <a:xfrm>
                <a:off x="2417" y="1746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18" y="1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0" name="Freeform 909"/>
              <p:cNvSpPr>
                <a:spLocks/>
              </p:cNvSpPr>
              <p:nvPr/>
            </p:nvSpPr>
            <p:spPr bwMode="auto">
              <a:xfrm>
                <a:off x="2414" y="1725"/>
                <a:ext cx="7" cy="7"/>
              </a:xfrm>
              <a:custGeom>
                <a:avLst/>
                <a:gdLst>
                  <a:gd name="T0" fmla="*/ 0 w 20"/>
                  <a:gd name="T1" fmla="*/ 1 h 14"/>
                  <a:gd name="T2" fmla="*/ 0 w 20"/>
                  <a:gd name="T3" fmla="*/ 1 h 14"/>
                  <a:gd name="T4" fmla="*/ 0 w 20"/>
                  <a:gd name="T5" fmla="*/ 0 h 14"/>
                  <a:gd name="T6" fmla="*/ 0 w 20"/>
                  <a:gd name="T7" fmla="*/ 1 h 14"/>
                  <a:gd name="T8" fmla="*/ 0 w 20"/>
                  <a:gd name="T9" fmla="*/ 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4"/>
                  <a:gd name="T17" fmla="*/ 20 w 2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4">
                    <a:moveTo>
                      <a:pt x="11" y="14"/>
                    </a:moveTo>
                    <a:lnTo>
                      <a:pt x="20" y="4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1" name="Freeform 910"/>
              <p:cNvSpPr>
                <a:spLocks/>
              </p:cNvSpPr>
              <p:nvPr/>
            </p:nvSpPr>
            <p:spPr bwMode="auto">
              <a:xfrm>
                <a:off x="2416" y="1727"/>
                <a:ext cx="6" cy="5"/>
              </a:xfrm>
              <a:custGeom>
                <a:avLst/>
                <a:gdLst>
                  <a:gd name="T0" fmla="*/ 0 w 18"/>
                  <a:gd name="T1" fmla="*/ 1 h 10"/>
                  <a:gd name="T2" fmla="*/ 0 w 18"/>
                  <a:gd name="T3" fmla="*/ 1 h 10"/>
                  <a:gd name="T4" fmla="*/ 0 w 18"/>
                  <a:gd name="T5" fmla="*/ 0 h 10"/>
                  <a:gd name="T6" fmla="*/ 0 w 18"/>
                  <a:gd name="T7" fmla="*/ 1 h 10"/>
                  <a:gd name="T8" fmla="*/ 0 w 18"/>
                  <a:gd name="T9" fmla="*/ 1 h 10"/>
                  <a:gd name="T10" fmla="*/ 0 w 18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0"/>
                  <a:gd name="T20" fmla="*/ 18 w 1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0">
                    <a:moveTo>
                      <a:pt x="18" y="5"/>
                    </a:moveTo>
                    <a:lnTo>
                      <a:pt x="16" y="1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2" name="Freeform 911"/>
              <p:cNvSpPr>
                <a:spLocks/>
              </p:cNvSpPr>
              <p:nvPr/>
            </p:nvSpPr>
            <p:spPr bwMode="auto">
              <a:xfrm>
                <a:off x="2410" y="1726"/>
                <a:ext cx="8" cy="7"/>
              </a:xfrm>
              <a:custGeom>
                <a:avLst/>
                <a:gdLst>
                  <a:gd name="T0" fmla="*/ 0 w 24"/>
                  <a:gd name="T1" fmla="*/ 1 h 12"/>
                  <a:gd name="T2" fmla="*/ 0 w 24"/>
                  <a:gd name="T3" fmla="*/ 1 h 12"/>
                  <a:gd name="T4" fmla="*/ 0 w 24"/>
                  <a:gd name="T5" fmla="*/ 1 h 12"/>
                  <a:gd name="T6" fmla="*/ 0 w 24"/>
                  <a:gd name="T7" fmla="*/ 1 h 12"/>
                  <a:gd name="T8" fmla="*/ 0 w 24"/>
                  <a:gd name="T9" fmla="*/ 1 h 12"/>
                  <a:gd name="T10" fmla="*/ 0 w 24"/>
                  <a:gd name="T11" fmla="*/ 1 h 12"/>
                  <a:gd name="T12" fmla="*/ 0 w 24"/>
                  <a:gd name="T13" fmla="*/ 1 h 12"/>
                  <a:gd name="T14" fmla="*/ 0 w 24"/>
                  <a:gd name="T15" fmla="*/ 1 h 12"/>
                  <a:gd name="T16" fmla="*/ 0 w 24"/>
                  <a:gd name="T17" fmla="*/ 1 h 12"/>
                  <a:gd name="T18" fmla="*/ 0 w 24"/>
                  <a:gd name="T19" fmla="*/ 0 h 12"/>
                  <a:gd name="T20" fmla="*/ 0 w 24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12"/>
                  <a:gd name="T35" fmla="*/ 24 w 24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12">
                    <a:moveTo>
                      <a:pt x="24" y="5"/>
                    </a:moveTo>
                    <a:lnTo>
                      <a:pt x="22" y="7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3" name="Freeform 912"/>
              <p:cNvSpPr>
                <a:spLocks/>
              </p:cNvSpPr>
              <p:nvPr/>
            </p:nvSpPr>
            <p:spPr bwMode="auto">
              <a:xfrm>
                <a:off x="2412" y="1723"/>
                <a:ext cx="6" cy="8"/>
              </a:xfrm>
              <a:custGeom>
                <a:avLst/>
                <a:gdLst>
                  <a:gd name="T0" fmla="*/ 0 w 18"/>
                  <a:gd name="T1" fmla="*/ 1 h 14"/>
                  <a:gd name="T2" fmla="*/ 0 w 18"/>
                  <a:gd name="T3" fmla="*/ 0 h 14"/>
                  <a:gd name="T4" fmla="*/ 0 w 18"/>
                  <a:gd name="T5" fmla="*/ 1 h 14"/>
                  <a:gd name="T6" fmla="*/ 0 w 18"/>
                  <a:gd name="T7" fmla="*/ 1 h 14"/>
                  <a:gd name="T8" fmla="*/ 0 w 18"/>
                  <a:gd name="T9" fmla="*/ 1 h 14"/>
                  <a:gd name="T10" fmla="*/ 0 w 18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4"/>
                  <a:gd name="T20" fmla="*/ 18 w 18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4">
                    <a:moveTo>
                      <a:pt x="13" y="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18" y="11"/>
                    </a:lnTo>
                    <a:lnTo>
                      <a:pt x="5" y="1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4" name="Freeform 913"/>
              <p:cNvSpPr>
                <a:spLocks/>
              </p:cNvSpPr>
              <p:nvPr/>
            </p:nvSpPr>
            <p:spPr bwMode="auto">
              <a:xfrm>
                <a:off x="2410" y="1732"/>
                <a:ext cx="8" cy="8"/>
              </a:xfrm>
              <a:custGeom>
                <a:avLst/>
                <a:gdLst>
                  <a:gd name="T0" fmla="*/ 0 w 24"/>
                  <a:gd name="T1" fmla="*/ 0 h 18"/>
                  <a:gd name="T2" fmla="*/ 0 w 24"/>
                  <a:gd name="T3" fmla="*/ 0 h 18"/>
                  <a:gd name="T4" fmla="*/ 0 w 24"/>
                  <a:gd name="T5" fmla="*/ 0 h 18"/>
                  <a:gd name="T6" fmla="*/ 0 w 24"/>
                  <a:gd name="T7" fmla="*/ 0 h 18"/>
                  <a:gd name="T8" fmla="*/ 0 w 24"/>
                  <a:gd name="T9" fmla="*/ 0 h 18"/>
                  <a:gd name="T10" fmla="*/ 0 w 24"/>
                  <a:gd name="T11" fmla="*/ 0 h 18"/>
                  <a:gd name="T12" fmla="*/ 0 w 24"/>
                  <a:gd name="T13" fmla="*/ 0 h 18"/>
                  <a:gd name="T14" fmla="*/ 0 w 24"/>
                  <a:gd name="T15" fmla="*/ 0 h 18"/>
                  <a:gd name="T16" fmla="*/ 0 w 24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8"/>
                  <a:gd name="T29" fmla="*/ 24 w 24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8">
                    <a:moveTo>
                      <a:pt x="18" y="0"/>
                    </a:moveTo>
                    <a:lnTo>
                      <a:pt x="18" y="4"/>
                    </a:lnTo>
                    <a:lnTo>
                      <a:pt x="19" y="6"/>
                    </a:lnTo>
                    <a:lnTo>
                      <a:pt x="24" y="14"/>
                    </a:lnTo>
                    <a:lnTo>
                      <a:pt x="6" y="18"/>
                    </a:lnTo>
                    <a:lnTo>
                      <a:pt x="3" y="11"/>
                    </a:lnTo>
                    <a:lnTo>
                      <a:pt x="2" y="6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5" name="Freeform 914"/>
              <p:cNvSpPr>
                <a:spLocks/>
              </p:cNvSpPr>
              <p:nvPr/>
            </p:nvSpPr>
            <p:spPr bwMode="auto">
              <a:xfrm>
                <a:off x="2410" y="1732"/>
                <a:ext cx="6" cy="1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1 h 2"/>
                  <a:gd name="T4" fmla="*/ 0 w 18"/>
                  <a:gd name="T5" fmla="*/ 0 h 2"/>
                  <a:gd name="T6" fmla="*/ 0 w 18"/>
                  <a:gd name="T7" fmla="*/ 1 h 2"/>
                  <a:gd name="T8" fmla="*/ 0 w 1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0"/>
                    </a:moveTo>
                    <a:lnTo>
                      <a:pt x="0" y="1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6" name="Freeform 915"/>
              <p:cNvSpPr>
                <a:spLocks/>
              </p:cNvSpPr>
              <p:nvPr/>
            </p:nvSpPr>
            <p:spPr bwMode="auto">
              <a:xfrm>
                <a:off x="2402" y="1737"/>
                <a:ext cx="15" cy="10"/>
              </a:xfrm>
              <a:custGeom>
                <a:avLst/>
                <a:gdLst>
                  <a:gd name="T0" fmla="*/ 0 w 44"/>
                  <a:gd name="T1" fmla="*/ 1 h 19"/>
                  <a:gd name="T2" fmla="*/ 0 w 44"/>
                  <a:gd name="T3" fmla="*/ 1 h 19"/>
                  <a:gd name="T4" fmla="*/ 0 w 44"/>
                  <a:gd name="T5" fmla="*/ 1 h 19"/>
                  <a:gd name="T6" fmla="*/ 0 w 44"/>
                  <a:gd name="T7" fmla="*/ 1 h 19"/>
                  <a:gd name="T8" fmla="*/ 0 w 44"/>
                  <a:gd name="T9" fmla="*/ 1 h 19"/>
                  <a:gd name="T10" fmla="*/ 0 w 44"/>
                  <a:gd name="T11" fmla="*/ 1 h 19"/>
                  <a:gd name="T12" fmla="*/ 0 w 44"/>
                  <a:gd name="T13" fmla="*/ 1 h 19"/>
                  <a:gd name="T14" fmla="*/ 0 w 44"/>
                  <a:gd name="T15" fmla="*/ 1 h 19"/>
                  <a:gd name="T16" fmla="*/ 0 w 44"/>
                  <a:gd name="T17" fmla="*/ 1 h 19"/>
                  <a:gd name="T18" fmla="*/ 0 w 44"/>
                  <a:gd name="T19" fmla="*/ 1 h 19"/>
                  <a:gd name="T20" fmla="*/ 0 w 44"/>
                  <a:gd name="T21" fmla="*/ 1 h 19"/>
                  <a:gd name="T22" fmla="*/ 0 w 44"/>
                  <a:gd name="T23" fmla="*/ 0 h 19"/>
                  <a:gd name="T24" fmla="*/ 0 w 44"/>
                  <a:gd name="T25" fmla="*/ 1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19"/>
                  <a:gd name="T41" fmla="*/ 44 w 44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19">
                    <a:moveTo>
                      <a:pt x="44" y="11"/>
                    </a:moveTo>
                    <a:lnTo>
                      <a:pt x="34" y="14"/>
                    </a:lnTo>
                    <a:lnTo>
                      <a:pt x="24" y="17"/>
                    </a:lnTo>
                    <a:lnTo>
                      <a:pt x="19" y="18"/>
                    </a:lnTo>
                    <a:lnTo>
                      <a:pt x="13" y="19"/>
                    </a:lnTo>
                    <a:lnTo>
                      <a:pt x="2" y="19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27" y="3"/>
                    </a:lnTo>
                    <a:lnTo>
                      <a:pt x="36" y="0"/>
                    </a:lnTo>
                    <a:lnTo>
                      <a:pt x="44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7" name="Freeform 916"/>
              <p:cNvSpPr>
                <a:spLocks/>
              </p:cNvSpPr>
              <p:nvPr/>
            </p:nvSpPr>
            <p:spPr bwMode="auto">
              <a:xfrm>
                <a:off x="2412" y="1737"/>
                <a:ext cx="7" cy="6"/>
              </a:xfrm>
              <a:custGeom>
                <a:avLst/>
                <a:gdLst>
                  <a:gd name="T0" fmla="*/ 0 w 19"/>
                  <a:gd name="T1" fmla="*/ 1 h 11"/>
                  <a:gd name="T2" fmla="*/ 0 w 19"/>
                  <a:gd name="T3" fmla="*/ 1 h 11"/>
                  <a:gd name="T4" fmla="*/ 0 w 19"/>
                  <a:gd name="T5" fmla="*/ 1 h 11"/>
                  <a:gd name="T6" fmla="*/ 0 w 19"/>
                  <a:gd name="T7" fmla="*/ 0 h 11"/>
                  <a:gd name="T8" fmla="*/ 0 w 19"/>
                  <a:gd name="T9" fmla="*/ 1 h 11"/>
                  <a:gd name="T10" fmla="*/ 0 w 19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1"/>
                  <a:gd name="T20" fmla="*/ 19 w 1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1">
                    <a:moveTo>
                      <a:pt x="18" y="3"/>
                    </a:moveTo>
                    <a:lnTo>
                      <a:pt x="19" y="8"/>
                    </a:lnTo>
                    <a:lnTo>
                      <a:pt x="13" y="11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8" name="Freeform 917"/>
              <p:cNvSpPr>
                <a:spLocks/>
              </p:cNvSpPr>
              <p:nvPr/>
            </p:nvSpPr>
            <p:spPr bwMode="auto">
              <a:xfrm>
                <a:off x="2377" y="1710"/>
                <a:ext cx="26" cy="37"/>
              </a:xfrm>
              <a:custGeom>
                <a:avLst/>
                <a:gdLst>
                  <a:gd name="T0" fmla="*/ 0 w 78"/>
                  <a:gd name="T1" fmla="*/ 1 h 72"/>
                  <a:gd name="T2" fmla="*/ 0 w 78"/>
                  <a:gd name="T3" fmla="*/ 1 h 72"/>
                  <a:gd name="T4" fmla="*/ 0 w 78"/>
                  <a:gd name="T5" fmla="*/ 1 h 72"/>
                  <a:gd name="T6" fmla="*/ 0 w 78"/>
                  <a:gd name="T7" fmla="*/ 1 h 72"/>
                  <a:gd name="T8" fmla="*/ 0 w 78"/>
                  <a:gd name="T9" fmla="*/ 1 h 72"/>
                  <a:gd name="T10" fmla="*/ 0 w 78"/>
                  <a:gd name="T11" fmla="*/ 1 h 72"/>
                  <a:gd name="T12" fmla="*/ 0 w 78"/>
                  <a:gd name="T13" fmla="*/ 1 h 72"/>
                  <a:gd name="T14" fmla="*/ 0 w 78"/>
                  <a:gd name="T15" fmla="*/ 1 h 72"/>
                  <a:gd name="T16" fmla="*/ 0 w 78"/>
                  <a:gd name="T17" fmla="*/ 1 h 72"/>
                  <a:gd name="T18" fmla="*/ 0 w 78"/>
                  <a:gd name="T19" fmla="*/ 1 h 72"/>
                  <a:gd name="T20" fmla="*/ 0 w 78"/>
                  <a:gd name="T21" fmla="*/ 1 h 72"/>
                  <a:gd name="T22" fmla="*/ 0 w 78"/>
                  <a:gd name="T23" fmla="*/ 1 h 72"/>
                  <a:gd name="T24" fmla="*/ 0 w 78"/>
                  <a:gd name="T25" fmla="*/ 1 h 72"/>
                  <a:gd name="T26" fmla="*/ 0 w 78"/>
                  <a:gd name="T27" fmla="*/ 1 h 72"/>
                  <a:gd name="T28" fmla="*/ 0 w 78"/>
                  <a:gd name="T29" fmla="*/ 1 h 72"/>
                  <a:gd name="T30" fmla="*/ 0 w 78"/>
                  <a:gd name="T31" fmla="*/ 1 h 72"/>
                  <a:gd name="T32" fmla="*/ 0 w 78"/>
                  <a:gd name="T33" fmla="*/ 0 h 72"/>
                  <a:gd name="T34" fmla="*/ 0 w 78"/>
                  <a:gd name="T35" fmla="*/ 1 h 72"/>
                  <a:gd name="T36" fmla="*/ 0 w 78"/>
                  <a:gd name="T37" fmla="*/ 1 h 72"/>
                  <a:gd name="T38" fmla="*/ 0 w 78"/>
                  <a:gd name="T39" fmla="*/ 1 h 72"/>
                  <a:gd name="T40" fmla="*/ 0 w 78"/>
                  <a:gd name="T41" fmla="*/ 1 h 72"/>
                  <a:gd name="T42" fmla="*/ 0 w 78"/>
                  <a:gd name="T43" fmla="*/ 1 h 72"/>
                  <a:gd name="T44" fmla="*/ 0 w 78"/>
                  <a:gd name="T45" fmla="*/ 1 h 72"/>
                  <a:gd name="T46" fmla="*/ 0 w 78"/>
                  <a:gd name="T47" fmla="*/ 1 h 72"/>
                  <a:gd name="T48" fmla="*/ 0 w 78"/>
                  <a:gd name="T49" fmla="*/ 1 h 72"/>
                  <a:gd name="T50" fmla="*/ 0 w 78"/>
                  <a:gd name="T51" fmla="*/ 1 h 72"/>
                  <a:gd name="T52" fmla="*/ 0 w 78"/>
                  <a:gd name="T53" fmla="*/ 1 h 72"/>
                  <a:gd name="T54" fmla="*/ 0 w 78"/>
                  <a:gd name="T55" fmla="*/ 1 h 72"/>
                  <a:gd name="T56" fmla="*/ 0 w 78"/>
                  <a:gd name="T57" fmla="*/ 1 h 72"/>
                  <a:gd name="T58" fmla="*/ 0 w 78"/>
                  <a:gd name="T59" fmla="*/ 1 h 72"/>
                  <a:gd name="T60" fmla="*/ 0 w 78"/>
                  <a:gd name="T61" fmla="*/ 1 h 72"/>
                  <a:gd name="T62" fmla="*/ 0 w 78"/>
                  <a:gd name="T63" fmla="*/ 1 h 72"/>
                  <a:gd name="T64" fmla="*/ 0 w 78"/>
                  <a:gd name="T65" fmla="*/ 1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72"/>
                  <a:gd name="T101" fmla="*/ 78 w 78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72">
                    <a:moveTo>
                      <a:pt x="76" y="72"/>
                    </a:moveTo>
                    <a:lnTo>
                      <a:pt x="67" y="72"/>
                    </a:lnTo>
                    <a:lnTo>
                      <a:pt x="58" y="70"/>
                    </a:lnTo>
                    <a:lnTo>
                      <a:pt x="51" y="68"/>
                    </a:lnTo>
                    <a:lnTo>
                      <a:pt x="42" y="66"/>
                    </a:lnTo>
                    <a:lnTo>
                      <a:pt x="36" y="62"/>
                    </a:lnTo>
                    <a:lnTo>
                      <a:pt x="29" y="58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5" y="43"/>
                    </a:lnTo>
                    <a:lnTo>
                      <a:pt x="11" y="38"/>
                    </a:lnTo>
                    <a:lnTo>
                      <a:pt x="8" y="32"/>
                    </a:lnTo>
                    <a:lnTo>
                      <a:pt x="5" y="26"/>
                    </a:lnTo>
                    <a:lnTo>
                      <a:pt x="3" y="20"/>
                    </a:lnTo>
                    <a:lnTo>
                      <a:pt x="2" y="13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20" y="11"/>
                    </a:lnTo>
                    <a:lnTo>
                      <a:pt x="21" y="17"/>
                    </a:lnTo>
                    <a:lnTo>
                      <a:pt x="23" y="23"/>
                    </a:lnTo>
                    <a:lnTo>
                      <a:pt x="24" y="28"/>
                    </a:lnTo>
                    <a:lnTo>
                      <a:pt x="27" y="33"/>
                    </a:lnTo>
                    <a:lnTo>
                      <a:pt x="30" y="37"/>
                    </a:lnTo>
                    <a:lnTo>
                      <a:pt x="33" y="41"/>
                    </a:lnTo>
                    <a:lnTo>
                      <a:pt x="37" y="46"/>
                    </a:lnTo>
                    <a:lnTo>
                      <a:pt x="42" y="50"/>
                    </a:lnTo>
                    <a:lnTo>
                      <a:pt x="46" y="53"/>
                    </a:lnTo>
                    <a:lnTo>
                      <a:pt x="52" y="56"/>
                    </a:lnTo>
                    <a:lnTo>
                      <a:pt x="58" y="58"/>
                    </a:lnTo>
                    <a:lnTo>
                      <a:pt x="63" y="59"/>
                    </a:lnTo>
                    <a:lnTo>
                      <a:pt x="70" y="60"/>
                    </a:lnTo>
                    <a:lnTo>
                      <a:pt x="78" y="60"/>
                    </a:lnTo>
                    <a:lnTo>
                      <a:pt x="76" y="7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9" name="Freeform 918"/>
              <p:cNvSpPr>
                <a:spLocks/>
              </p:cNvSpPr>
              <p:nvPr/>
            </p:nvSpPr>
            <p:spPr bwMode="auto">
              <a:xfrm>
                <a:off x="2402" y="1740"/>
                <a:ext cx="1" cy="7"/>
              </a:xfrm>
              <a:custGeom>
                <a:avLst/>
                <a:gdLst>
                  <a:gd name="T0" fmla="*/ 1 w 2"/>
                  <a:gd name="T1" fmla="*/ 1 h 12"/>
                  <a:gd name="T2" fmla="*/ 0 w 2"/>
                  <a:gd name="T3" fmla="*/ 1 h 12"/>
                  <a:gd name="T4" fmla="*/ 1 w 2"/>
                  <a:gd name="T5" fmla="*/ 0 h 12"/>
                  <a:gd name="T6" fmla="*/ 0 w 2"/>
                  <a:gd name="T7" fmla="*/ 0 h 12"/>
                  <a:gd name="T8" fmla="*/ 1 w 2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2"/>
                  <a:gd name="T17" fmla="*/ 2 w 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2">
                    <a:moveTo>
                      <a:pt x="2" y="12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0" name="Freeform 919"/>
              <p:cNvSpPr>
                <a:spLocks/>
              </p:cNvSpPr>
              <p:nvPr/>
            </p:nvSpPr>
            <p:spPr bwMode="auto">
              <a:xfrm>
                <a:off x="2377" y="1691"/>
                <a:ext cx="11" cy="20"/>
              </a:xfrm>
              <a:custGeom>
                <a:avLst/>
                <a:gdLst>
                  <a:gd name="T0" fmla="*/ 0 w 35"/>
                  <a:gd name="T1" fmla="*/ 1 h 39"/>
                  <a:gd name="T2" fmla="*/ 0 w 35"/>
                  <a:gd name="T3" fmla="*/ 1 h 39"/>
                  <a:gd name="T4" fmla="*/ 0 w 35"/>
                  <a:gd name="T5" fmla="*/ 1 h 39"/>
                  <a:gd name="T6" fmla="*/ 0 w 35"/>
                  <a:gd name="T7" fmla="*/ 1 h 39"/>
                  <a:gd name="T8" fmla="*/ 0 w 35"/>
                  <a:gd name="T9" fmla="*/ 1 h 39"/>
                  <a:gd name="T10" fmla="*/ 0 w 35"/>
                  <a:gd name="T11" fmla="*/ 1 h 39"/>
                  <a:gd name="T12" fmla="*/ 0 w 35"/>
                  <a:gd name="T13" fmla="*/ 1 h 39"/>
                  <a:gd name="T14" fmla="*/ 0 w 35"/>
                  <a:gd name="T15" fmla="*/ 1 h 39"/>
                  <a:gd name="T16" fmla="*/ 0 w 35"/>
                  <a:gd name="T17" fmla="*/ 0 h 39"/>
                  <a:gd name="T18" fmla="*/ 0 w 35"/>
                  <a:gd name="T19" fmla="*/ 1 h 39"/>
                  <a:gd name="T20" fmla="*/ 0 w 35"/>
                  <a:gd name="T21" fmla="*/ 1 h 39"/>
                  <a:gd name="T22" fmla="*/ 0 w 35"/>
                  <a:gd name="T23" fmla="*/ 1 h 39"/>
                  <a:gd name="T24" fmla="*/ 0 w 35"/>
                  <a:gd name="T25" fmla="*/ 1 h 39"/>
                  <a:gd name="T26" fmla="*/ 0 w 35"/>
                  <a:gd name="T27" fmla="*/ 1 h 39"/>
                  <a:gd name="T28" fmla="*/ 0 w 35"/>
                  <a:gd name="T29" fmla="*/ 1 h 39"/>
                  <a:gd name="T30" fmla="*/ 0 w 35"/>
                  <a:gd name="T31" fmla="*/ 1 h 39"/>
                  <a:gd name="T32" fmla="*/ 0 w 35"/>
                  <a:gd name="T33" fmla="*/ 1 h 39"/>
                  <a:gd name="T34" fmla="*/ 0 w 35"/>
                  <a:gd name="T35" fmla="*/ 1 h 39"/>
                  <a:gd name="T36" fmla="*/ 0 w 35"/>
                  <a:gd name="T37" fmla="*/ 1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39"/>
                  <a:gd name="T59" fmla="*/ 35 w 35"/>
                  <a:gd name="T60" fmla="*/ 39 h 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39">
                    <a:moveTo>
                      <a:pt x="0" y="38"/>
                    </a:moveTo>
                    <a:lnTo>
                      <a:pt x="0" y="33"/>
                    </a:lnTo>
                    <a:lnTo>
                      <a:pt x="2" y="28"/>
                    </a:lnTo>
                    <a:lnTo>
                      <a:pt x="3" y="22"/>
                    </a:lnTo>
                    <a:lnTo>
                      <a:pt x="5" y="16"/>
                    </a:lnTo>
                    <a:lnTo>
                      <a:pt x="8" y="11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35" y="10"/>
                    </a:lnTo>
                    <a:lnTo>
                      <a:pt x="30" y="12"/>
                    </a:lnTo>
                    <a:lnTo>
                      <a:pt x="26" y="14"/>
                    </a:lnTo>
                    <a:lnTo>
                      <a:pt x="24" y="17"/>
                    </a:lnTo>
                    <a:lnTo>
                      <a:pt x="21" y="20"/>
                    </a:lnTo>
                    <a:lnTo>
                      <a:pt x="20" y="24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1" name="Freeform 920"/>
              <p:cNvSpPr>
                <a:spLocks/>
              </p:cNvSpPr>
              <p:nvPr/>
            </p:nvSpPr>
            <p:spPr bwMode="auto">
              <a:xfrm>
                <a:off x="2377" y="1710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w 18"/>
                  <a:gd name="T7" fmla="*/ 0 h 1"/>
                  <a:gd name="T8" fmla="*/ 0 w 18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0" y="1"/>
                    </a:moveTo>
                    <a:lnTo>
                      <a:pt x="0" y="0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2" name="Freeform 921"/>
              <p:cNvSpPr>
                <a:spLocks/>
              </p:cNvSpPr>
              <p:nvPr/>
            </p:nvSpPr>
            <p:spPr bwMode="auto">
              <a:xfrm>
                <a:off x="2385" y="1689"/>
                <a:ext cx="28" cy="8"/>
              </a:xfrm>
              <a:custGeom>
                <a:avLst/>
                <a:gdLst>
                  <a:gd name="T0" fmla="*/ 0 w 84"/>
                  <a:gd name="T1" fmla="*/ 1 h 16"/>
                  <a:gd name="T2" fmla="*/ 0 w 84"/>
                  <a:gd name="T3" fmla="*/ 1 h 16"/>
                  <a:gd name="T4" fmla="*/ 0 w 84"/>
                  <a:gd name="T5" fmla="*/ 0 h 16"/>
                  <a:gd name="T6" fmla="*/ 0 w 84"/>
                  <a:gd name="T7" fmla="*/ 0 h 16"/>
                  <a:gd name="T8" fmla="*/ 0 w 84"/>
                  <a:gd name="T9" fmla="*/ 0 h 16"/>
                  <a:gd name="T10" fmla="*/ 0 w 84"/>
                  <a:gd name="T11" fmla="*/ 0 h 16"/>
                  <a:gd name="T12" fmla="*/ 0 w 84"/>
                  <a:gd name="T13" fmla="*/ 1 h 16"/>
                  <a:gd name="T14" fmla="*/ 0 w 84"/>
                  <a:gd name="T15" fmla="*/ 1 h 16"/>
                  <a:gd name="T16" fmla="*/ 0 w 84"/>
                  <a:gd name="T17" fmla="*/ 1 h 16"/>
                  <a:gd name="T18" fmla="*/ 0 w 84"/>
                  <a:gd name="T19" fmla="*/ 1 h 16"/>
                  <a:gd name="T20" fmla="*/ 0 w 84"/>
                  <a:gd name="T21" fmla="*/ 1 h 16"/>
                  <a:gd name="T22" fmla="*/ 0 w 84"/>
                  <a:gd name="T23" fmla="*/ 1 h 16"/>
                  <a:gd name="T24" fmla="*/ 0 w 84"/>
                  <a:gd name="T25" fmla="*/ 1 h 16"/>
                  <a:gd name="T26" fmla="*/ 0 w 84"/>
                  <a:gd name="T27" fmla="*/ 1 h 16"/>
                  <a:gd name="T28" fmla="*/ 0 w 84"/>
                  <a:gd name="T29" fmla="*/ 1 h 16"/>
                  <a:gd name="T30" fmla="*/ 0 w 84"/>
                  <a:gd name="T31" fmla="*/ 1 h 16"/>
                  <a:gd name="T32" fmla="*/ 0 w 84"/>
                  <a:gd name="T33" fmla="*/ 1 h 16"/>
                  <a:gd name="T34" fmla="*/ 0 w 84"/>
                  <a:gd name="T35" fmla="*/ 1 h 16"/>
                  <a:gd name="T36" fmla="*/ 0 w 84"/>
                  <a:gd name="T37" fmla="*/ 1 h 16"/>
                  <a:gd name="T38" fmla="*/ 0 w 84"/>
                  <a:gd name="T39" fmla="*/ 1 h 16"/>
                  <a:gd name="T40" fmla="*/ 0 w 84"/>
                  <a:gd name="T41" fmla="*/ 1 h 16"/>
                  <a:gd name="T42" fmla="*/ 0 w 84"/>
                  <a:gd name="T43" fmla="*/ 1 h 16"/>
                  <a:gd name="T44" fmla="*/ 0 w 84"/>
                  <a:gd name="T45" fmla="*/ 1 h 16"/>
                  <a:gd name="T46" fmla="*/ 0 w 84"/>
                  <a:gd name="T47" fmla="*/ 1 h 16"/>
                  <a:gd name="T48" fmla="*/ 0 w 84"/>
                  <a:gd name="T49" fmla="*/ 1 h 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6"/>
                  <a:gd name="T77" fmla="*/ 84 w 84"/>
                  <a:gd name="T78" fmla="*/ 16 h 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6">
                    <a:moveTo>
                      <a:pt x="0" y="4"/>
                    </a:moveTo>
                    <a:lnTo>
                      <a:pt x="6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4" y="3"/>
                    </a:lnTo>
                    <a:lnTo>
                      <a:pt x="53" y="4"/>
                    </a:lnTo>
                    <a:lnTo>
                      <a:pt x="62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8" y="1"/>
                    </a:lnTo>
                    <a:lnTo>
                      <a:pt x="84" y="13"/>
                    </a:lnTo>
                    <a:lnTo>
                      <a:pt x="74" y="16"/>
                    </a:lnTo>
                    <a:lnTo>
                      <a:pt x="68" y="16"/>
                    </a:lnTo>
                    <a:lnTo>
                      <a:pt x="60" y="16"/>
                    </a:lnTo>
                    <a:lnTo>
                      <a:pt x="50" y="16"/>
                    </a:lnTo>
                    <a:lnTo>
                      <a:pt x="41" y="14"/>
                    </a:lnTo>
                    <a:lnTo>
                      <a:pt x="31" y="13"/>
                    </a:lnTo>
                    <a:lnTo>
                      <a:pt x="22" y="13"/>
                    </a:lnTo>
                    <a:lnTo>
                      <a:pt x="19" y="13"/>
                    </a:lnTo>
                    <a:lnTo>
                      <a:pt x="16" y="13"/>
                    </a:lnTo>
                    <a:lnTo>
                      <a:pt x="11" y="14"/>
                    </a:lnTo>
                    <a:lnTo>
                      <a:pt x="7" y="1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3" name="Freeform 922"/>
              <p:cNvSpPr>
                <a:spLocks/>
              </p:cNvSpPr>
              <p:nvPr/>
            </p:nvSpPr>
            <p:spPr bwMode="auto">
              <a:xfrm>
                <a:off x="2385" y="1691"/>
                <a:ext cx="3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0" y="1"/>
                    </a:moveTo>
                    <a:lnTo>
                      <a:pt x="2" y="0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4" name="Freeform 923"/>
              <p:cNvSpPr>
                <a:spLocks/>
              </p:cNvSpPr>
              <p:nvPr/>
            </p:nvSpPr>
            <p:spPr bwMode="auto">
              <a:xfrm>
                <a:off x="2411" y="1666"/>
                <a:ext cx="17" cy="29"/>
              </a:xfrm>
              <a:custGeom>
                <a:avLst/>
                <a:gdLst>
                  <a:gd name="T0" fmla="*/ 0 w 50"/>
                  <a:gd name="T1" fmla="*/ 0 h 59"/>
                  <a:gd name="T2" fmla="*/ 0 w 50"/>
                  <a:gd name="T3" fmla="*/ 0 h 59"/>
                  <a:gd name="T4" fmla="*/ 0 w 50"/>
                  <a:gd name="T5" fmla="*/ 0 h 59"/>
                  <a:gd name="T6" fmla="*/ 0 w 50"/>
                  <a:gd name="T7" fmla="*/ 0 h 59"/>
                  <a:gd name="T8" fmla="*/ 0 w 50"/>
                  <a:gd name="T9" fmla="*/ 0 h 59"/>
                  <a:gd name="T10" fmla="*/ 0 w 50"/>
                  <a:gd name="T11" fmla="*/ 0 h 59"/>
                  <a:gd name="T12" fmla="*/ 0 w 50"/>
                  <a:gd name="T13" fmla="*/ 0 h 59"/>
                  <a:gd name="T14" fmla="*/ 0 w 50"/>
                  <a:gd name="T15" fmla="*/ 0 h 59"/>
                  <a:gd name="T16" fmla="*/ 0 w 50"/>
                  <a:gd name="T17" fmla="*/ 0 h 59"/>
                  <a:gd name="T18" fmla="*/ 0 w 50"/>
                  <a:gd name="T19" fmla="*/ 0 h 59"/>
                  <a:gd name="T20" fmla="*/ 0 w 50"/>
                  <a:gd name="T21" fmla="*/ 0 h 59"/>
                  <a:gd name="T22" fmla="*/ 0 w 50"/>
                  <a:gd name="T23" fmla="*/ 0 h 59"/>
                  <a:gd name="T24" fmla="*/ 0 w 50"/>
                  <a:gd name="T25" fmla="*/ 0 h 59"/>
                  <a:gd name="T26" fmla="*/ 0 w 50"/>
                  <a:gd name="T27" fmla="*/ 0 h 59"/>
                  <a:gd name="T28" fmla="*/ 0 w 50"/>
                  <a:gd name="T29" fmla="*/ 0 h 59"/>
                  <a:gd name="T30" fmla="*/ 0 w 50"/>
                  <a:gd name="T31" fmla="*/ 0 h 59"/>
                  <a:gd name="T32" fmla="*/ 0 w 50"/>
                  <a:gd name="T33" fmla="*/ 0 h 59"/>
                  <a:gd name="T34" fmla="*/ 0 w 50"/>
                  <a:gd name="T35" fmla="*/ 0 h 59"/>
                  <a:gd name="T36" fmla="*/ 0 w 50"/>
                  <a:gd name="T37" fmla="*/ 0 h 59"/>
                  <a:gd name="T38" fmla="*/ 0 w 50"/>
                  <a:gd name="T39" fmla="*/ 0 h 59"/>
                  <a:gd name="T40" fmla="*/ 0 w 50"/>
                  <a:gd name="T41" fmla="*/ 0 h 59"/>
                  <a:gd name="T42" fmla="*/ 0 w 50"/>
                  <a:gd name="T43" fmla="*/ 0 h 59"/>
                  <a:gd name="T44" fmla="*/ 0 w 50"/>
                  <a:gd name="T45" fmla="*/ 0 h 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"/>
                  <a:gd name="T70" fmla="*/ 0 h 59"/>
                  <a:gd name="T71" fmla="*/ 50 w 50"/>
                  <a:gd name="T72" fmla="*/ 59 h 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" h="59">
                    <a:moveTo>
                      <a:pt x="0" y="49"/>
                    </a:moveTo>
                    <a:lnTo>
                      <a:pt x="9" y="44"/>
                    </a:lnTo>
                    <a:lnTo>
                      <a:pt x="16" y="39"/>
                    </a:lnTo>
                    <a:lnTo>
                      <a:pt x="19" y="37"/>
                    </a:lnTo>
                    <a:lnTo>
                      <a:pt x="22" y="35"/>
                    </a:lnTo>
                    <a:lnTo>
                      <a:pt x="26" y="29"/>
                    </a:lnTo>
                    <a:lnTo>
                      <a:pt x="29" y="23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50" y="9"/>
                    </a:lnTo>
                    <a:lnTo>
                      <a:pt x="49" y="17"/>
                    </a:lnTo>
                    <a:lnTo>
                      <a:pt x="47" y="22"/>
                    </a:lnTo>
                    <a:lnTo>
                      <a:pt x="46" y="26"/>
                    </a:lnTo>
                    <a:lnTo>
                      <a:pt x="43" y="34"/>
                    </a:lnTo>
                    <a:lnTo>
                      <a:pt x="37" y="41"/>
                    </a:lnTo>
                    <a:lnTo>
                      <a:pt x="34" y="44"/>
                    </a:lnTo>
                    <a:lnTo>
                      <a:pt x="29" y="49"/>
                    </a:lnTo>
                    <a:lnTo>
                      <a:pt x="20" y="54"/>
                    </a:lnTo>
                    <a:lnTo>
                      <a:pt x="9" y="5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5" name="Freeform 924"/>
              <p:cNvSpPr>
                <a:spLocks/>
              </p:cNvSpPr>
              <p:nvPr/>
            </p:nvSpPr>
            <p:spPr bwMode="auto">
              <a:xfrm>
                <a:off x="2411" y="1690"/>
                <a:ext cx="3" cy="5"/>
              </a:xfrm>
              <a:custGeom>
                <a:avLst/>
                <a:gdLst>
                  <a:gd name="T0" fmla="*/ 0 w 9"/>
                  <a:gd name="T1" fmla="*/ 0 h 12"/>
                  <a:gd name="T2" fmla="*/ 0 w 9"/>
                  <a:gd name="T3" fmla="*/ 0 h 12"/>
                  <a:gd name="T4" fmla="*/ 0 w 9"/>
                  <a:gd name="T5" fmla="*/ 0 h 12"/>
                  <a:gd name="T6" fmla="*/ 0 w 9"/>
                  <a:gd name="T7" fmla="*/ 0 h 12"/>
                  <a:gd name="T8" fmla="*/ 0 w 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2"/>
                  <a:gd name="T17" fmla="*/ 9 w 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2">
                    <a:moveTo>
                      <a:pt x="7" y="12"/>
                    </a:moveTo>
                    <a:lnTo>
                      <a:pt x="9" y="1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6" name="Freeform 925"/>
              <p:cNvSpPr>
                <a:spLocks/>
              </p:cNvSpPr>
              <p:nvPr/>
            </p:nvSpPr>
            <p:spPr bwMode="auto">
              <a:xfrm>
                <a:off x="2410" y="1643"/>
                <a:ext cx="18" cy="23"/>
              </a:xfrm>
              <a:custGeom>
                <a:avLst/>
                <a:gdLst>
                  <a:gd name="T0" fmla="*/ 0 w 52"/>
                  <a:gd name="T1" fmla="*/ 1 h 46"/>
                  <a:gd name="T2" fmla="*/ 0 w 52"/>
                  <a:gd name="T3" fmla="*/ 1 h 46"/>
                  <a:gd name="T4" fmla="*/ 0 w 52"/>
                  <a:gd name="T5" fmla="*/ 1 h 46"/>
                  <a:gd name="T6" fmla="*/ 0 w 52"/>
                  <a:gd name="T7" fmla="*/ 1 h 46"/>
                  <a:gd name="T8" fmla="*/ 0 w 52"/>
                  <a:gd name="T9" fmla="*/ 1 h 46"/>
                  <a:gd name="T10" fmla="*/ 0 w 52"/>
                  <a:gd name="T11" fmla="*/ 1 h 46"/>
                  <a:gd name="T12" fmla="*/ 0 w 52"/>
                  <a:gd name="T13" fmla="*/ 1 h 46"/>
                  <a:gd name="T14" fmla="*/ 0 w 52"/>
                  <a:gd name="T15" fmla="*/ 1 h 46"/>
                  <a:gd name="T16" fmla="*/ 0 w 52"/>
                  <a:gd name="T17" fmla="*/ 1 h 46"/>
                  <a:gd name="T18" fmla="*/ 0 w 52"/>
                  <a:gd name="T19" fmla="*/ 1 h 46"/>
                  <a:gd name="T20" fmla="*/ 0 w 52"/>
                  <a:gd name="T21" fmla="*/ 1 h 46"/>
                  <a:gd name="T22" fmla="*/ 0 w 52"/>
                  <a:gd name="T23" fmla="*/ 1 h 46"/>
                  <a:gd name="T24" fmla="*/ 0 w 52"/>
                  <a:gd name="T25" fmla="*/ 0 h 46"/>
                  <a:gd name="T26" fmla="*/ 0 w 52"/>
                  <a:gd name="T27" fmla="*/ 1 h 46"/>
                  <a:gd name="T28" fmla="*/ 0 w 52"/>
                  <a:gd name="T29" fmla="*/ 1 h 46"/>
                  <a:gd name="T30" fmla="*/ 0 w 52"/>
                  <a:gd name="T31" fmla="*/ 1 h 46"/>
                  <a:gd name="T32" fmla="*/ 0 w 52"/>
                  <a:gd name="T33" fmla="*/ 1 h 46"/>
                  <a:gd name="T34" fmla="*/ 0 w 52"/>
                  <a:gd name="T35" fmla="*/ 1 h 46"/>
                  <a:gd name="T36" fmla="*/ 0 w 52"/>
                  <a:gd name="T37" fmla="*/ 1 h 46"/>
                  <a:gd name="T38" fmla="*/ 0 w 52"/>
                  <a:gd name="T39" fmla="*/ 1 h 46"/>
                  <a:gd name="T40" fmla="*/ 0 w 52"/>
                  <a:gd name="T41" fmla="*/ 1 h 46"/>
                  <a:gd name="T42" fmla="*/ 0 w 52"/>
                  <a:gd name="T43" fmla="*/ 1 h 46"/>
                  <a:gd name="T44" fmla="*/ 0 w 52"/>
                  <a:gd name="T45" fmla="*/ 1 h 46"/>
                  <a:gd name="T46" fmla="*/ 0 w 52"/>
                  <a:gd name="T47" fmla="*/ 1 h 46"/>
                  <a:gd name="T48" fmla="*/ 0 w 52"/>
                  <a:gd name="T49" fmla="*/ 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46"/>
                  <a:gd name="T77" fmla="*/ 52 w 52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46">
                    <a:moveTo>
                      <a:pt x="34" y="46"/>
                    </a:moveTo>
                    <a:lnTo>
                      <a:pt x="34" y="44"/>
                    </a:lnTo>
                    <a:lnTo>
                      <a:pt x="34" y="41"/>
                    </a:lnTo>
                    <a:lnTo>
                      <a:pt x="33" y="39"/>
                    </a:lnTo>
                    <a:lnTo>
                      <a:pt x="31" y="37"/>
                    </a:lnTo>
                    <a:lnTo>
                      <a:pt x="27" y="32"/>
                    </a:lnTo>
                    <a:lnTo>
                      <a:pt x="19" y="28"/>
                    </a:lnTo>
                    <a:lnTo>
                      <a:pt x="14" y="23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9" y="6"/>
                    </a:lnTo>
                    <a:lnTo>
                      <a:pt x="22" y="11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40" y="24"/>
                    </a:lnTo>
                    <a:lnTo>
                      <a:pt x="46" y="29"/>
                    </a:lnTo>
                    <a:lnTo>
                      <a:pt x="49" y="33"/>
                    </a:lnTo>
                    <a:lnTo>
                      <a:pt x="51" y="38"/>
                    </a:lnTo>
                    <a:lnTo>
                      <a:pt x="52" y="42"/>
                    </a:lnTo>
                    <a:lnTo>
                      <a:pt x="52" y="45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7" name="Freeform 926"/>
              <p:cNvSpPr>
                <a:spLocks/>
              </p:cNvSpPr>
              <p:nvPr/>
            </p:nvSpPr>
            <p:spPr bwMode="auto">
              <a:xfrm>
                <a:off x="2422" y="1665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w 1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18" y="1"/>
                    </a:moveTo>
                    <a:lnTo>
                      <a:pt x="18" y="0"/>
                    </a:lnTo>
                    <a:lnTo>
                      <a:pt x="0" y="1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8" name="Freeform 927"/>
              <p:cNvSpPr>
                <a:spLocks/>
              </p:cNvSpPr>
              <p:nvPr/>
            </p:nvSpPr>
            <p:spPr bwMode="auto">
              <a:xfrm>
                <a:off x="2410" y="1621"/>
                <a:ext cx="13" cy="23"/>
              </a:xfrm>
              <a:custGeom>
                <a:avLst/>
                <a:gdLst>
                  <a:gd name="T0" fmla="*/ 0 w 39"/>
                  <a:gd name="T1" fmla="*/ 1 h 44"/>
                  <a:gd name="T2" fmla="*/ 0 w 39"/>
                  <a:gd name="T3" fmla="*/ 1 h 44"/>
                  <a:gd name="T4" fmla="*/ 0 w 39"/>
                  <a:gd name="T5" fmla="*/ 1 h 44"/>
                  <a:gd name="T6" fmla="*/ 0 w 39"/>
                  <a:gd name="T7" fmla="*/ 1 h 44"/>
                  <a:gd name="T8" fmla="*/ 0 w 39"/>
                  <a:gd name="T9" fmla="*/ 1 h 44"/>
                  <a:gd name="T10" fmla="*/ 0 w 39"/>
                  <a:gd name="T11" fmla="*/ 1 h 44"/>
                  <a:gd name="T12" fmla="*/ 0 w 39"/>
                  <a:gd name="T13" fmla="*/ 0 h 44"/>
                  <a:gd name="T14" fmla="*/ 0 w 39"/>
                  <a:gd name="T15" fmla="*/ 1 h 44"/>
                  <a:gd name="T16" fmla="*/ 0 w 39"/>
                  <a:gd name="T17" fmla="*/ 1 h 44"/>
                  <a:gd name="T18" fmla="*/ 0 w 39"/>
                  <a:gd name="T19" fmla="*/ 1 h 44"/>
                  <a:gd name="T20" fmla="*/ 0 w 39"/>
                  <a:gd name="T21" fmla="*/ 1 h 44"/>
                  <a:gd name="T22" fmla="*/ 0 w 39"/>
                  <a:gd name="T23" fmla="*/ 1 h 44"/>
                  <a:gd name="T24" fmla="*/ 0 w 39"/>
                  <a:gd name="T25" fmla="*/ 1 h 44"/>
                  <a:gd name="T26" fmla="*/ 0 w 39"/>
                  <a:gd name="T27" fmla="*/ 1 h 44"/>
                  <a:gd name="T28" fmla="*/ 0 w 39"/>
                  <a:gd name="T29" fmla="*/ 1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"/>
                  <a:gd name="T46" fmla="*/ 0 h 44"/>
                  <a:gd name="T47" fmla="*/ 39 w 39"/>
                  <a:gd name="T48" fmla="*/ 44 h 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" h="44">
                    <a:moveTo>
                      <a:pt x="0" y="43"/>
                    </a:moveTo>
                    <a:lnTo>
                      <a:pt x="2" y="37"/>
                    </a:lnTo>
                    <a:lnTo>
                      <a:pt x="3" y="30"/>
                    </a:lnTo>
                    <a:lnTo>
                      <a:pt x="9" y="21"/>
                    </a:lnTo>
                    <a:lnTo>
                      <a:pt x="17" y="10"/>
                    </a:lnTo>
                    <a:lnTo>
                      <a:pt x="19" y="6"/>
                    </a:lnTo>
                    <a:lnTo>
                      <a:pt x="21" y="0"/>
                    </a:lnTo>
                    <a:lnTo>
                      <a:pt x="39" y="4"/>
                    </a:lnTo>
                    <a:lnTo>
                      <a:pt x="36" y="10"/>
                    </a:lnTo>
                    <a:lnTo>
                      <a:pt x="33" y="15"/>
                    </a:lnTo>
                    <a:lnTo>
                      <a:pt x="25" y="26"/>
                    </a:lnTo>
                    <a:lnTo>
                      <a:pt x="19" y="34"/>
                    </a:lnTo>
                    <a:lnTo>
                      <a:pt x="18" y="39"/>
                    </a:lnTo>
                    <a:lnTo>
                      <a:pt x="18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9" name="Freeform 928"/>
              <p:cNvSpPr>
                <a:spLocks/>
              </p:cNvSpPr>
              <p:nvPr/>
            </p:nvSpPr>
            <p:spPr bwMode="auto">
              <a:xfrm>
                <a:off x="2410" y="1643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w 18"/>
                  <a:gd name="T7" fmla="*/ 0 h 1"/>
                  <a:gd name="T8" fmla="*/ 0 w 18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0" y="1"/>
                    </a:moveTo>
                    <a:lnTo>
                      <a:pt x="0" y="0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0" name="Freeform 929"/>
              <p:cNvSpPr>
                <a:spLocks/>
              </p:cNvSpPr>
              <p:nvPr/>
            </p:nvSpPr>
            <p:spPr bwMode="auto">
              <a:xfrm>
                <a:off x="2415" y="1585"/>
                <a:ext cx="9" cy="38"/>
              </a:xfrm>
              <a:custGeom>
                <a:avLst/>
                <a:gdLst>
                  <a:gd name="T0" fmla="*/ 0 w 25"/>
                  <a:gd name="T1" fmla="*/ 0 h 77"/>
                  <a:gd name="T2" fmla="*/ 0 w 25"/>
                  <a:gd name="T3" fmla="*/ 0 h 77"/>
                  <a:gd name="T4" fmla="*/ 0 w 25"/>
                  <a:gd name="T5" fmla="*/ 0 h 77"/>
                  <a:gd name="T6" fmla="*/ 0 w 25"/>
                  <a:gd name="T7" fmla="*/ 0 h 77"/>
                  <a:gd name="T8" fmla="*/ 0 w 25"/>
                  <a:gd name="T9" fmla="*/ 0 h 77"/>
                  <a:gd name="T10" fmla="*/ 0 w 25"/>
                  <a:gd name="T11" fmla="*/ 0 h 77"/>
                  <a:gd name="T12" fmla="*/ 0 w 25"/>
                  <a:gd name="T13" fmla="*/ 0 h 77"/>
                  <a:gd name="T14" fmla="*/ 0 w 25"/>
                  <a:gd name="T15" fmla="*/ 0 h 77"/>
                  <a:gd name="T16" fmla="*/ 0 w 25"/>
                  <a:gd name="T17" fmla="*/ 0 h 77"/>
                  <a:gd name="T18" fmla="*/ 0 w 25"/>
                  <a:gd name="T19" fmla="*/ 0 h 77"/>
                  <a:gd name="T20" fmla="*/ 0 w 25"/>
                  <a:gd name="T21" fmla="*/ 0 h 77"/>
                  <a:gd name="T22" fmla="*/ 0 w 25"/>
                  <a:gd name="T23" fmla="*/ 0 h 77"/>
                  <a:gd name="T24" fmla="*/ 0 w 25"/>
                  <a:gd name="T25" fmla="*/ 0 h 77"/>
                  <a:gd name="T26" fmla="*/ 0 w 25"/>
                  <a:gd name="T27" fmla="*/ 0 h 77"/>
                  <a:gd name="T28" fmla="*/ 0 w 25"/>
                  <a:gd name="T29" fmla="*/ 0 h 77"/>
                  <a:gd name="T30" fmla="*/ 0 w 25"/>
                  <a:gd name="T31" fmla="*/ 0 h 77"/>
                  <a:gd name="T32" fmla="*/ 0 w 25"/>
                  <a:gd name="T33" fmla="*/ 0 h 77"/>
                  <a:gd name="T34" fmla="*/ 0 w 25"/>
                  <a:gd name="T35" fmla="*/ 0 h 77"/>
                  <a:gd name="T36" fmla="*/ 0 w 25"/>
                  <a:gd name="T37" fmla="*/ 0 h 77"/>
                  <a:gd name="T38" fmla="*/ 0 w 25"/>
                  <a:gd name="T39" fmla="*/ 0 h 77"/>
                  <a:gd name="T40" fmla="*/ 0 w 25"/>
                  <a:gd name="T41" fmla="*/ 0 h 77"/>
                  <a:gd name="T42" fmla="*/ 0 w 25"/>
                  <a:gd name="T43" fmla="*/ 0 h 77"/>
                  <a:gd name="T44" fmla="*/ 0 w 25"/>
                  <a:gd name="T45" fmla="*/ 0 h 77"/>
                  <a:gd name="T46" fmla="*/ 0 w 25"/>
                  <a:gd name="T47" fmla="*/ 0 h 77"/>
                  <a:gd name="T48" fmla="*/ 0 w 25"/>
                  <a:gd name="T49" fmla="*/ 0 h 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"/>
                  <a:gd name="T76" fmla="*/ 0 h 77"/>
                  <a:gd name="T77" fmla="*/ 25 w 25"/>
                  <a:gd name="T78" fmla="*/ 77 h 7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" h="77">
                    <a:moveTo>
                      <a:pt x="6" y="75"/>
                    </a:moveTo>
                    <a:lnTo>
                      <a:pt x="7" y="70"/>
                    </a:lnTo>
                    <a:lnTo>
                      <a:pt x="7" y="66"/>
                    </a:lnTo>
                    <a:lnTo>
                      <a:pt x="6" y="56"/>
                    </a:lnTo>
                    <a:lnTo>
                      <a:pt x="4" y="48"/>
                    </a:lnTo>
                    <a:lnTo>
                      <a:pt x="2" y="39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10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25" y="7"/>
                    </a:lnTo>
                    <a:lnTo>
                      <a:pt x="21" y="11"/>
                    </a:lnTo>
                    <a:lnTo>
                      <a:pt x="19" y="14"/>
                    </a:lnTo>
                    <a:lnTo>
                      <a:pt x="18" y="18"/>
                    </a:lnTo>
                    <a:lnTo>
                      <a:pt x="16" y="21"/>
                    </a:lnTo>
                    <a:lnTo>
                      <a:pt x="16" y="28"/>
                    </a:lnTo>
                    <a:lnTo>
                      <a:pt x="19" y="37"/>
                    </a:lnTo>
                    <a:lnTo>
                      <a:pt x="22" y="46"/>
                    </a:lnTo>
                    <a:lnTo>
                      <a:pt x="24" y="55"/>
                    </a:lnTo>
                    <a:lnTo>
                      <a:pt x="25" y="66"/>
                    </a:lnTo>
                    <a:lnTo>
                      <a:pt x="24" y="72"/>
                    </a:lnTo>
                    <a:lnTo>
                      <a:pt x="24" y="77"/>
                    </a:lnTo>
                    <a:lnTo>
                      <a:pt x="6" y="7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1" name="Freeform 930"/>
              <p:cNvSpPr>
                <a:spLocks/>
              </p:cNvSpPr>
              <p:nvPr/>
            </p:nvSpPr>
            <p:spPr bwMode="auto">
              <a:xfrm>
                <a:off x="2417" y="1621"/>
                <a:ext cx="6" cy="3"/>
              </a:xfrm>
              <a:custGeom>
                <a:avLst/>
                <a:gdLst>
                  <a:gd name="T0" fmla="*/ 0 w 18"/>
                  <a:gd name="T1" fmla="*/ 2 h 4"/>
                  <a:gd name="T2" fmla="*/ 0 w 18"/>
                  <a:gd name="T3" fmla="*/ 2 h 4"/>
                  <a:gd name="T4" fmla="*/ 0 w 18"/>
                  <a:gd name="T5" fmla="*/ 2 h 4"/>
                  <a:gd name="T6" fmla="*/ 0 w 18"/>
                  <a:gd name="T7" fmla="*/ 1 h 4"/>
                  <a:gd name="T8" fmla="*/ 0 w 18"/>
                  <a:gd name="T9" fmla="*/ 0 h 4"/>
                  <a:gd name="T10" fmla="*/ 0 w 18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"/>
                  <a:gd name="T20" fmla="*/ 18 w 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">
                    <a:moveTo>
                      <a:pt x="18" y="4"/>
                    </a:moveTo>
                    <a:lnTo>
                      <a:pt x="16" y="4"/>
                    </a:lnTo>
                    <a:lnTo>
                      <a:pt x="18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2" name="Freeform 931"/>
              <p:cNvSpPr>
                <a:spLocks/>
              </p:cNvSpPr>
              <p:nvPr/>
            </p:nvSpPr>
            <p:spPr bwMode="auto">
              <a:xfrm>
                <a:off x="2419" y="1561"/>
                <a:ext cx="25" cy="27"/>
              </a:xfrm>
              <a:custGeom>
                <a:avLst/>
                <a:gdLst>
                  <a:gd name="T0" fmla="*/ 0 w 76"/>
                  <a:gd name="T1" fmla="*/ 1 h 54"/>
                  <a:gd name="T2" fmla="*/ 0 w 76"/>
                  <a:gd name="T3" fmla="*/ 1 h 54"/>
                  <a:gd name="T4" fmla="*/ 0 w 76"/>
                  <a:gd name="T5" fmla="*/ 1 h 54"/>
                  <a:gd name="T6" fmla="*/ 0 w 76"/>
                  <a:gd name="T7" fmla="*/ 1 h 54"/>
                  <a:gd name="T8" fmla="*/ 0 w 76"/>
                  <a:gd name="T9" fmla="*/ 1 h 54"/>
                  <a:gd name="T10" fmla="*/ 0 w 76"/>
                  <a:gd name="T11" fmla="*/ 1 h 54"/>
                  <a:gd name="T12" fmla="*/ 0 w 76"/>
                  <a:gd name="T13" fmla="*/ 1 h 54"/>
                  <a:gd name="T14" fmla="*/ 0 w 76"/>
                  <a:gd name="T15" fmla="*/ 1 h 54"/>
                  <a:gd name="T16" fmla="*/ 0 w 76"/>
                  <a:gd name="T17" fmla="*/ 1 h 54"/>
                  <a:gd name="T18" fmla="*/ 0 w 76"/>
                  <a:gd name="T19" fmla="*/ 1 h 54"/>
                  <a:gd name="T20" fmla="*/ 0 w 76"/>
                  <a:gd name="T21" fmla="*/ 1 h 54"/>
                  <a:gd name="T22" fmla="*/ 0 w 76"/>
                  <a:gd name="T23" fmla="*/ 1 h 54"/>
                  <a:gd name="T24" fmla="*/ 0 w 76"/>
                  <a:gd name="T25" fmla="*/ 0 h 54"/>
                  <a:gd name="T26" fmla="*/ 0 w 76"/>
                  <a:gd name="T27" fmla="*/ 1 h 54"/>
                  <a:gd name="T28" fmla="*/ 0 w 76"/>
                  <a:gd name="T29" fmla="*/ 1 h 54"/>
                  <a:gd name="T30" fmla="*/ 0 w 76"/>
                  <a:gd name="T31" fmla="*/ 1 h 54"/>
                  <a:gd name="T32" fmla="*/ 0 w 76"/>
                  <a:gd name="T33" fmla="*/ 1 h 54"/>
                  <a:gd name="T34" fmla="*/ 0 w 76"/>
                  <a:gd name="T35" fmla="*/ 1 h 54"/>
                  <a:gd name="T36" fmla="*/ 0 w 76"/>
                  <a:gd name="T37" fmla="*/ 1 h 54"/>
                  <a:gd name="T38" fmla="*/ 0 w 76"/>
                  <a:gd name="T39" fmla="*/ 1 h 54"/>
                  <a:gd name="T40" fmla="*/ 0 w 76"/>
                  <a:gd name="T41" fmla="*/ 1 h 54"/>
                  <a:gd name="T42" fmla="*/ 0 w 76"/>
                  <a:gd name="T43" fmla="*/ 1 h 54"/>
                  <a:gd name="T44" fmla="*/ 0 w 76"/>
                  <a:gd name="T45" fmla="*/ 1 h 54"/>
                  <a:gd name="T46" fmla="*/ 0 w 76"/>
                  <a:gd name="T47" fmla="*/ 1 h 54"/>
                  <a:gd name="T48" fmla="*/ 0 w 76"/>
                  <a:gd name="T49" fmla="*/ 1 h 54"/>
                  <a:gd name="T50" fmla="*/ 0 w 76"/>
                  <a:gd name="T51" fmla="*/ 1 h 54"/>
                  <a:gd name="T52" fmla="*/ 0 w 76"/>
                  <a:gd name="T53" fmla="*/ 1 h 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6"/>
                  <a:gd name="T82" fmla="*/ 0 h 54"/>
                  <a:gd name="T83" fmla="*/ 76 w 76"/>
                  <a:gd name="T84" fmla="*/ 54 h 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6" h="54">
                    <a:moveTo>
                      <a:pt x="0" y="45"/>
                    </a:moveTo>
                    <a:lnTo>
                      <a:pt x="5" y="41"/>
                    </a:lnTo>
                    <a:lnTo>
                      <a:pt x="9" y="38"/>
                    </a:lnTo>
                    <a:lnTo>
                      <a:pt x="20" y="32"/>
                    </a:lnTo>
                    <a:lnTo>
                      <a:pt x="40" y="22"/>
                    </a:lnTo>
                    <a:lnTo>
                      <a:pt x="48" y="16"/>
                    </a:lnTo>
                    <a:lnTo>
                      <a:pt x="51" y="14"/>
                    </a:lnTo>
                    <a:lnTo>
                      <a:pt x="54" y="12"/>
                    </a:lnTo>
                    <a:lnTo>
                      <a:pt x="55" y="9"/>
                    </a:lnTo>
                    <a:lnTo>
                      <a:pt x="57" y="6"/>
                    </a:lnTo>
                    <a:lnTo>
                      <a:pt x="58" y="5"/>
                    </a:lnTo>
                    <a:lnTo>
                      <a:pt x="58" y="4"/>
                    </a:lnTo>
                    <a:lnTo>
                      <a:pt x="58" y="0"/>
                    </a:lnTo>
                    <a:lnTo>
                      <a:pt x="76" y="1"/>
                    </a:lnTo>
                    <a:lnTo>
                      <a:pt x="76" y="5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2" y="15"/>
                    </a:lnTo>
                    <a:lnTo>
                      <a:pt x="69" y="20"/>
                    </a:lnTo>
                    <a:lnTo>
                      <a:pt x="64" y="23"/>
                    </a:lnTo>
                    <a:lnTo>
                      <a:pt x="61" y="26"/>
                    </a:lnTo>
                    <a:lnTo>
                      <a:pt x="51" y="32"/>
                    </a:lnTo>
                    <a:lnTo>
                      <a:pt x="32" y="41"/>
                    </a:lnTo>
                    <a:lnTo>
                      <a:pt x="23" y="47"/>
                    </a:lnTo>
                    <a:lnTo>
                      <a:pt x="18" y="51"/>
                    </a:lnTo>
                    <a:lnTo>
                      <a:pt x="14" y="5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3" name="Freeform 932"/>
              <p:cNvSpPr>
                <a:spLocks/>
              </p:cNvSpPr>
              <p:nvPr/>
            </p:nvSpPr>
            <p:spPr bwMode="auto">
              <a:xfrm>
                <a:off x="2419" y="1584"/>
                <a:ext cx="5" cy="4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1"/>
                    </a:moveTo>
                    <a:lnTo>
                      <a:pt x="0" y="0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4" name="Freeform 933"/>
              <p:cNvSpPr>
                <a:spLocks/>
              </p:cNvSpPr>
              <p:nvPr/>
            </p:nvSpPr>
            <p:spPr bwMode="auto">
              <a:xfrm>
                <a:off x="2417" y="1531"/>
                <a:ext cx="27" cy="31"/>
              </a:xfrm>
              <a:custGeom>
                <a:avLst/>
                <a:gdLst>
                  <a:gd name="T0" fmla="*/ 0 w 82"/>
                  <a:gd name="T1" fmla="*/ 1 h 61"/>
                  <a:gd name="T2" fmla="*/ 0 w 82"/>
                  <a:gd name="T3" fmla="*/ 1 h 61"/>
                  <a:gd name="T4" fmla="*/ 0 w 82"/>
                  <a:gd name="T5" fmla="*/ 1 h 61"/>
                  <a:gd name="T6" fmla="*/ 0 w 82"/>
                  <a:gd name="T7" fmla="*/ 1 h 61"/>
                  <a:gd name="T8" fmla="*/ 0 w 82"/>
                  <a:gd name="T9" fmla="*/ 1 h 61"/>
                  <a:gd name="T10" fmla="*/ 0 w 82"/>
                  <a:gd name="T11" fmla="*/ 1 h 61"/>
                  <a:gd name="T12" fmla="*/ 0 w 82"/>
                  <a:gd name="T13" fmla="*/ 1 h 61"/>
                  <a:gd name="T14" fmla="*/ 0 w 82"/>
                  <a:gd name="T15" fmla="*/ 1 h 61"/>
                  <a:gd name="T16" fmla="*/ 0 w 82"/>
                  <a:gd name="T17" fmla="*/ 1 h 61"/>
                  <a:gd name="T18" fmla="*/ 0 w 82"/>
                  <a:gd name="T19" fmla="*/ 1 h 61"/>
                  <a:gd name="T20" fmla="*/ 0 w 82"/>
                  <a:gd name="T21" fmla="*/ 1 h 61"/>
                  <a:gd name="T22" fmla="*/ 0 w 82"/>
                  <a:gd name="T23" fmla="*/ 1 h 61"/>
                  <a:gd name="T24" fmla="*/ 0 w 82"/>
                  <a:gd name="T25" fmla="*/ 1 h 61"/>
                  <a:gd name="T26" fmla="*/ 0 w 82"/>
                  <a:gd name="T27" fmla="*/ 0 h 61"/>
                  <a:gd name="T28" fmla="*/ 0 w 82"/>
                  <a:gd name="T29" fmla="*/ 1 h 61"/>
                  <a:gd name="T30" fmla="*/ 0 w 82"/>
                  <a:gd name="T31" fmla="*/ 1 h 61"/>
                  <a:gd name="T32" fmla="*/ 0 w 82"/>
                  <a:gd name="T33" fmla="*/ 1 h 61"/>
                  <a:gd name="T34" fmla="*/ 0 w 82"/>
                  <a:gd name="T35" fmla="*/ 1 h 61"/>
                  <a:gd name="T36" fmla="*/ 0 w 82"/>
                  <a:gd name="T37" fmla="*/ 1 h 61"/>
                  <a:gd name="T38" fmla="*/ 0 w 82"/>
                  <a:gd name="T39" fmla="*/ 1 h 61"/>
                  <a:gd name="T40" fmla="*/ 0 w 82"/>
                  <a:gd name="T41" fmla="*/ 1 h 61"/>
                  <a:gd name="T42" fmla="*/ 0 w 82"/>
                  <a:gd name="T43" fmla="*/ 1 h 61"/>
                  <a:gd name="T44" fmla="*/ 0 w 82"/>
                  <a:gd name="T45" fmla="*/ 1 h 61"/>
                  <a:gd name="T46" fmla="*/ 0 w 82"/>
                  <a:gd name="T47" fmla="*/ 1 h 61"/>
                  <a:gd name="T48" fmla="*/ 0 w 82"/>
                  <a:gd name="T49" fmla="*/ 1 h 61"/>
                  <a:gd name="T50" fmla="*/ 0 w 82"/>
                  <a:gd name="T51" fmla="*/ 1 h 61"/>
                  <a:gd name="T52" fmla="*/ 0 w 82"/>
                  <a:gd name="T53" fmla="*/ 1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2"/>
                  <a:gd name="T82" fmla="*/ 0 h 61"/>
                  <a:gd name="T83" fmla="*/ 82 w 82"/>
                  <a:gd name="T84" fmla="*/ 61 h 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2" h="61">
                    <a:moveTo>
                      <a:pt x="64" y="61"/>
                    </a:moveTo>
                    <a:lnTo>
                      <a:pt x="64" y="56"/>
                    </a:lnTo>
                    <a:lnTo>
                      <a:pt x="63" y="53"/>
                    </a:lnTo>
                    <a:lnTo>
                      <a:pt x="61" y="48"/>
                    </a:lnTo>
                    <a:lnTo>
                      <a:pt x="60" y="46"/>
                    </a:lnTo>
                    <a:lnTo>
                      <a:pt x="55" y="43"/>
                    </a:lnTo>
                    <a:lnTo>
                      <a:pt x="52" y="40"/>
                    </a:lnTo>
                    <a:lnTo>
                      <a:pt x="48" y="37"/>
                    </a:lnTo>
                    <a:lnTo>
                      <a:pt x="43" y="35"/>
                    </a:lnTo>
                    <a:lnTo>
                      <a:pt x="23" y="24"/>
                    </a:lnTo>
                    <a:lnTo>
                      <a:pt x="11" y="16"/>
                    </a:lnTo>
                    <a:lnTo>
                      <a:pt x="6" y="12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20" y="4"/>
                    </a:lnTo>
                    <a:lnTo>
                      <a:pt x="24" y="7"/>
                    </a:lnTo>
                    <a:lnTo>
                      <a:pt x="33" y="13"/>
                    </a:lnTo>
                    <a:lnTo>
                      <a:pt x="55" y="26"/>
                    </a:lnTo>
                    <a:lnTo>
                      <a:pt x="60" y="29"/>
                    </a:lnTo>
                    <a:lnTo>
                      <a:pt x="66" y="32"/>
                    </a:lnTo>
                    <a:lnTo>
                      <a:pt x="70" y="35"/>
                    </a:lnTo>
                    <a:lnTo>
                      <a:pt x="75" y="39"/>
                    </a:lnTo>
                    <a:lnTo>
                      <a:pt x="78" y="43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60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5" name="Freeform 934"/>
              <p:cNvSpPr>
                <a:spLocks/>
              </p:cNvSpPr>
              <p:nvPr/>
            </p:nvSpPr>
            <p:spPr bwMode="auto">
              <a:xfrm>
                <a:off x="2438" y="1561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w 18"/>
                  <a:gd name="T7" fmla="*/ 0 h 1"/>
                  <a:gd name="T8" fmla="*/ 0 w 18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18" y="1"/>
                    </a:moveTo>
                    <a:lnTo>
                      <a:pt x="18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6" name="Freeform 935"/>
              <p:cNvSpPr>
                <a:spLocks/>
              </p:cNvSpPr>
              <p:nvPr/>
            </p:nvSpPr>
            <p:spPr bwMode="auto">
              <a:xfrm>
                <a:off x="2394" y="1503"/>
                <a:ext cx="28" cy="32"/>
              </a:xfrm>
              <a:custGeom>
                <a:avLst/>
                <a:gdLst>
                  <a:gd name="T0" fmla="*/ 0 w 83"/>
                  <a:gd name="T1" fmla="*/ 1 h 63"/>
                  <a:gd name="T2" fmla="*/ 0 w 83"/>
                  <a:gd name="T3" fmla="*/ 1 h 63"/>
                  <a:gd name="T4" fmla="*/ 0 w 83"/>
                  <a:gd name="T5" fmla="*/ 1 h 63"/>
                  <a:gd name="T6" fmla="*/ 0 w 83"/>
                  <a:gd name="T7" fmla="*/ 1 h 63"/>
                  <a:gd name="T8" fmla="*/ 0 w 83"/>
                  <a:gd name="T9" fmla="*/ 1 h 63"/>
                  <a:gd name="T10" fmla="*/ 0 w 83"/>
                  <a:gd name="T11" fmla="*/ 1 h 63"/>
                  <a:gd name="T12" fmla="*/ 0 w 83"/>
                  <a:gd name="T13" fmla="*/ 1 h 63"/>
                  <a:gd name="T14" fmla="*/ 0 w 83"/>
                  <a:gd name="T15" fmla="*/ 1 h 63"/>
                  <a:gd name="T16" fmla="*/ 0 w 83"/>
                  <a:gd name="T17" fmla="*/ 1 h 63"/>
                  <a:gd name="T18" fmla="*/ 0 w 83"/>
                  <a:gd name="T19" fmla="*/ 1 h 63"/>
                  <a:gd name="T20" fmla="*/ 0 w 83"/>
                  <a:gd name="T21" fmla="*/ 0 h 63"/>
                  <a:gd name="T22" fmla="*/ 0 w 83"/>
                  <a:gd name="T23" fmla="*/ 1 h 63"/>
                  <a:gd name="T24" fmla="*/ 0 w 83"/>
                  <a:gd name="T25" fmla="*/ 1 h 63"/>
                  <a:gd name="T26" fmla="*/ 0 w 83"/>
                  <a:gd name="T27" fmla="*/ 1 h 63"/>
                  <a:gd name="T28" fmla="*/ 0 w 83"/>
                  <a:gd name="T29" fmla="*/ 1 h 63"/>
                  <a:gd name="T30" fmla="*/ 0 w 83"/>
                  <a:gd name="T31" fmla="*/ 1 h 63"/>
                  <a:gd name="T32" fmla="*/ 0 w 83"/>
                  <a:gd name="T33" fmla="*/ 1 h 63"/>
                  <a:gd name="T34" fmla="*/ 0 w 83"/>
                  <a:gd name="T35" fmla="*/ 1 h 63"/>
                  <a:gd name="T36" fmla="*/ 0 w 83"/>
                  <a:gd name="T37" fmla="*/ 1 h 63"/>
                  <a:gd name="T38" fmla="*/ 0 w 83"/>
                  <a:gd name="T39" fmla="*/ 1 h 63"/>
                  <a:gd name="T40" fmla="*/ 0 w 83"/>
                  <a:gd name="T41" fmla="*/ 1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63"/>
                  <a:gd name="T65" fmla="*/ 83 w 83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63">
                    <a:moveTo>
                      <a:pt x="68" y="63"/>
                    </a:moveTo>
                    <a:lnTo>
                      <a:pt x="52" y="47"/>
                    </a:lnTo>
                    <a:lnTo>
                      <a:pt x="45" y="38"/>
                    </a:lnTo>
                    <a:lnTo>
                      <a:pt x="39" y="31"/>
                    </a:lnTo>
                    <a:lnTo>
                      <a:pt x="31" y="25"/>
                    </a:lnTo>
                    <a:lnTo>
                      <a:pt x="23" y="20"/>
                    </a:lnTo>
                    <a:lnTo>
                      <a:pt x="18" y="17"/>
                    </a:lnTo>
                    <a:lnTo>
                      <a:pt x="12" y="14"/>
                    </a:lnTo>
                    <a:lnTo>
                      <a:pt x="6" y="13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1" y="4"/>
                    </a:lnTo>
                    <a:lnTo>
                      <a:pt x="27" y="6"/>
                    </a:lnTo>
                    <a:lnTo>
                      <a:pt x="34" y="10"/>
                    </a:lnTo>
                    <a:lnTo>
                      <a:pt x="43" y="17"/>
                    </a:lnTo>
                    <a:lnTo>
                      <a:pt x="52" y="24"/>
                    </a:lnTo>
                    <a:lnTo>
                      <a:pt x="60" y="31"/>
                    </a:lnTo>
                    <a:lnTo>
                      <a:pt x="67" y="39"/>
                    </a:lnTo>
                    <a:lnTo>
                      <a:pt x="83" y="57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7" name="Freeform 936"/>
              <p:cNvSpPr>
                <a:spLocks/>
              </p:cNvSpPr>
              <p:nvPr/>
            </p:nvSpPr>
            <p:spPr bwMode="auto">
              <a:xfrm>
                <a:off x="2417" y="1531"/>
                <a:ext cx="5" cy="5"/>
              </a:xfrm>
              <a:custGeom>
                <a:avLst/>
                <a:gdLst>
                  <a:gd name="T0" fmla="*/ 0 w 15"/>
                  <a:gd name="T1" fmla="*/ 1 h 8"/>
                  <a:gd name="T2" fmla="*/ 0 w 15"/>
                  <a:gd name="T3" fmla="*/ 1 h 8"/>
                  <a:gd name="T4" fmla="*/ 0 w 15"/>
                  <a:gd name="T5" fmla="*/ 1 h 8"/>
                  <a:gd name="T6" fmla="*/ 0 w 15"/>
                  <a:gd name="T7" fmla="*/ 1 h 8"/>
                  <a:gd name="T8" fmla="*/ 0 w 15"/>
                  <a:gd name="T9" fmla="*/ 0 h 8"/>
                  <a:gd name="T10" fmla="*/ 0 w 15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8"/>
                  <a:gd name="T20" fmla="*/ 15 w 1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8">
                    <a:moveTo>
                      <a:pt x="0" y="8"/>
                    </a:moveTo>
                    <a:lnTo>
                      <a:pt x="2" y="8"/>
                    </a:lnTo>
                    <a:lnTo>
                      <a:pt x="0" y="7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8" name="Freeform 937"/>
              <p:cNvSpPr>
                <a:spLocks/>
              </p:cNvSpPr>
              <p:nvPr/>
            </p:nvSpPr>
            <p:spPr bwMode="auto">
              <a:xfrm>
                <a:off x="2392" y="1506"/>
                <a:ext cx="9" cy="29"/>
              </a:xfrm>
              <a:custGeom>
                <a:avLst/>
                <a:gdLst>
                  <a:gd name="T0" fmla="*/ 0 w 27"/>
                  <a:gd name="T1" fmla="*/ 0 h 58"/>
                  <a:gd name="T2" fmla="*/ 0 w 27"/>
                  <a:gd name="T3" fmla="*/ 1 h 58"/>
                  <a:gd name="T4" fmla="*/ 0 w 27"/>
                  <a:gd name="T5" fmla="*/ 1 h 58"/>
                  <a:gd name="T6" fmla="*/ 0 w 27"/>
                  <a:gd name="T7" fmla="*/ 1 h 58"/>
                  <a:gd name="T8" fmla="*/ 0 w 27"/>
                  <a:gd name="T9" fmla="*/ 1 h 58"/>
                  <a:gd name="T10" fmla="*/ 0 w 27"/>
                  <a:gd name="T11" fmla="*/ 1 h 58"/>
                  <a:gd name="T12" fmla="*/ 0 w 27"/>
                  <a:gd name="T13" fmla="*/ 1 h 58"/>
                  <a:gd name="T14" fmla="*/ 0 w 27"/>
                  <a:gd name="T15" fmla="*/ 1 h 58"/>
                  <a:gd name="T16" fmla="*/ 0 w 27"/>
                  <a:gd name="T17" fmla="*/ 1 h 58"/>
                  <a:gd name="T18" fmla="*/ 0 w 27"/>
                  <a:gd name="T19" fmla="*/ 1 h 58"/>
                  <a:gd name="T20" fmla="*/ 0 w 27"/>
                  <a:gd name="T21" fmla="*/ 1 h 58"/>
                  <a:gd name="T22" fmla="*/ 0 w 27"/>
                  <a:gd name="T23" fmla="*/ 1 h 58"/>
                  <a:gd name="T24" fmla="*/ 0 w 27"/>
                  <a:gd name="T25" fmla="*/ 1 h 58"/>
                  <a:gd name="T26" fmla="*/ 0 w 27"/>
                  <a:gd name="T27" fmla="*/ 1 h 58"/>
                  <a:gd name="T28" fmla="*/ 0 w 27"/>
                  <a:gd name="T29" fmla="*/ 1 h 58"/>
                  <a:gd name="T30" fmla="*/ 0 w 27"/>
                  <a:gd name="T31" fmla="*/ 1 h 58"/>
                  <a:gd name="T32" fmla="*/ 0 w 27"/>
                  <a:gd name="T33" fmla="*/ 1 h 58"/>
                  <a:gd name="T34" fmla="*/ 0 w 27"/>
                  <a:gd name="T35" fmla="*/ 1 h 58"/>
                  <a:gd name="T36" fmla="*/ 0 w 27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58"/>
                  <a:gd name="T59" fmla="*/ 27 w 27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58">
                    <a:moveTo>
                      <a:pt x="18" y="0"/>
                    </a:moveTo>
                    <a:lnTo>
                      <a:pt x="18" y="10"/>
                    </a:lnTo>
                    <a:lnTo>
                      <a:pt x="20" y="22"/>
                    </a:lnTo>
                    <a:lnTo>
                      <a:pt x="23" y="44"/>
                    </a:lnTo>
                    <a:lnTo>
                      <a:pt x="24" y="51"/>
                    </a:lnTo>
                    <a:lnTo>
                      <a:pt x="26" y="54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9" y="47"/>
                    </a:lnTo>
                    <a:lnTo>
                      <a:pt x="27" y="48"/>
                    </a:lnTo>
                    <a:lnTo>
                      <a:pt x="26" y="55"/>
                    </a:lnTo>
                    <a:lnTo>
                      <a:pt x="26" y="58"/>
                    </a:lnTo>
                    <a:lnTo>
                      <a:pt x="8" y="58"/>
                    </a:lnTo>
                    <a:lnTo>
                      <a:pt x="6" y="53"/>
                    </a:lnTo>
                    <a:lnTo>
                      <a:pt x="5" y="45"/>
                    </a:lnTo>
                    <a:lnTo>
                      <a:pt x="2" y="23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9" name="Freeform 938"/>
              <p:cNvSpPr>
                <a:spLocks/>
              </p:cNvSpPr>
              <p:nvPr/>
            </p:nvSpPr>
            <p:spPr bwMode="auto">
              <a:xfrm>
                <a:off x="2392" y="1502"/>
                <a:ext cx="6" cy="7"/>
              </a:xfrm>
              <a:custGeom>
                <a:avLst/>
                <a:gdLst>
                  <a:gd name="T0" fmla="*/ 0 w 18"/>
                  <a:gd name="T1" fmla="*/ 1 h 14"/>
                  <a:gd name="T2" fmla="*/ 0 w 18"/>
                  <a:gd name="T3" fmla="*/ 0 h 14"/>
                  <a:gd name="T4" fmla="*/ 0 w 18"/>
                  <a:gd name="T5" fmla="*/ 1 h 14"/>
                  <a:gd name="T6" fmla="*/ 0 w 18"/>
                  <a:gd name="T7" fmla="*/ 1 h 14"/>
                  <a:gd name="T8" fmla="*/ 0 w 18"/>
                  <a:gd name="T9" fmla="*/ 1 h 14"/>
                  <a:gd name="T10" fmla="*/ 0 w 18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4"/>
                  <a:gd name="T20" fmla="*/ 18 w 18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4">
                    <a:moveTo>
                      <a:pt x="12" y="3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8" y="8"/>
                    </a:lnTo>
                    <a:lnTo>
                      <a:pt x="6" y="14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0" name="Freeform 939"/>
              <p:cNvSpPr>
                <a:spLocks/>
              </p:cNvSpPr>
              <p:nvPr/>
            </p:nvSpPr>
            <p:spPr bwMode="auto">
              <a:xfrm>
                <a:off x="2364" y="1529"/>
                <a:ext cx="37" cy="33"/>
              </a:xfrm>
              <a:custGeom>
                <a:avLst/>
                <a:gdLst>
                  <a:gd name="T0" fmla="*/ 0 w 111"/>
                  <a:gd name="T1" fmla="*/ 1 h 66"/>
                  <a:gd name="T2" fmla="*/ 0 w 111"/>
                  <a:gd name="T3" fmla="*/ 1 h 66"/>
                  <a:gd name="T4" fmla="*/ 0 w 111"/>
                  <a:gd name="T5" fmla="*/ 1 h 66"/>
                  <a:gd name="T6" fmla="*/ 0 w 111"/>
                  <a:gd name="T7" fmla="*/ 1 h 66"/>
                  <a:gd name="T8" fmla="*/ 0 w 111"/>
                  <a:gd name="T9" fmla="*/ 1 h 66"/>
                  <a:gd name="T10" fmla="*/ 0 w 111"/>
                  <a:gd name="T11" fmla="*/ 1 h 66"/>
                  <a:gd name="T12" fmla="*/ 0 w 111"/>
                  <a:gd name="T13" fmla="*/ 1 h 66"/>
                  <a:gd name="T14" fmla="*/ 0 w 111"/>
                  <a:gd name="T15" fmla="*/ 1 h 66"/>
                  <a:gd name="T16" fmla="*/ 0 w 111"/>
                  <a:gd name="T17" fmla="*/ 1 h 66"/>
                  <a:gd name="T18" fmla="*/ 0 w 111"/>
                  <a:gd name="T19" fmla="*/ 1 h 66"/>
                  <a:gd name="T20" fmla="*/ 0 w 111"/>
                  <a:gd name="T21" fmla="*/ 1 h 66"/>
                  <a:gd name="T22" fmla="*/ 0 w 111"/>
                  <a:gd name="T23" fmla="*/ 1 h 66"/>
                  <a:gd name="T24" fmla="*/ 0 w 111"/>
                  <a:gd name="T25" fmla="*/ 1 h 66"/>
                  <a:gd name="T26" fmla="*/ 0 w 111"/>
                  <a:gd name="T27" fmla="*/ 1 h 66"/>
                  <a:gd name="T28" fmla="*/ 0 w 111"/>
                  <a:gd name="T29" fmla="*/ 1 h 66"/>
                  <a:gd name="T30" fmla="*/ 0 w 111"/>
                  <a:gd name="T31" fmla="*/ 1 h 66"/>
                  <a:gd name="T32" fmla="*/ 0 w 111"/>
                  <a:gd name="T33" fmla="*/ 1 h 66"/>
                  <a:gd name="T34" fmla="*/ 0 w 111"/>
                  <a:gd name="T35" fmla="*/ 1 h 66"/>
                  <a:gd name="T36" fmla="*/ 0 w 111"/>
                  <a:gd name="T37" fmla="*/ 1 h 66"/>
                  <a:gd name="T38" fmla="*/ 0 w 111"/>
                  <a:gd name="T39" fmla="*/ 1 h 66"/>
                  <a:gd name="T40" fmla="*/ 0 w 111"/>
                  <a:gd name="T41" fmla="*/ 1 h 66"/>
                  <a:gd name="T42" fmla="*/ 0 w 111"/>
                  <a:gd name="T43" fmla="*/ 1 h 66"/>
                  <a:gd name="T44" fmla="*/ 0 w 111"/>
                  <a:gd name="T45" fmla="*/ 1 h 66"/>
                  <a:gd name="T46" fmla="*/ 0 w 111"/>
                  <a:gd name="T47" fmla="*/ 1 h 66"/>
                  <a:gd name="T48" fmla="*/ 0 w 111"/>
                  <a:gd name="T49" fmla="*/ 1 h 66"/>
                  <a:gd name="T50" fmla="*/ 0 w 111"/>
                  <a:gd name="T51" fmla="*/ 1 h 66"/>
                  <a:gd name="T52" fmla="*/ 0 w 111"/>
                  <a:gd name="T53" fmla="*/ 1 h 66"/>
                  <a:gd name="T54" fmla="*/ 0 w 111"/>
                  <a:gd name="T55" fmla="*/ 1 h 66"/>
                  <a:gd name="T56" fmla="*/ 0 w 111"/>
                  <a:gd name="T57" fmla="*/ 1 h 66"/>
                  <a:gd name="T58" fmla="*/ 0 w 111"/>
                  <a:gd name="T59" fmla="*/ 1 h 66"/>
                  <a:gd name="T60" fmla="*/ 0 w 111"/>
                  <a:gd name="T61" fmla="*/ 1 h 66"/>
                  <a:gd name="T62" fmla="*/ 0 w 111"/>
                  <a:gd name="T63" fmla="*/ 0 h 66"/>
                  <a:gd name="T64" fmla="*/ 0 w 111"/>
                  <a:gd name="T65" fmla="*/ 1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1"/>
                  <a:gd name="T100" fmla="*/ 0 h 66"/>
                  <a:gd name="T101" fmla="*/ 111 w 111"/>
                  <a:gd name="T102" fmla="*/ 66 h 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1" h="66">
                    <a:moveTo>
                      <a:pt x="111" y="1"/>
                    </a:moveTo>
                    <a:lnTo>
                      <a:pt x="110" y="13"/>
                    </a:lnTo>
                    <a:lnTo>
                      <a:pt x="108" y="19"/>
                    </a:lnTo>
                    <a:lnTo>
                      <a:pt x="107" y="26"/>
                    </a:lnTo>
                    <a:lnTo>
                      <a:pt x="104" y="31"/>
                    </a:lnTo>
                    <a:lnTo>
                      <a:pt x="99" y="37"/>
                    </a:lnTo>
                    <a:lnTo>
                      <a:pt x="95" y="41"/>
                    </a:lnTo>
                    <a:lnTo>
                      <a:pt x="89" y="46"/>
                    </a:lnTo>
                    <a:lnTo>
                      <a:pt x="83" y="49"/>
                    </a:lnTo>
                    <a:lnTo>
                      <a:pt x="75" y="54"/>
                    </a:lnTo>
                    <a:lnTo>
                      <a:pt x="65" y="57"/>
                    </a:lnTo>
                    <a:lnTo>
                      <a:pt x="56" y="59"/>
                    </a:lnTo>
                    <a:lnTo>
                      <a:pt x="44" y="61"/>
                    </a:lnTo>
                    <a:lnTo>
                      <a:pt x="31" y="63"/>
                    </a:lnTo>
                    <a:lnTo>
                      <a:pt x="18" y="65"/>
                    </a:lnTo>
                    <a:lnTo>
                      <a:pt x="3" y="66"/>
                    </a:lnTo>
                    <a:lnTo>
                      <a:pt x="0" y="54"/>
                    </a:lnTo>
                    <a:lnTo>
                      <a:pt x="15" y="52"/>
                    </a:lnTo>
                    <a:lnTo>
                      <a:pt x="28" y="51"/>
                    </a:lnTo>
                    <a:lnTo>
                      <a:pt x="40" y="49"/>
                    </a:lnTo>
                    <a:lnTo>
                      <a:pt x="50" y="47"/>
                    </a:lnTo>
                    <a:lnTo>
                      <a:pt x="59" y="45"/>
                    </a:lnTo>
                    <a:lnTo>
                      <a:pt x="67" y="42"/>
                    </a:lnTo>
                    <a:lnTo>
                      <a:pt x="73" y="40"/>
                    </a:lnTo>
                    <a:lnTo>
                      <a:pt x="77" y="37"/>
                    </a:lnTo>
                    <a:lnTo>
                      <a:pt x="81" y="34"/>
                    </a:lnTo>
                    <a:lnTo>
                      <a:pt x="84" y="30"/>
                    </a:lnTo>
                    <a:lnTo>
                      <a:pt x="87" y="27"/>
                    </a:lnTo>
                    <a:lnTo>
                      <a:pt x="90" y="22"/>
                    </a:lnTo>
                    <a:lnTo>
                      <a:pt x="92" y="17"/>
                    </a:lnTo>
                    <a:lnTo>
                      <a:pt x="92" y="12"/>
                    </a:lnTo>
                    <a:lnTo>
                      <a:pt x="93" y="0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1" name="Freeform 940"/>
              <p:cNvSpPr>
                <a:spLocks/>
              </p:cNvSpPr>
              <p:nvPr/>
            </p:nvSpPr>
            <p:spPr bwMode="auto">
              <a:xfrm>
                <a:off x="2395" y="1529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w 18"/>
                  <a:gd name="T7" fmla="*/ 0 h 1"/>
                  <a:gd name="T8" fmla="*/ 0 w 18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18" y="1"/>
                    </a:moveTo>
                    <a:lnTo>
                      <a:pt x="0" y="0"/>
                    </a:lnTo>
                    <a:lnTo>
                      <a:pt x="18" y="1"/>
                    </a:lnTo>
                    <a:lnTo>
                      <a:pt x="0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2" name="Freeform 941"/>
              <p:cNvSpPr>
                <a:spLocks/>
              </p:cNvSpPr>
              <p:nvPr/>
            </p:nvSpPr>
            <p:spPr bwMode="auto">
              <a:xfrm>
                <a:off x="2334" y="1556"/>
                <a:ext cx="31" cy="26"/>
              </a:xfrm>
              <a:custGeom>
                <a:avLst/>
                <a:gdLst>
                  <a:gd name="T0" fmla="*/ 0 w 92"/>
                  <a:gd name="T1" fmla="*/ 1 h 51"/>
                  <a:gd name="T2" fmla="*/ 0 w 92"/>
                  <a:gd name="T3" fmla="*/ 1 h 51"/>
                  <a:gd name="T4" fmla="*/ 0 w 92"/>
                  <a:gd name="T5" fmla="*/ 1 h 51"/>
                  <a:gd name="T6" fmla="*/ 0 w 92"/>
                  <a:gd name="T7" fmla="*/ 1 h 51"/>
                  <a:gd name="T8" fmla="*/ 0 w 92"/>
                  <a:gd name="T9" fmla="*/ 1 h 51"/>
                  <a:gd name="T10" fmla="*/ 0 w 92"/>
                  <a:gd name="T11" fmla="*/ 1 h 51"/>
                  <a:gd name="T12" fmla="*/ 0 w 92"/>
                  <a:gd name="T13" fmla="*/ 1 h 51"/>
                  <a:gd name="T14" fmla="*/ 0 w 92"/>
                  <a:gd name="T15" fmla="*/ 1 h 51"/>
                  <a:gd name="T16" fmla="*/ 0 w 92"/>
                  <a:gd name="T17" fmla="*/ 1 h 51"/>
                  <a:gd name="T18" fmla="*/ 0 w 92"/>
                  <a:gd name="T19" fmla="*/ 1 h 51"/>
                  <a:gd name="T20" fmla="*/ 0 w 92"/>
                  <a:gd name="T21" fmla="*/ 1 h 51"/>
                  <a:gd name="T22" fmla="*/ 0 w 92"/>
                  <a:gd name="T23" fmla="*/ 1 h 51"/>
                  <a:gd name="T24" fmla="*/ 0 w 92"/>
                  <a:gd name="T25" fmla="*/ 1 h 51"/>
                  <a:gd name="T26" fmla="*/ 0 w 92"/>
                  <a:gd name="T27" fmla="*/ 1 h 51"/>
                  <a:gd name="T28" fmla="*/ 0 w 92"/>
                  <a:gd name="T29" fmla="*/ 1 h 51"/>
                  <a:gd name="T30" fmla="*/ 0 w 92"/>
                  <a:gd name="T31" fmla="*/ 1 h 51"/>
                  <a:gd name="T32" fmla="*/ 0 w 92"/>
                  <a:gd name="T33" fmla="*/ 1 h 51"/>
                  <a:gd name="T34" fmla="*/ 0 w 92"/>
                  <a:gd name="T35" fmla="*/ 1 h 51"/>
                  <a:gd name="T36" fmla="*/ 0 w 92"/>
                  <a:gd name="T37" fmla="*/ 1 h 51"/>
                  <a:gd name="T38" fmla="*/ 0 w 92"/>
                  <a:gd name="T39" fmla="*/ 1 h 51"/>
                  <a:gd name="T40" fmla="*/ 0 w 92"/>
                  <a:gd name="T41" fmla="*/ 1 h 51"/>
                  <a:gd name="T42" fmla="*/ 0 w 92"/>
                  <a:gd name="T43" fmla="*/ 0 h 51"/>
                  <a:gd name="T44" fmla="*/ 0 w 92"/>
                  <a:gd name="T45" fmla="*/ 1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2"/>
                  <a:gd name="T70" fmla="*/ 0 h 51"/>
                  <a:gd name="T71" fmla="*/ 92 w 92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2" h="51">
                    <a:moveTo>
                      <a:pt x="92" y="12"/>
                    </a:moveTo>
                    <a:lnTo>
                      <a:pt x="84" y="13"/>
                    </a:lnTo>
                    <a:lnTo>
                      <a:pt x="79" y="14"/>
                    </a:lnTo>
                    <a:lnTo>
                      <a:pt x="68" y="16"/>
                    </a:lnTo>
                    <a:lnTo>
                      <a:pt x="62" y="18"/>
                    </a:lnTo>
                    <a:lnTo>
                      <a:pt x="58" y="20"/>
                    </a:lnTo>
                    <a:lnTo>
                      <a:pt x="47" y="24"/>
                    </a:lnTo>
                    <a:lnTo>
                      <a:pt x="39" y="30"/>
                    </a:lnTo>
                    <a:lnTo>
                      <a:pt x="31" y="37"/>
                    </a:lnTo>
                    <a:lnTo>
                      <a:pt x="22" y="44"/>
                    </a:lnTo>
                    <a:lnTo>
                      <a:pt x="15" y="51"/>
                    </a:lnTo>
                    <a:lnTo>
                      <a:pt x="0" y="44"/>
                    </a:lnTo>
                    <a:lnTo>
                      <a:pt x="9" y="36"/>
                    </a:lnTo>
                    <a:lnTo>
                      <a:pt x="18" y="28"/>
                    </a:lnTo>
                    <a:lnTo>
                      <a:pt x="27" y="21"/>
                    </a:lnTo>
                    <a:lnTo>
                      <a:pt x="37" y="15"/>
                    </a:lnTo>
                    <a:lnTo>
                      <a:pt x="47" y="10"/>
                    </a:lnTo>
                    <a:lnTo>
                      <a:pt x="53" y="7"/>
                    </a:lnTo>
                    <a:lnTo>
                      <a:pt x="61" y="5"/>
                    </a:lnTo>
                    <a:lnTo>
                      <a:pt x="74" y="2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92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3" name="Freeform 942"/>
              <p:cNvSpPr>
                <a:spLocks/>
              </p:cNvSpPr>
              <p:nvPr/>
            </p:nvSpPr>
            <p:spPr bwMode="auto">
              <a:xfrm>
                <a:off x="2364" y="1556"/>
                <a:ext cx="1" cy="6"/>
              </a:xfrm>
              <a:custGeom>
                <a:avLst/>
                <a:gdLst>
                  <a:gd name="T0" fmla="*/ 0 w 3"/>
                  <a:gd name="T1" fmla="*/ 0 h 12"/>
                  <a:gd name="T2" fmla="*/ 0 w 3"/>
                  <a:gd name="T3" fmla="*/ 1 h 12"/>
                  <a:gd name="T4" fmla="*/ 0 w 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2"/>
                  <a:gd name="T11" fmla="*/ 3 w 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2">
                    <a:moveTo>
                      <a:pt x="0" y="0"/>
                    </a:move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4" name="Freeform 943"/>
              <p:cNvSpPr>
                <a:spLocks/>
              </p:cNvSpPr>
              <p:nvPr/>
            </p:nvSpPr>
            <p:spPr bwMode="auto">
              <a:xfrm>
                <a:off x="2322" y="1579"/>
                <a:ext cx="17" cy="22"/>
              </a:xfrm>
              <a:custGeom>
                <a:avLst/>
                <a:gdLst>
                  <a:gd name="T0" fmla="*/ 0 w 51"/>
                  <a:gd name="T1" fmla="*/ 1 h 43"/>
                  <a:gd name="T2" fmla="*/ 0 w 51"/>
                  <a:gd name="T3" fmla="*/ 1 h 43"/>
                  <a:gd name="T4" fmla="*/ 0 w 51"/>
                  <a:gd name="T5" fmla="*/ 1 h 43"/>
                  <a:gd name="T6" fmla="*/ 0 w 51"/>
                  <a:gd name="T7" fmla="*/ 1 h 43"/>
                  <a:gd name="T8" fmla="*/ 0 w 51"/>
                  <a:gd name="T9" fmla="*/ 1 h 43"/>
                  <a:gd name="T10" fmla="*/ 0 w 51"/>
                  <a:gd name="T11" fmla="*/ 1 h 43"/>
                  <a:gd name="T12" fmla="*/ 0 w 51"/>
                  <a:gd name="T13" fmla="*/ 1 h 43"/>
                  <a:gd name="T14" fmla="*/ 0 w 51"/>
                  <a:gd name="T15" fmla="*/ 1 h 43"/>
                  <a:gd name="T16" fmla="*/ 0 w 51"/>
                  <a:gd name="T17" fmla="*/ 1 h 43"/>
                  <a:gd name="T18" fmla="*/ 0 w 51"/>
                  <a:gd name="T19" fmla="*/ 1 h 43"/>
                  <a:gd name="T20" fmla="*/ 0 w 51"/>
                  <a:gd name="T21" fmla="*/ 1 h 43"/>
                  <a:gd name="T22" fmla="*/ 0 w 51"/>
                  <a:gd name="T23" fmla="*/ 1 h 43"/>
                  <a:gd name="T24" fmla="*/ 0 w 51"/>
                  <a:gd name="T25" fmla="*/ 1 h 43"/>
                  <a:gd name="T26" fmla="*/ 0 w 51"/>
                  <a:gd name="T27" fmla="*/ 1 h 43"/>
                  <a:gd name="T28" fmla="*/ 0 w 51"/>
                  <a:gd name="T29" fmla="*/ 1 h 43"/>
                  <a:gd name="T30" fmla="*/ 0 w 51"/>
                  <a:gd name="T31" fmla="*/ 1 h 43"/>
                  <a:gd name="T32" fmla="*/ 0 w 51"/>
                  <a:gd name="T33" fmla="*/ 1 h 43"/>
                  <a:gd name="T34" fmla="*/ 0 w 51"/>
                  <a:gd name="T35" fmla="*/ 1 h 43"/>
                  <a:gd name="T36" fmla="*/ 0 w 51"/>
                  <a:gd name="T37" fmla="*/ 1 h 43"/>
                  <a:gd name="T38" fmla="*/ 0 w 51"/>
                  <a:gd name="T39" fmla="*/ 1 h 43"/>
                  <a:gd name="T40" fmla="*/ 0 w 51"/>
                  <a:gd name="T41" fmla="*/ 1 h 43"/>
                  <a:gd name="T42" fmla="*/ 0 w 51"/>
                  <a:gd name="T43" fmla="*/ 0 h 43"/>
                  <a:gd name="T44" fmla="*/ 0 w 51"/>
                  <a:gd name="T45" fmla="*/ 1 h 4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43"/>
                  <a:gd name="T71" fmla="*/ 51 w 51"/>
                  <a:gd name="T72" fmla="*/ 43 h 4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43">
                    <a:moveTo>
                      <a:pt x="51" y="6"/>
                    </a:moveTo>
                    <a:lnTo>
                      <a:pt x="46" y="11"/>
                    </a:lnTo>
                    <a:lnTo>
                      <a:pt x="42" y="17"/>
                    </a:lnTo>
                    <a:lnTo>
                      <a:pt x="39" y="23"/>
                    </a:lnTo>
                    <a:lnTo>
                      <a:pt x="34" y="28"/>
                    </a:lnTo>
                    <a:lnTo>
                      <a:pt x="29" y="33"/>
                    </a:lnTo>
                    <a:lnTo>
                      <a:pt x="26" y="36"/>
                    </a:lnTo>
                    <a:lnTo>
                      <a:pt x="21" y="38"/>
                    </a:lnTo>
                    <a:lnTo>
                      <a:pt x="14" y="41"/>
                    </a:lnTo>
                    <a:lnTo>
                      <a:pt x="8" y="42"/>
                    </a:lnTo>
                    <a:lnTo>
                      <a:pt x="3" y="43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12" y="28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8" y="22"/>
                    </a:lnTo>
                    <a:lnTo>
                      <a:pt x="23" y="17"/>
                    </a:lnTo>
                    <a:lnTo>
                      <a:pt x="26" y="11"/>
                    </a:lnTo>
                    <a:lnTo>
                      <a:pt x="30" y="5"/>
                    </a:lnTo>
                    <a:lnTo>
                      <a:pt x="36" y="0"/>
                    </a:lnTo>
                    <a:lnTo>
                      <a:pt x="51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5" name="Freeform 944"/>
              <p:cNvSpPr>
                <a:spLocks/>
              </p:cNvSpPr>
              <p:nvPr/>
            </p:nvSpPr>
            <p:spPr bwMode="auto">
              <a:xfrm>
                <a:off x="2334" y="1579"/>
                <a:ext cx="5" cy="3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0 h 7"/>
                  <a:gd name="T4" fmla="*/ 0 w 15"/>
                  <a:gd name="T5" fmla="*/ 0 h 7"/>
                  <a:gd name="T6" fmla="*/ 0 w 15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7"/>
                  <a:gd name="T14" fmla="*/ 15 w 1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7">
                    <a:moveTo>
                      <a:pt x="0" y="0"/>
                    </a:moveTo>
                    <a:lnTo>
                      <a:pt x="0" y="1"/>
                    </a:lnTo>
                    <a:lnTo>
                      <a:pt x="1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6" name="Rectangle 945"/>
              <p:cNvSpPr>
                <a:spLocks noChangeArrowheads="1"/>
              </p:cNvSpPr>
              <p:nvPr/>
            </p:nvSpPr>
            <p:spPr bwMode="auto">
              <a:xfrm>
                <a:off x="2300" y="1595"/>
                <a:ext cx="23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97" name="Freeform 946"/>
              <p:cNvSpPr>
                <a:spLocks/>
              </p:cNvSpPr>
              <p:nvPr/>
            </p:nvSpPr>
            <p:spPr bwMode="auto">
              <a:xfrm>
                <a:off x="2322" y="1595"/>
                <a:ext cx="1" cy="6"/>
              </a:xfrm>
              <a:custGeom>
                <a:avLst/>
                <a:gdLst>
                  <a:gd name="T0" fmla="*/ 0 w 3"/>
                  <a:gd name="T1" fmla="*/ 1 h 12"/>
                  <a:gd name="T2" fmla="*/ 0 w 3"/>
                  <a:gd name="T3" fmla="*/ 1 h 12"/>
                  <a:gd name="T4" fmla="*/ 0 w 3"/>
                  <a:gd name="T5" fmla="*/ 0 h 12"/>
                  <a:gd name="T6" fmla="*/ 0 w 3"/>
                  <a:gd name="T7" fmla="*/ 0 h 12"/>
                  <a:gd name="T8" fmla="*/ 0 w 3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2"/>
                  <a:gd name="T17" fmla="*/ 3 w 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2">
                    <a:moveTo>
                      <a:pt x="3" y="12"/>
                    </a:moveTo>
                    <a:lnTo>
                      <a:pt x="2" y="1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8" name="Freeform 947"/>
              <p:cNvSpPr>
                <a:spLocks/>
              </p:cNvSpPr>
              <p:nvPr/>
            </p:nvSpPr>
            <p:spPr bwMode="auto">
              <a:xfrm>
                <a:off x="2268" y="1595"/>
                <a:ext cx="34" cy="21"/>
              </a:xfrm>
              <a:custGeom>
                <a:avLst/>
                <a:gdLst>
                  <a:gd name="T0" fmla="*/ 0 w 103"/>
                  <a:gd name="T1" fmla="*/ 1 h 42"/>
                  <a:gd name="T2" fmla="*/ 0 w 103"/>
                  <a:gd name="T3" fmla="*/ 1 h 42"/>
                  <a:gd name="T4" fmla="*/ 0 w 103"/>
                  <a:gd name="T5" fmla="*/ 1 h 42"/>
                  <a:gd name="T6" fmla="*/ 0 w 103"/>
                  <a:gd name="T7" fmla="*/ 1 h 42"/>
                  <a:gd name="T8" fmla="*/ 0 w 103"/>
                  <a:gd name="T9" fmla="*/ 1 h 42"/>
                  <a:gd name="T10" fmla="*/ 0 w 103"/>
                  <a:gd name="T11" fmla="*/ 1 h 42"/>
                  <a:gd name="T12" fmla="*/ 0 w 103"/>
                  <a:gd name="T13" fmla="*/ 1 h 42"/>
                  <a:gd name="T14" fmla="*/ 0 w 103"/>
                  <a:gd name="T15" fmla="*/ 1 h 42"/>
                  <a:gd name="T16" fmla="*/ 0 w 103"/>
                  <a:gd name="T17" fmla="*/ 1 h 42"/>
                  <a:gd name="T18" fmla="*/ 0 w 103"/>
                  <a:gd name="T19" fmla="*/ 1 h 42"/>
                  <a:gd name="T20" fmla="*/ 0 w 103"/>
                  <a:gd name="T21" fmla="*/ 1 h 42"/>
                  <a:gd name="T22" fmla="*/ 0 w 103"/>
                  <a:gd name="T23" fmla="*/ 1 h 42"/>
                  <a:gd name="T24" fmla="*/ 0 w 103"/>
                  <a:gd name="T25" fmla="*/ 1 h 42"/>
                  <a:gd name="T26" fmla="*/ 0 w 103"/>
                  <a:gd name="T27" fmla="*/ 1 h 42"/>
                  <a:gd name="T28" fmla="*/ 0 w 103"/>
                  <a:gd name="T29" fmla="*/ 1 h 42"/>
                  <a:gd name="T30" fmla="*/ 0 w 103"/>
                  <a:gd name="T31" fmla="*/ 0 h 42"/>
                  <a:gd name="T32" fmla="*/ 0 w 103"/>
                  <a:gd name="T33" fmla="*/ 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42"/>
                  <a:gd name="T53" fmla="*/ 103 w 10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42">
                    <a:moveTo>
                      <a:pt x="103" y="9"/>
                    </a:moveTo>
                    <a:lnTo>
                      <a:pt x="80" y="22"/>
                    </a:lnTo>
                    <a:lnTo>
                      <a:pt x="69" y="28"/>
                    </a:lnTo>
                    <a:lnTo>
                      <a:pt x="57" y="32"/>
                    </a:lnTo>
                    <a:lnTo>
                      <a:pt x="43" y="36"/>
                    </a:lnTo>
                    <a:lnTo>
                      <a:pt x="31" y="38"/>
                    </a:lnTo>
                    <a:lnTo>
                      <a:pt x="17" y="40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14" y="28"/>
                    </a:lnTo>
                    <a:lnTo>
                      <a:pt x="27" y="27"/>
                    </a:lnTo>
                    <a:lnTo>
                      <a:pt x="37" y="25"/>
                    </a:lnTo>
                    <a:lnTo>
                      <a:pt x="49" y="22"/>
                    </a:lnTo>
                    <a:lnTo>
                      <a:pt x="60" y="18"/>
                    </a:lnTo>
                    <a:lnTo>
                      <a:pt x="70" y="13"/>
                    </a:lnTo>
                    <a:lnTo>
                      <a:pt x="91" y="0"/>
                    </a:lnTo>
                    <a:lnTo>
                      <a:pt x="103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9" name="Freeform 948"/>
              <p:cNvSpPr>
                <a:spLocks/>
              </p:cNvSpPr>
              <p:nvPr/>
            </p:nvSpPr>
            <p:spPr bwMode="auto">
              <a:xfrm>
                <a:off x="2298" y="1595"/>
                <a:ext cx="4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2"/>
                  <a:gd name="T20" fmla="*/ 12 w 1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2" y="10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0" name="Freeform 949"/>
              <p:cNvSpPr>
                <a:spLocks/>
              </p:cNvSpPr>
              <p:nvPr/>
            </p:nvSpPr>
            <p:spPr bwMode="auto">
              <a:xfrm>
                <a:off x="2229" y="1577"/>
                <a:ext cx="39" cy="39"/>
              </a:xfrm>
              <a:custGeom>
                <a:avLst/>
                <a:gdLst>
                  <a:gd name="T0" fmla="*/ 0 w 117"/>
                  <a:gd name="T1" fmla="*/ 1 h 77"/>
                  <a:gd name="T2" fmla="*/ 0 w 117"/>
                  <a:gd name="T3" fmla="*/ 1 h 77"/>
                  <a:gd name="T4" fmla="*/ 0 w 117"/>
                  <a:gd name="T5" fmla="*/ 1 h 77"/>
                  <a:gd name="T6" fmla="*/ 0 w 117"/>
                  <a:gd name="T7" fmla="*/ 1 h 77"/>
                  <a:gd name="T8" fmla="*/ 0 w 117"/>
                  <a:gd name="T9" fmla="*/ 1 h 77"/>
                  <a:gd name="T10" fmla="*/ 0 w 117"/>
                  <a:gd name="T11" fmla="*/ 1 h 77"/>
                  <a:gd name="T12" fmla="*/ 0 w 117"/>
                  <a:gd name="T13" fmla="*/ 1 h 77"/>
                  <a:gd name="T14" fmla="*/ 0 w 117"/>
                  <a:gd name="T15" fmla="*/ 1 h 77"/>
                  <a:gd name="T16" fmla="*/ 0 w 117"/>
                  <a:gd name="T17" fmla="*/ 1 h 77"/>
                  <a:gd name="T18" fmla="*/ 0 w 117"/>
                  <a:gd name="T19" fmla="*/ 1 h 77"/>
                  <a:gd name="T20" fmla="*/ 0 w 117"/>
                  <a:gd name="T21" fmla="*/ 1 h 77"/>
                  <a:gd name="T22" fmla="*/ 0 w 117"/>
                  <a:gd name="T23" fmla="*/ 1 h 77"/>
                  <a:gd name="T24" fmla="*/ 0 w 117"/>
                  <a:gd name="T25" fmla="*/ 1 h 77"/>
                  <a:gd name="T26" fmla="*/ 0 w 117"/>
                  <a:gd name="T27" fmla="*/ 1 h 77"/>
                  <a:gd name="T28" fmla="*/ 0 w 117"/>
                  <a:gd name="T29" fmla="*/ 1 h 77"/>
                  <a:gd name="T30" fmla="*/ 0 w 117"/>
                  <a:gd name="T31" fmla="*/ 1 h 77"/>
                  <a:gd name="T32" fmla="*/ 0 w 117"/>
                  <a:gd name="T33" fmla="*/ 1 h 77"/>
                  <a:gd name="T34" fmla="*/ 0 w 117"/>
                  <a:gd name="T35" fmla="*/ 1 h 77"/>
                  <a:gd name="T36" fmla="*/ 0 w 117"/>
                  <a:gd name="T37" fmla="*/ 1 h 77"/>
                  <a:gd name="T38" fmla="*/ 0 w 117"/>
                  <a:gd name="T39" fmla="*/ 0 h 77"/>
                  <a:gd name="T40" fmla="*/ 0 w 117"/>
                  <a:gd name="T41" fmla="*/ 1 h 77"/>
                  <a:gd name="T42" fmla="*/ 0 w 117"/>
                  <a:gd name="T43" fmla="*/ 1 h 77"/>
                  <a:gd name="T44" fmla="*/ 0 w 117"/>
                  <a:gd name="T45" fmla="*/ 1 h 77"/>
                  <a:gd name="T46" fmla="*/ 0 w 117"/>
                  <a:gd name="T47" fmla="*/ 1 h 77"/>
                  <a:gd name="T48" fmla="*/ 0 w 117"/>
                  <a:gd name="T49" fmla="*/ 1 h 77"/>
                  <a:gd name="T50" fmla="*/ 0 w 117"/>
                  <a:gd name="T51" fmla="*/ 1 h 77"/>
                  <a:gd name="T52" fmla="*/ 0 w 117"/>
                  <a:gd name="T53" fmla="*/ 1 h 77"/>
                  <a:gd name="T54" fmla="*/ 0 w 117"/>
                  <a:gd name="T55" fmla="*/ 1 h 77"/>
                  <a:gd name="T56" fmla="*/ 0 w 117"/>
                  <a:gd name="T57" fmla="*/ 1 h 77"/>
                  <a:gd name="T58" fmla="*/ 0 w 117"/>
                  <a:gd name="T59" fmla="*/ 1 h 77"/>
                  <a:gd name="T60" fmla="*/ 0 w 117"/>
                  <a:gd name="T61" fmla="*/ 1 h 77"/>
                  <a:gd name="T62" fmla="*/ 0 w 117"/>
                  <a:gd name="T63" fmla="*/ 1 h 77"/>
                  <a:gd name="T64" fmla="*/ 0 w 117"/>
                  <a:gd name="T65" fmla="*/ 1 h 77"/>
                  <a:gd name="T66" fmla="*/ 0 w 117"/>
                  <a:gd name="T67" fmla="*/ 1 h 77"/>
                  <a:gd name="T68" fmla="*/ 0 w 117"/>
                  <a:gd name="T69" fmla="*/ 1 h 77"/>
                  <a:gd name="T70" fmla="*/ 0 w 117"/>
                  <a:gd name="T71" fmla="*/ 1 h 77"/>
                  <a:gd name="T72" fmla="*/ 0 w 117"/>
                  <a:gd name="T73" fmla="*/ 1 h 77"/>
                  <a:gd name="T74" fmla="*/ 0 w 117"/>
                  <a:gd name="T75" fmla="*/ 1 h 77"/>
                  <a:gd name="T76" fmla="*/ 0 w 117"/>
                  <a:gd name="T77" fmla="*/ 1 h 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7"/>
                  <a:gd name="T118" fmla="*/ 0 h 77"/>
                  <a:gd name="T119" fmla="*/ 117 w 117"/>
                  <a:gd name="T120" fmla="*/ 77 h 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7" h="77">
                    <a:moveTo>
                      <a:pt x="117" y="77"/>
                    </a:moveTo>
                    <a:lnTo>
                      <a:pt x="111" y="75"/>
                    </a:lnTo>
                    <a:lnTo>
                      <a:pt x="106" y="75"/>
                    </a:lnTo>
                    <a:lnTo>
                      <a:pt x="100" y="74"/>
                    </a:lnTo>
                    <a:lnTo>
                      <a:pt x="95" y="72"/>
                    </a:lnTo>
                    <a:lnTo>
                      <a:pt x="89" y="71"/>
                    </a:lnTo>
                    <a:lnTo>
                      <a:pt x="85" y="69"/>
                    </a:lnTo>
                    <a:lnTo>
                      <a:pt x="77" y="64"/>
                    </a:lnTo>
                    <a:lnTo>
                      <a:pt x="70" y="59"/>
                    </a:lnTo>
                    <a:lnTo>
                      <a:pt x="64" y="54"/>
                    </a:lnTo>
                    <a:lnTo>
                      <a:pt x="52" y="41"/>
                    </a:lnTo>
                    <a:lnTo>
                      <a:pt x="40" y="30"/>
                    </a:lnTo>
                    <a:lnTo>
                      <a:pt x="36" y="25"/>
                    </a:lnTo>
                    <a:lnTo>
                      <a:pt x="30" y="21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14" y="1"/>
                    </a:lnTo>
                    <a:lnTo>
                      <a:pt x="24" y="3"/>
                    </a:lnTo>
                    <a:lnTo>
                      <a:pt x="28" y="5"/>
                    </a:lnTo>
                    <a:lnTo>
                      <a:pt x="34" y="7"/>
                    </a:lnTo>
                    <a:lnTo>
                      <a:pt x="42" y="11"/>
                    </a:lnTo>
                    <a:lnTo>
                      <a:pt x="49" y="16"/>
                    </a:lnTo>
                    <a:lnTo>
                      <a:pt x="55" y="23"/>
                    </a:lnTo>
                    <a:lnTo>
                      <a:pt x="67" y="34"/>
                    </a:lnTo>
                    <a:lnTo>
                      <a:pt x="77" y="46"/>
                    </a:lnTo>
                    <a:lnTo>
                      <a:pt x="83" y="51"/>
                    </a:lnTo>
                    <a:lnTo>
                      <a:pt x="89" y="56"/>
                    </a:lnTo>
                    <a:lnTo>
                      <a:pt x="95" y="59"/>
                    </a:lnTo>
                    <a:lnTo>
                      <a:pt x="98" y="61"/>
                    </a:lnTo>
                    <a:lnTo>
                      <a:pt x="103" y="62"/>
                    </a:lnTo>
                    <a:lnTo>
                      <a:pt x="106" y="63"/>
                    </a:lnTo>
                    <a:lnTo>
                      <a:pt x="110" y="63"/>
                    </a:lnTo>
                    <a:lnTo>
                      <a:pt x="113" y="64"/>
                    </a:lnTo>
                    <a:lnTo>
                      <a:pt x="117" y="64"/>
                    </a:lnTo>
                    <a:lnTo>
                      <a:pt x="117" y="7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1" name="Freeform 950"/>
              <p:cNvSpPr>
                <a:spLocks/>
              </p:cNvSpPr>
              <p:nvPr/>
            </p:nvSpPr>
            <p:spPr bwMode="auto">
              <a:xfrm>
                <a:off x="2268" y="1610"/>
                <a:ext cx="0" cy="6"/>
              </a:xfrm>
              <a:custGeom>
                <a:avLst/>
                <a:gdLst>
                  <a:gd name="T0" fmla="*/ 0 h 13"/>
                  <a:gd name="T1" fmla="*/ 0 h 13"/>
                  <a:gd name="T2" fmla="*/ 0 h 13"/>
                  <a:gd name="T3" fmla="*/ 0 60000 65536"/>
                  <a:gd name="T4" fmla="*/ 0 60000 65536"/>
                  <a:gd name="T5" fmla="*/ 0 60000 65536"/>
                  <a:gd name="T6" fmla="*/ 0 h 13"/>
                  <a:gd name="T7" fmla="*/ 13 h 1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3">
                    <a:moveTo>
                      <a:pt x="0" y="13"/>
                    </a:move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2" name="Freeform 951"/>
              <p:cNvSpPr>
                <a:spLocks/>
              </p:cNvSpPr>
              <p:nvPr/>
            </p:nvSpPr>
            <p:spPr bwMode="auto">
              <a:xfrm>
                <a:off x="2204" y="1577"/>
                <a:ext cx="26" cy="11"/>
              </a:xfrm>
              <a:custGeom>
                <a:avLst/>
                <a:gdLst>
                  <a:gd name="T0" fmla="*/ 0 w 76"/>
                  <a:gd name="T1" fmla="*/ 1 h 21"/>
                  <a:gd name="T2" fmla="*/ 0 w 76"/>
                  <a:gd name="T3" fmla="*/ 1 h 21"/>
                  <a:gd name="T4" fmla="*/ 0 w 76"/>
                  <a:gd name="T5" fmla="*/ 1 h 21"/>
                  <a:gd name="T6" fmla="*/ 0 w 76"/>
                  <a:gd name="T7" fmla="*/ 1 h 21"/>
                  <a:gd name="T8" fmla="*/ 0 w 76"/>
                  <a:gd name="T9" fmla="*/ 1 h 21"/>
                  <a:gd name="T10" fmla="*/ 0 w 76"/>
                  <a:gd name="T11" fmla="*/ 1 h 21"/>
                  <a:gd name="T12" fmla="*/ 0 w 76"/>
                  <a:gd name="T13" fmla="*/ 1 h 21"/>
                  <a:gd name="T14" fmla="*/ 0 w 76"/>
                  <a:gd name="T15" fmla="*/ 1 h 21"/>
                  <a:gd name="T16" fmla="*/ 0 w 76"/>
                  <a:gd name="T17" fmla="*/ 1 h 21"/>
                  <a:gd name="T18" fmla="*/ 0 w 76"/>
                  <a:gd name="T19" fmla="*/ 1 h 21"/>
                  <a:gd name="T20" fmla="*/ 0 w 76"/>
                  <a:gd name="T21" fmla="*/ 1 h 21"/>
                  <a:gd name="T22" fmla="*/ 0 w 76"/>
                  <a:gd name="T23" fmla="*/ 1 h 21"/>
                  <a:gd name="T24" fmla="*/ 0 w 76"/>
                  <a:gd name="T25" fmla="*/ 1 h 21"/>
                  <a:gd name="T26" fmla="*/ 0 w 76"/>
                  <a:gd name="T27" fmla="*/ 1 h 21"/>
                  <a:gd name="T28" fmla="*/ 0 w 76"/>
                  <a:gd name="T29" fmla="*/ 1 h 21"/>
                  <a:gd name="T30" fmla="*/ 0 w 76"/>
                  <a:gd name="T31" fmla="*/ 1 h 21"/>
                  <a:gd name="T32" fmla="*/ 0 w 76"/>
                  <a:gd name="T33" fmla="*/ 1 h 21"/>
                  <a:gd name="T34" fmla="*/ 0 w 76"/>
                  <a:gd name="T35" fmla="*/ 1 h 21"/>
                  <a:gd name="T36" fmla="*/ 0 w 76"/>
                  <a:gd name="T37" fmla="*/ 0 h 21"/>
                  <a:gd name="T38" fmla="*/ 0 w 76"/>
                  <a:gd name="T39" fmla="*/ 0 h 21"/>
                  <a:gd name="T40" fmla="*/ 0 w 76"/>
                  <a:gd name="T41" fmla="*/ 0 h 21"/>
                  <a:gd name="T42" fmla="*/ 0 w 76"/>
                  <a:gd name="T43" fmla="*/ 0 h 21"/>
                  <a:gd name="T44" fmla="*/ 0 w 76"/>
                  <a:gd name="T45" fmla="*/ 1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6"/>
                  <a:gd name="T70" fmla="*/ 0 h 21"/>
                  <a:gd name="T71" fmla="*/ 76 w 76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6" h="21">
                    <a:moveTo>
                      <a:pt x="76" y="12"/>
                    </a:moveTo>
                    <a:lnTo>
                      <a:pt x="54" y="11"/>
                    </a:lnTo>
                    <a:lnTo>
                      <a:pt x="43" y="11"/>
                    </a:lnTo>
                    <a:lnTo>
                      <a:pt x="34" y="12"/>
                    </a:lnTo>
                    <a:lnTo>
                      <a:pt x="25" y="13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8" y="21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11" y="5"/>
                    </a:lnTo>
                    <a:lnTo>
                      <a:pt x="15" y="3"/>
                    </a:lnTo>
                    <a:lnTo>
                      <a:pt x="21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76" y="0"/>
                    </a:lnTo>
                    <a:lnTo>
                      <a:pt x="76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3" name="Freeform 952"/>
              <p:cNvSpPr>
                <a:spLocks/>
              </p:cNvSpPr>
              <p:nvPr/>
            </p:nvSpPr>
            <p:spPr bwMode="auto">
              <a:xfrm>
                <a:off x="2229" y="1577"/>
                <a:ext cx="1" cy="7"/>
              </a:xfrm>
              <a:custGeom>
                <a:avLst/>
                <a:gdLst>
                  <a:gd name="T0" fmla="*/ 1 w 2"/>
                  <a:gd name="T1" fmla="*/ 0 h 12"/>
                  <a:gd name="T2" fmla="*/ 1 w 2"/>
                  <a:gd name="T3" fmla="*/ 1 h 12"/>
                  <a:gd name="T4" fmla="*/ 0 w 2"/>
                  <a:gd name="T5" fmla="*/ 1 h 12"/>
                  <a:gd name="T6" fmla="*/ 1 w 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2"/>
                  <a:gd name="T14" fmla="*/ 2 w 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2">
                    <a:moveTo>
                      <a:pt x="2" y="0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4" name="Freeform 953"/>
              <p:cNvSpPr>
                <a:spLocks/>
              </p:cNvSpPr>
              <p:nvPr/>
            </p:nvSpPr>
            <p:spPr bwMode="auto">
              <a:xfrm>
                <a:off x="2204" y="1587"/>
                <a:ext cx="8" cy="8"/>
              </a:xfrm>
              <a:custGeom>
                <a:avLst/>
                <a:gdLst>
                  <a:gd name="T0" fmla="*/ 0 w 22"/>
                  <a:gd name="T1" fmla="*/ 0 h 14"/>
                  <a:gd name="T2" fmla="*/ 0 w 22"/>
                  <a:gd name="T3" fmla="*/ 1 h 14"/>
                  <a:gd name="T4" fmla="*/ 0 w 22"/>
                  <a:gd name="T5" fmla="*/ 1 h 14"/>
                  <a:gd name="T6" fmla="*/ 0 w 22"/>
                  <a:gd name="T7" fmla="*/ 1 h 14"/>
                  <a:gd name="T8" fmla="*/ 0 w 22"/>
                  <a:gd name="T9" fmla="*/ 1 h 14"/>
                  <a:gd name="T10" fmla="*/ 0 w 22"/>
                  <a:gd name="T11" fmla="*/ 1 h 14"/>
                  <a:gd name="T12" fmla="*/ 0 w 22"/>
                  <a:gd name="T13" fmla="*/ 1 h 14"/>
                  <a:gd name="T14" fmla="*/ 0 w 22"/>
                  <a:gd name="T15" fmla="*/ 1 h 14"/>
                  <a:gd name="T16" fmla="*/ 0 w 22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4"/>
                  <a:gd name="T29" fmla="*/ 22 w 22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4">
                    <a:moveTo>
                      <a:pt x="18" y="0"/>
                    </a:moveTo>
                    <a:lnTo>
                      <a:pt x="19" y="2"/>
                    </a:lnTo>
                    <a:lnTo>
                      <a:pt x="19" y="4"/>
                    </a:lnTo>
                    <a:lnTo>
                      <a:pt x="22" y="10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5" name="Freeform 954"/>
              <p:cNvSpPr>
                <a:spLocks/>
              </p:cNvSpPr>
              <p:nvPr/>
            </p:nvSpPr>
            <p:spPr bwMode="auto">
              <a:xfrm>
                <a:off x="2204" y="1587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1 h 1"/>
                  <a:gd name="T4" fmla="*/ 0 w 18"/>
                  <a:gd name="T5" fmla="*/ 0 h 1"/>
                  <a:gd name="T6" fmla="*/ 0 w 18"/>
                  <a:gd name="T7" fmla="*/ 1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0" y="0"/>
                    </a:moveTo>
                    <a:lnTo>
                      <a:pt x="0" y="1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6" name="Freeform 955"/>
              <p:cNvSpPr>
                <a:spLocks/>
              </p:cNvSpPr>
              <p:nvPr/>
            </p:nvSpPr>
            <p:spPr bwMode="auto">
              <a:xfrm>
                <a:off x="2205" y="1585"/>
                <a:ext cx="7" cy="9"/>
              </a:xfrm>
              <a:custGeom>
                <a:avLst/>
                <a:gdLst>
                  <a:gd name="T0" fmla="*/ 0 w 21"/>
                  <a:gd name="T1" fmla="*/ 1 h 18"/>
                  <a:gd name="T2" fmla="*/ 0 w 21"/>
                  <a:gd name="T3" fmla="*/ 1 h 18"/>
                  <a:gd name="T4" fmla="*/ 0 w 21"/>
                  <a:gd name="T5" fmla="*/ 0 h 18"/>
                  <a:gd name="T6" fmla="*/ 0 w 21"/>
                  <a:gd name="T7" fmla="*/ 1 h 18"/>
                  <a:gd name="T8" fmla="*/ 0 w 21"/>
                  <a:gd name="T9" fmla="*/ 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8"/>
                  <a:gd name="T17" fmla="*/ 21 w 2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8">
                    <a:moveTo>
                      <a:pt x="3" y="18"/>
                    </a:moveTo>
                    <a:lnTo>
                      <a:pt x="21" y="16"/>
                    </a:lnTo>
                    <a:lnTo>
                      <a:pt x="18" y="0"/>
                    </a:lnTo>
                    <a:lnTo>
                      <a:pt x="0" y="1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7" name="Freeform 956"/>
              <p:cNvSpPr>
                <a:spLocks/>
              </p:cNvSpPr>
              <p:nvPr/>
            </p:nvSpPr>
            <p:spPr bwMode="auto">
              <a:xfrm>
                <a:off x="2206" y="1592"/>
                <a:ext cx="6" cy="3"/>
              </a:xfrm>
              <a:custGeom>
                <a:avLst/>
                <a:gdLst>
                  <a:gd name="T0" fmla="*/ 0 w 18"/>
                  <a:gd name="T1" fmla="*/ 2 h 4"/>
                  <a:gd name="T2" fmla="*/ 0 w 18"/>
                  <a:gd name="T3" fmla="*/ 1 h 4"/>
                  <a:gd name="T4" fmla="*/ 0 w 18"/>
                  <a:gd name="T5" fmla="*/ 2 h 4"/>
                  <a:gd name="T6" fmla="*/ 0 w 18"/>
                  <a:gd name="T7" fmla="*/ 0 h 4"/>
                  <a:gd name="T8" fmla="*/ 0 w 18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4"/>
                  <a:gd name="T17" fmla="*/ 18 w 1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4">
                    <a:moveTo>
                      <a:pt x="0" y="4"/>
                    </a:moveTo>
                    <a:lnTo>
                      <a:pt x="18" y="1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" name="Freeform 957"/>
              <p:cNvSpPr>
                <a:spLocks/>
              </p:cNvSpPr>
              <p:nvPr/>
            </p:nvSpPr>
            <p:spPr bwMode="auto">
              <a:xfrm>
                <a:off x="2205" y="1585"/>
                <a:ext cx="6" cy="1"/>
              </a:xfrm>
              <a:custGeom>
                <a:avLst/>
                <a:gdLst>
                  <a:gd name="T0" fmla="*/ 0 w 18"/>
                  <a:gd name="T1" fmla="*/ 1 h 1"/>
                  <a:gd name="T2" fmla="*/ 0 w 18"/>
                  <a:gd name="T3" fmla="*/ 0 h 1"/>
                  <a:gd name="T4" fmla="*/ 0 w 18"/>
                  <a:gd name="T5" fmla="*/ 1 h 1"/>
                  <a:gd name="T6" fmla="*/ 0 w 18"/>
                  <a:gd name="T7" fmla="*/ 0 h 1"/>
                  <a:gd name="T8" fmla="*/ 0 w 18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0" y="1"/>
                    </a:moveTo>
                    <a:lnTo>
                      <a:pt x="18" y="0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49" name="Group 959"/>
            <p:cNvGrpSpPr>
              <a:grpSpLocks noChangeAspect="1"/>
            </p:cNvGrpSpPr>
            <p:nvPr/>
          </p:nvGrpSpPr>
          <p:grpSpPr bwMode="auto">
            <a:xfrm>
              <a:off x="2208" y="1404"/>
              <a:ext cx="192" cy="236"/>
              <a:chOff x="2155" y="1371"/>
              <a:chExt cx="246" cy="242"/>
            </a:xfrm>
          </p:grpSpPr>
          <p:sp>
            <p:nvSpPr>
              <p:cNvPr id="25791" name="AutoShape 958"/>
              <p:cNvSpPr>
                <a:spLocks noChangeAspect="1" noChangeArrowheads="1" noTextEdit="1"/>
              </p:cNvSpPr>
              <p:nvPr/>
            </p:nvSpPr>
            <p:spPr bwMode="auto">
              <a:xfrm>
                <a:off x="2155" y="1371"/>
                <a:ext cx="246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2" name="Freeform 960"/>
              <p:cNvSpPr>
                <a:spLocks/>
              </p:cNvSpPr>
              <p:nvPr/>
            </p:nvSpPr>
            <p:spPr bwMode="auto">
              <a:xfrm>
                <a:off x="2158" y="1377"/>
                <a:ext cx="242" cy="233"/>
              </a:xfrm>
              <a:custGeom>
                <a:avLst/>
                <a:gdLst>
                  <a:gd name="T0" fmla="*/ 0 w 726"/>
                  <a:gd name="T1" fmla="*/ 0 h 467"/>
                  <a:gd name="T2" fmla="*/ 0 w 726"/>
                  <a:gd name="T3" fmla="*/ 0 h 467"/>
                  <a:gd name="T4" fmla="*/ 0 w 726"/>
                  <a:gd name="T5" fmla="*/ 0 h 467"/>
                  <a:gd name="T6" fmla="*/ 0 w 726"/>
                  <a:gd name="T7" fmla="*/ 0 h 467"/>
                  <a:gd name="T8" fmla="*/ 0 w 726"/>
                  <a:gd name="T9" fmla="*/ 0 h 467"/>
                  <a:gd name="T10" fmla="*/ 0 w 726"/>
                  <a:gd name="T11" fmla="*/ 0 h 467"/>
                  <a:gd name="T12" fmla="*/ 0 w 726"/>
                  <a:gd name="T13" fmla="*/ 0 h 467"/>
                  <a:gd name="T14" fmla="*/ 0 w 726"/>
                  <a:gd name="T15" fmla="*/ 0 h 467"/>
                  <a:gd name="T16" fmla="*/ 0 w 726"/>
                  <a:gd name="T17" fmla="*/ 0 h 467"/>
                  <a:gd name="T18" fmla="*/ 0 w 726"/>
                  <a:gd name="T19" fmla="*/ 0 h 467"/>
                  <a:gd name="T20" fmla="*/ 0 w 726"/>
                  <a:gd name="T21" fmla="*/ 0 h 467"/>
                  <a:gd name="T22" fmla="*/ 0 w 726"/>
                  <a:gd name="T23" fmla="*/ 0 h 467"/>
                  <a:gd name="T24" fmla="*/ 0 w 726"/>
                  <a:gd name="T25" fmla="*/ 0 h 467"/>
                  <a:gd name="T26" fmla="*/ 0 w 726"/>
                  <a:gd name="T27" fmla="*/ 0 h 467"/>
                  <a:gd name="T28" fmla="*/ 0 w 726"/>
                  <a:gd name="T29" fmla="*/ 0 h 467"/>
                  <a:gd name="T30" fmla="*/ 0 w 726"/>
                  <a:gd name="T31" fmla="*/ 0 h 467"/>
                  <a:gd name="T32" fmla="*/ 0 w 726"/>
                  <a:gd name="T33" fmla="*/ 0 h 467"/>
                  <a:gd name="T34" fmla="*/ 0 w 726"/>
                  <a:gd name="T35" fmla="*/ 0 h 467"/>
                  <a:gd name="T36" fmla="*/ 0 w 726"/>
                  <a:gd name="T37" fmla="*/ 0 h 467"/>
                  <a:gd name="T38" fmla="*/ 0 w 726"/>
                  <a:gd name="T39" fmla="*/ 0 h 467"/>
                  <a:gd name="T40" fmla="*/ 0 w 726"/>
                  <a:gd name="T41" fmla="*/ 0 h 467"/>
                  <a:gd name="T42" fmla="*/ 0 w 726"/>
                  <a:gd name="T43" fmla="*/ 0 h 467"/>
                  <a:gd name="T44" fmla="*/ 0 w 726"/>
                  <a:gd name="T45" fmla="*/ 0 h 467"/>
                  <a:gd name="T46" fmla="*/ 0 w 726"/>
                  <a:gd name="T47" fmla="*/ 0 h 467"/>
                  <a:gd name="T48" fmla="*/ 0 w 726"/>
                  <a:gd name="T49" fmla="*/ 0 h 467"/>
                  <a:gd name="T50" fmla="*/ 0 w 726"/>
                  <a:gd name="T51" fmla="*/ 0 h 467"/>
                  <a:gd name="T52" fmla="*/ 0 w 726"/>
                  <a:gd name="T53" fmla="*/ 0 h 467"/>
                  <a:gd name="T54" fmla="*/ 0 w 726"/>
                  <a:gd name="T55" fmla="*/ 0 h 467"/>
                  <a:gd name="T56" fmla="*/ 0 w 726"/>
                  <a:gd name="T57" fmla="*/ 0 h 467"/>
                  <a:gd name="T58" fmla="*/ 0 w 726"/>
                  <a:gd name="T59" fmla="*/ 0 h 467"/>
                  <a:gd name="T60" fmla="*/ 0 w 726"/>
                  <a:gd name="T61" fmla="*/ 0 h 467"/>
                  <a:gd name="T62" fmla="*/ 0 w 726"/>
                  <a:gd name="T63" fmla="*/ 0 h 467"/>
                  <a:gd name="T64" fmla="*/ 0 w 726"/>
                  <a:gd name="T65" fmla="*/ 0 h 467"/>
                  <a:gd name="T66" fmla="*/ 0 w 726"/>
                  <a:gd name="T67" fmla="*/ 0 h 467"/>
                  <a:gd name="T68" fmla="*/ 0 w 726"/>
                  <a:gd name="T69" fmla="*/ 0 h 467"/>
                  <a:gd name="T70" fmla="*/ 0 w 726"/>
                  <a:gd name="T71" fmla="*/ 0 h 467"/>
                  <a:gd name="T72" fmla="*/ 0 w 726"/>
                  <a:gd name="T73" fmla="*/ 0 h 467"/>
                  <a:gd name="T74" fmla="*/ 0 w 726"/>
                  <a:gd name="T75" fmla="*/ 0 h 467"/>
                  <a:gd name="T76" fmla="*/ 0 w 726"/>
                  <a:gd name="T77" fmla="*/ 0 h 467"/>
                  <a:gd name="T78" fmla="*/ 0 w 726"/>
                  <a:gd name="T79" fmla="*/ 0 h 467"/>
                  <a:gd name="T80" fmla="*/ 0 w 726"/>
                  <a:gd name="T81" fmla="*/ 0 h 467"/>
                  <a:gd name="T82" fmla="*/ 0 w 726"/>
                  <a:gd name="T83" fmla="*/ 0 h 467"/>
                  <a:gd name="T84" fmla="*/ 0 w 726"/>
                  <a:gd name="T85" fmla="*/ 0 h 467"/>
                  <a:gd name="T86" fmla="*/ 0 w 726"/>
                  <a:gd name="T87" fmla="*/ 0 h 467"/>
                  <a:gd name="T88" fmla="*/ 0 w 726"/>
                  <a:gd name="T89" fmla="*/ 0 h 467"/>
                  <a:gd name="T90" fmla="*/ 0 w 726"/>
                  <a:gd name="T91" fmla="*/ 0 h 467"/>
                  <a:gd name="T92" fmla="*/ 0 w 726"/>
                  <a:gd name="T93" fmla="*/ 0 h 467"/>
                  <a:gd name="T94" fmla="*/ 0 w 726"/>
                  <a:gd name="T95" fmla="*/ 0 h 467"/>
                  <a:gd name="T96" fmla="*/ 0 w 726"/>
                  <a:gd name="T97" fmla="*/ 0 h 467"/>
                  <a:gd name="T98" fmla="*/ 0 w 726"/>
                  <a:gd name="T99" fmla="*/ 0 h 467"/>
                  <a:gd name="T100" fmla="*/ 0 w 726"/>
                  <a:gd name="T101" fmla="*/ 0 h 467"/>
                  <a:gd name="T102" fmla="*/ 0 w 726"/>
                  <a:gd name="T103" fmla="*/ 0 h 467"/>
                  <a:gd name="T104" fmla="*/ 0 w 726"/>
                  <a:gd name="T105" fmla="*/ 0 h 467"/>
                  <a:gd name="T106" fmla="*/ 0 w 726"/>
                  <a:gd name="T107" fmla="*/ 0 h 467"/>
                  <a:gd name="T108" fmla="*/ 0 w 726"/>
                  <a:gd name="T109" fmla="*/ 0 h 467"/>
                  <a:gd name="T110" fmla="*/ 0 w 726"/>
                  <a:gd name="T111" fmla="*/ 0 h 4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6"/>
                  <a:gd name="T169" fmla="*/ 0 h 467"/>
                  <a:gd name="T170" fmla="*/ 726 w 726"/>
                  <a:gd name="T171" fmla="*/ 467 h 46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6" h="467">
                    <a:moveTo>
                      <a:pt x="376" y="16"/>
                    </a:moveTo>
                    <a:lnTo>
                      <a:pt x="372" y="21"/>
                    </a:lnTo>
                    <a:lnTo>
                      <a:pt x="367" y="26"/>
                    </a:lnTo>
                    <a:lnTo>
                      <a:pt x="363" y="30"/>
                    </a:lnTo>
                    <a:lnTo>
                      <a:pt x="357" y="34"/>
                    </a:lnTo>
                    <a:lnTo>
                      <a:pt x="351" y="37"/>
                    </a:lnTo>
                    <a:lnTo>
                      <a:pt x="344" y="39"/>
                    </a:lnTo>
                    <a:lnTo>
                      <a:pt x="330" y="44"/>
                    </a:lnTo>
                    <a:lnTo>
                      <a:pt x="314" y="47"/>
                    </a:lnTo>
                    <a:lnTo>
                      <a:pt x="296" y="50"/>
                    </a:lnTo>
                    <a:lnTo>
                      <a:pt x="280" y="53"/>
                    </a:lnTo>
                    <a:lnTo>
                      <a:pt x="262" y="56"/>
                    </a:lnTo>
                    <a:lnTo>
                      <a:pt x="253" y="57"/>
                    </a:lnTo>
                    <a:lnTo>
                      <a:pt x="245" y="60"/>
                    </a:lnTo>
                    <a:lnTo>
                      <a:pt x="238" y="62"/>
                    </a:lnTo>
                    <a:lnTo>
                      <a:pt x="231" y="65"/>
                    </a:lnTo>
                    <a:lnTo>
                      <a:pt x="225" y="69"/>
                    </a:lnTo>
                    <a:lnTo>
                      <a:pt x="219" y="72"/>
                    </a:lnTo>
                    <a:lnTo>
                      <a:pt x="213" y="76"/>
                    </a:lnTo>
                    <a:lnTo>
                      <a:pt x="208" y="80"/>
                    </a:lnTo>
                    <a:lnTo>
                      <a:pt x="199" y="91"/>
                    </a:lnTo>
                    <a:lnTo>
                      <a:pt x="196" y="96"/>
                    </a:lnTo>
                    <a:lnTo>
                      <a:pt x="195" y="101"/>
                    </a:lnTo>
                    <a:lnTo>
                      <a:pt x="190" y="112"/>
                    </a:lnTo>
                    <a:lnTo>
                      <a:pt x="190" y="118"/>
                    </a:lnTo>
                    <a:lnTo>
                      <a:pt x="189" y="124"/>
                    </a:lnTo>
                    <a:lnTo>
                      <a:pt x="190" y="131"/>
                    </a:lnTo>
                    <a:lnTo>
                      <a:pt x="190" y="137"/>
                    </a:lnTo>
                    <a:lnTo>
                      <a:pt x="192" y="142"/>
                    </a:lnTo>
                    <a:lnTo>
                      <a:pt x="193" y="147"/>
                    </a:lnTo>
                    <a:lnTo>
                      <a:pt x="198" y="156"/>
                    </a:lnTo>
                    <a:lnTo>
                      <a:pt x="204" y="165"/>
                    </a:lnTo>
                    <a:lnTo>
                      <a:pt x="210" y="175"/>
                    </a:lnTo>
                    <a:lnTo>
                      <a:pt x="211" y="180"/>
                    </a:lnTo>
                    <a:lnTo>
                      <a:pt x="214" y="185"/>
                    </a:lnTo>
                    <a:lnTo>
                      <a:pt x="216" y="190"/>
                    </a:lnTo>
                    <a:lnTo>
                      <a:pt x="217" y="195"/>
                    </a:lnTo>
                    <a:lnTo>
                      <a:pt x="217" y="200"/>
                    </a:lnTo>
                    <a:lnTo>
                      <a:pt x="219" y="206"/>
                    </a:lnTo>
                    <a:lnTo>
                      <a:pt x="217" y="212"/>
                    </a:lnTo>
                    <a:lnTo>
                      <a:pt x="216" y="217"/>
                    </a:lnTo>
                    <a:lnTo>
                      <a:pt x="213" y="221"/>
                    </a:lnTo>
                    <a:lnTo>
                      <a:pt x="210" y="224"/>
                    </a:lnTo>
                    <a:lnTo>
                      <a:pt x="205" y="227"/>
                    </a:lnTo>
                    <a:lnTo>
                      <a:pt x="201" y="230"/>
                    </a:lnTo>
                    <a:lnTo>
                      <a:pt x="187" y="235"/>
                    </a:lnTo>
                    <a:lnTo>
                      <a:pt x="174" y="239"/>
                    </a:lnTo>
                    <a:lnTo>
                      <a:pt x="159" y="242"/>
                    </a:lnTo>
                    <a:lnTo>
                      <a:pt x="144" y="246"/>
                    </a:lnTo>
                    <a:lnTo>
                      <a:pt x="129" y="250"/>
                    </a:lnTo>
                    <a:lnTo>
                      <a:pt x="116" y="255"/>
                    </a:lnTo>
                    <a:lnTo>
                      <a:pt x="103" y="260"/>
                    </a:lnTo>
                    <a:lnTo>
                      <a:pt x="91" y="265"/>
                    </a:lnTo>
                    <a:lnTo>
                      <a:pt x="80" y="270"/>
                    </a:lnTo>
                    <a:lnTo>
                      <a:pt x="70" y="276"/>
                    </a:lnTo>
                    <a:lnTo>
                      <a:pt x="61" y="282"/>
                    </a:lnTo>
                    <a:lnTo>
                      <a:pt x="52" y="288"/>
                    </a:lnTo>
                    <a:lnTo>
                      <a:pt x="45" y="296"/>
                    </a:lnTo>
                    <a:lnTo>
                      <a:pt x="37" y="303"/>
                    </a:lnTo>
                    <a:lnTo>
                      <a:pt x="31" y="310"/>
                    </a:lnTo>
                    <a:lnTo>
                      <a:pt x="25" y="318"/>
                    </a:lnTo>
                    <a:lnTo>
                      <a:pt x="19" y="326"/>
                    </a:lnTo>
                    <a:lnTo>
                      <a:pt x="10" y="345"/>
                    </a:lnTo>
                    <a:lnTo>
                      <a:pt x="1" y="364"/>
                    </a:lnTo>
                    <a:lnTo>
                      <a:pt x="1" y="368"/>
                    </a:lnTo>
                    <a:lnTo>
                      <a:pt x="0" y="373"/>
                    </a:lnTo>
                    <a:lnTo>
                      <a:pt x="0" y="377"/>
                    </a:lnTo>
                    <a:lnTo>
                      <a:pt x="1" y="381"/>
                    </a:lnTo>
                    <a:lnTo>
                      <a:pt x="1" y="385"/>
                    </a:lnTo>
                    <a:lnTo>
                      <a:pt x="4" y="389"/>
                    </a:lnTo>
                    <a:lnTo>
                      <a:pt x="9" y="397"/>
                    </a:lnTo>
                    <a:lnTo>
                      <a:pt x="12" y="400"/>
                    </a:lnTo>
                    <a:lnTo>
                      <a:pt x="15" y="403"/>
                    </a:lnTo>
                    <a:lnTo>
                      <a:pt x="19" y="406"/>
                    </a:lnTo>
                    <a:lnTo>
                      <a:pt x="24" y="408"/>
                    </a:lnTo>
                    <a:lnTo>
                      <a:pt x="28" y="410"/>
                    </a:lnTo>
                    <a:lnTo>
                      <a:pt x="34" y="411"/>
                    </a:lnTo>
                    <a:lnTo>
                      <a:pt x="39" y="413"/>
                    </a:lnTo>
                    <a:lnTo>
                      <a:pt x="45" y="413"/>
                    </a:lnTo>
                    <a:lnTo>
                      <a:pt x="64" y="413"/>
                    </a:lnTo>
                    <a:lnTo>
                      <a:pt x="82" y="413"/>
                    </a:lnTo>
                    <a:lnTo>
                      <a:pt x="98" y="411"/>
                    </a:lnTo>
                    <a:lnTo>
                      <a:pt x="117" y="411"/>
                    </a:lnTo>
                    <a:lnTo>
                      <a:pt x="131" y="410"/>
                    </a:lnTo>
                    <a:lnTo>
                      <a:pt x="138" y="409"/>
                    </a:lnTo>
                    <a:lnTo>
                      <a:pt x="144" y="408"/>
                    </a:lnTo>
                    <a:lnTo>
                      <a:pt x="150" y="407"/>
                    </a:lnTo>
                    <a:lnTo>
                      <a:pt x="156" y="406"/>
                    </a:lnTo>
                    <a:lnTo>
                      <a:pt x="168" y="404"/>
                    </a:lnTo>
                    <a:lnTo>
                      <a:pt x="180" y="401"/>
                    </a:lnTo>
                    <a:lnTo>
                      <a:pt x="192" y="399"/>
                    </a:lnTo>
                    <a:lnTo>
                      <a:pt x="198" y="398"/>
                    </a:lnTo>
                    <a:lnTo>
                      <a:pt x="204" y="398"/>
                    </a:lnTo>
                    <a:lnTo>
                      <a:pt x="219" y="397"/>
                    </a:lnTo>
                    <a:lnTo>
                      <a:pt x="225" y="397"/>
                    </a:lnTo>
                    <a:lnTo>
                      <a:pt x="229" y="398"/>
                    </a:lnTo>
                    <a:lnTo>
                      <a:pt x="235" y="399"/>
                    </a:lnTo>
                    <a:lnTo>
                      <a:pt x="239" y="400"/>
                    </a:lnTo>
                    <a:lnTo>
                      <a:pt x="248" y="403"/>
                    </a:lnTo>
                    <a:lnTo>
                      <a:pt x="253" y="405"/>
                    </a:lnTo>
                    <a:lnTo>
                      <a:pt x="256" y="408"/>
                    </a:lnTo>
                    <a:lnTo>
                      <a:pt x="263" y="414"/>
                    </a:lnTo>
                    <a:lnTo>
                      <a:pt x="271" y="420"/>
                    </a:lnTo>
                    <a:lnTo>
                      <a:pt x="283" y="432"/>
                    </a:lnTo>
                    <a:lnTo>
                      <a:pt x="296" y="445"/>
                    </a:lnTo>
                    <a:lnTo>
                      <a:pt x="302" y="450"/>
                    </a:lnTo>
                    <a:lnTo>
                      <a:pt x="309" y="456"/>
                    </a:lnTo>
                    <a:lnTo>
                      <a:pt x="317" y="461"/>
                    </a:lnTo>
                    <a:lnTo>
                      <a:pt x="321" y="463"/>
                    </a:lnTo>
                    <a:lnTo>
                      <a:pt x="326" y="464"/>
                    </a:lnTo>
                    <a:lnTo>
                      <a:pt x="332" y="465"/>
                    </a:lnTo>
                    <a:lnTo>
                      <a:pt x="336" y="466"/>
                    </a:lnTo>
                    <a:lnTo>
                      <a:pt x="348" y="467"/>
                    </a:lnTo>
                    <a:lnTo>
                      <a:pt x="354" y="467"/>
                    </a:lnTo>
                    <a:lnTo>
                      <a:pt x="361" y="466"/>
                    </a:lnTo>
                    <a:lnTo>
                      <a:pt x="366" y="464"/>
                    </a:lnTo>
                    <a:lnTo>
                      <a:pt x="369" y="463"/>
                    </a:lnTo>
                    <a:lnTo>
                      <a:pt x="372" y="462"/>
                    </a:lnTo>
                    <a:lnTo>
                      <a:pt x="382" y="457"/>
                    </a:lnTo>
                    <a:lnTo>
                      <a:pt x="391" y="449"/>
                    </a:lnTo>
                    <a:lnTo>
                      <a:pt x="400" y="443"/>
                    </a:lnTo>
                    <a:lnTo>
                      <a:pt x="405" y="441"/>
                    </a:lnTo>
                    <a:lnTo>
                      <a:pt x="409" y="438"/>
                    </a:lnTo>
                    <a:lnTo>
                      <a:pt x="415" y="436"/>
                    </a:lnTo>
                    <a:lnTo>
                      <a:pt x="421" y="434"/>
                    </a:lnTo>
                    <a:lnTo>
                      <a:pt x="427" y="433"/>
                    </a:lnTo>
                    <a:lnTo>
                      <a:pt x="434" y="433"/>
                    </a:lnTo>
                    <a:lnTo>
                      <a:pt x="443" y="433"/>
                    </a:lnTo>
                    <a:lnTo>
                      <a:pt x="452" y="434"/>
                    </a:lnTo>
                    <a:lnTo>
                      <a:pt x="467" y="436"/>
                    </a:lnTo>
                    <a:lnTo>
                      <a:pt x="483" y="438"/>
                    </a:lnTo>
                    <a:lnTo>
                      <a:pt x="492" y="438"/>
                    </a:lnTo>
                    <a:lnTo>
                      <a:pt x="501" y="439"/>
                    </a:lnTo>
                    <a:lnTo>
                      <a:pt x="507" y="438"/>
                    </a:lnTo>
                    <a:lnTo>
                      <a:pt x="512" y="438"/>
                    </a:lnTo>
                    <a:lnTo>
                      <a:pt x="516" y="436"/>
                    </a:lnTo>
                    <a:lnTo>
                      <a:pt x="519" y="435"/>
                    </a:lnTo>
                    <a:lnTo>
                      <a:pt x="524" y="433"/>
                    </a:lnTo>
                    <a:lnTo>
                      <a:pt x="527" y="430"/>
                    </a:lnTo>
                    <a:lnTo>
                      <a:pt x="531" y="425"/>
                    </a:lnTo>
                    <a:lnTo>
                      <a:pt x="536" y="418"/>
                    </a:lnTo>
                    <a:lnTo>
                      <a:pt x="542" y="410"/>
                    </a:lnTo>
                    <a:lnTo>
                      <a:pt x="546" y="404"/>
                    </a:lnTo>
                    <a:lnTo>
                      <a:pt x="552" y="397"/>
                    </a:lnTo>
                    <a:lnTo>
                      <a:pt x="559" y="390"/>
                    </a:lnTo>
                    <a:lnTo>
                      <a:pt x="564" y="387"/>
                    </a:lnTo>
                    <a:lnTo>
                      <a:pt x="568" y="384"/>
                    </a:lnTo>
                    <a:lnTo>
                      <a:pt x="577" y="378"/>
                    </a:lnTo>
                    <a:lnTo>
                      <a:pt x="586" y="374"/>
                    </a:lnTo>
                    <a:lnTo>
                      <a:pt x="606" y="364"/>
                    </a:lnTo>
                    <a:lnTo>
                      <a:pt x="626" y="354"/>
                    </a:lnTo>
                    <a:lnTo>
                      <a:pt x="631" y="352"/>
                    </a:lnTo>
                    <a:lnTo>
                      <a:pt x="634" y="351"/>
                    </a:lnTo>
                    <a:lnTo>
                      <a:pt x="641" y="349"/>
                    </a:lnTo>
                    <a:lnTo>
                      <a:pt x="649" y="348"/>
                    </a:lnTo>
                    <a:lnTo>
                      <a:pt x="656" y="348"/>
                    </a:lnTo>
                    <a:lnTo>
                      <a:pt x="671" y="348"/>
                    </a:lnTo>
                    <a:lnTo>
                      <a:pt x="680" y="347"/>
                    </a:lnTo>
                    <a:lnTo>
                      <a:pt x="687" y="346"/>
                    </a:lnTo>
                    <a:lnTo>
                      <a:pt x="693" y="344"/>
                    </a:lnTo>
                    <a:lnTo>
                      <a:pt x="698" y="343"/>
                    </a:lnTo>
                    <a:lnTo>
                      <a:pt x="707" y="339"/>
                    </a:lnTo>
                    <a:lnTo>
                      <a:pt x="710" y="336"/>
                    </a:lnTo>
                    <a:lnTo>
                      <a:pt x="714" y="334"/>
                    </a:lnTo>
                    <a:lnTo>
                      <a:pt x="719" y="327"/>
                    </a:lnTo>
                    <a:lnTo>
                      <a:pt x="722" y="321"/>
                    </a:lnTo>
                    <a:lnTo>
                      <a:pt x="723" y="317"/>
                    </a:lnTo>
                    <a:lnTo>
                      <a:pt x="725" y="314"/>
                    </a:lnTo>
                    <a:lnTo>
                      <a:pt x="726" y="306"/>
                    </a:lnTo>
                    <a:lnTo>
                      <a:pt x="726" y="298"/>
                    </a:lnTo>
                    <a:lnTo>
                      <a:pt x="725" y="290"/>
                    </a:lnTo>
                    <a:lnTo>
                      <a:pt x="723" y="283"/>
                    </a:lnTo>
                    <a:lnTo>
                      <a:pt x="720" y="276"/>
                    </a:lnTo>
                    <a:lnTo>
                      <a:pt x="719" y="270"/>
                    </a:lnTo>
                    <a:lnTo>
                      <a:pt x="714" y="265"/>
                    </a:lnTo>
                    <a:lnTo>
                      <a:pt x="711" y="260"/>
                    </a:lnTo>
                    <a:lnTo>
                      <a:pt x="707" y="256"/>
                    </a:lnTo>
                    <a:lnTo>
                      <a:pt x="701" y="252"/>
                    </a:lnTo>
                    <a:lnTo>
                      <a:pt x="690" y="244"/>
                    </a:lnTo>
                    <a:lnTo>
                      <a:pt x="678" y="238"/>
                    </a:lnTo>
                    <a:lnTo>
                      <a:pt x="667" y="233"/>
                    </a:lnTo>
                    <a:lnTo>
                      <a:pt x="653" y="229"/>
                    </a:lnTo>
                    <a:lnTo>
                      <a:pt x="626" y="222"/>
                    </a:lnTo>
                    <a:lnTo>
                      <a:pt x="614" y="219"/>
                    </a:lnTo>
                    <a:lnTo>
                      <a:pt x="603" y="215"/>
                    </a:lnTo>
                    <a:lnTo>
                      <a:pt x="594" y="209"/>
                    </a:lnTo>
                    <a:lnTo>
                      <a:pt x="585" y="204"/>
                    </a:lnTo>
                    <a:lnTo>
                      <a:pt x="582" y="200"/>
                    </a:lnTo>
                    <a:lnTo>
                      <a:pt x="579" y="197"/>
                    </a:lnTo>
                    <a:lnTo>
                      <a:pt x="577" y="193"/>
                    </a:lnTo>
                    <a:lnTo>
                      <a:pt x="576" y="189"/>
                    </a:lnTo>
                    <a:lnTo>
                      <a:pt x="571" y="172"/>
                    </a:lnTo>
                    <a:lnTo>
                      <a:pt x="567" y="155"/>
                    </a:lnTo>
                    <a:lnTo>
                      <a:pt x="561" y="138"/>
                    </a:lnTo>
                    <a:lnTo>
                      <a:pt x="553" y="120"/>
                    </a:lnTo>
                    <a:lnTo>
                      <a:pt x="545" y="102"/>
                    </a:lnTo>
                    <a:lnTo>
                      <a:pt x="539" y="93"/>
                    </a:lnTo>
                    <a:lnTo>
                      <a:pt x="531" y="83"/>
                    </a:lnTo>
                    <a:lnTo>
                      <a:pt x="524" y="74"/>
                    </a:lnTo>
                    <a:lnTo>
                      <a:pt x="515" y="64"/>
                    </a:lnTo>
                    <a:lnTo>
                      <a:pt x="504" y="54"/>
                    </a:lnTo>
                    <a:lnTo>
                      <a:pt x="494" y="43"/>
                    </a:lnTo>
                    <a:lnTo>
                      <a:pt x="491" y="40"/>
                    </a:lnTo>
                    <a:lnTo>
                      <a:pt x="489" y="37"/>
                    </a:lnTo>
                    <a:lnTo>
                      <a:pt x="486" y="30"/>
                    </a:lnTo>
                    <a:lnTo>
                      <a:pt x="483" y="23"/>
                    </a:lnTo>
                    <a:lnTo>
                      <a:pt x="482" y="16"/>
                    </a:lnTo>
                    <a:lnTo>
                      <a:pt x="479" y="10"/>
                    </a:lnTo>
                    <a:lnTo>
                      <a:pt x="476" y="4"/>
                    </a:lnTo>
                    <a:lnTo>
                      <a:pt x="473" y="2"/>
                    </a:lnTo>
                    <a:lnTo>
                      <a:pt x="470" y="1"/>
                    </a:lnTo>
                    <a:lnTo>
                      <a:pt x="466" y="0"/>
                    </a:lnTo>
                    <a:lnTo>
                      <a:pt x="461" y="0"/>
                    </a:lnTo>
                    <a:lnTo>
                      <a:pt x="433" y="0"/>
                    </a:lnTo>
                    <a:lnTo>
                      <a:pt x="421" y="1"/>
                    </a:lnTo>
                    <a:lnTo>
                      <a:pt x="408" y="2"/>
                    </a:lnTo>
                    <a:lnTo>
                      <a:pt x="397" y="5"/>
                    </a:lnTo>
                    <a:lnTo>
                      <a:pt x="391" y="7"/>
                    </a:lnTo>
                    <a:lnTo>
                      <a:pt x="385" y="10"/>
                    </a:lnTo>
                    <a:lnTo>
                      <a:pt x="381" y="12"/>
                    </a:lnTo>
                    <a:lnTo>
                      <a:pt x="376" y="15"/>
                    </a:lnTo>
                    <a:lnTo>
                      <a:pt x="372" y="18"/>
                    </a:lnTo>
                    <a:lnTo>
                      <a:pt x="367" y="22"/>
                    </a:lnTo>
                    <a:lnTo>
                      <a:pt x="376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3" name="Freeform 961"/>
              <p:cNvSpPr>
                <a:spLocks/>
              </p:cNvSpPr>
              <p:nvPr/>
            </p:nvSpPr>
            <p:spPr bwMode="auto">
              <a:xfrm>
                <a:off x="2244" y="1383"/>
                <a:ext cx="42" cy="24"/>
              </a:xfrm>
              <a:custGeom>
                <a:avLst/>
                <a:gdLst>
                  <a:gd name="T0" fmla="*/ 0 w 125"/>
                  <a:gd name="T1" fmla="*/ 1 h 47"/>
                  <a:gd name="T2" fmla="*/ 0 w 125"/>
                  <a:gd name="T3" fmla="*/ 1 h 47"/>
                  <a:gd name="T4" fmla="*/ 0 w 125"/>
                  <a:gd name="T5" fmla="*/ 1 h 47"/>
                  <a:gd name="T6" fmla="*/ 0 w 125"/>
                  <a:gd name="T7" fmla="*/ 1 h 47"/>
                  <a:gd name="T8" fmla="*/ 0 w 125"/>
                  <a:gd name="T9" fmla="*/ 1 h 47"/>
                  <a:gd name="T10" fmla="*/ 0 w 125"/>
                  <a:gd name="T11" fmla="*/ 1 h 47"/>
                  <a:gd name="T12" fmla="*/ 0 w 125"/>
                  <a:gd name="T13" fmla="*/ 1 h 47"/>
                  <a:gd name="T14" fmla="*/ 0 w 125"/>
                  <a:gd name="T15" fmla="*/ 1 h 47"/>
                  <a:gd name="T16" fmla="*/ 0 w 125"/>
                  <a:gd name="T17" fmla="*/ 1 h 47"/>
                  <a:gd name="T18" fmla="*/ 0 w 125"/>
                  <a:gd name="T19" fmla="*/ 1 h 47"/>
                  <a:gd name="T20" fmla="*/ 0 w 125"/>
                  <a:gd name="T21" fmla="*/ 1 h 47"/>
                  <a:gd name="T22" fmla="*/ 0 w 125"/>
                  <a:gd name="T23" fmla="*/ 1 h 47"/>
                  <a:gd name="T24" fmla="*/ 0 w 125"/>
                  <a:gd name="T25" fmla="*/ 1 h 47"/>
                  <a:gd name="T26" fmla="*/ 0 w 125"/>
                  <a:gd name="T27" fmla="*/ 1 h 47"/>
                  <a:gd name="T28" fmla="*/ 0 w 125"/>
                  <a:gd name="T29" fmla="*/ 1 h 47"/>
                  <a:gd name="T30" fmla="*/ 0 w 125"/>
                  <a:gd name="T31" fmla="*/ 1 h 47"/>
                  <a:gd name="T32" fmla="*/ 0 w 125"/>
                  <a:gd name="T33" fmla="*/ 1 h 47"/>
                  <a:gd name="T34" fmla="*/ 0 w 125"/>
                  <a:gd name="T35" fmla="*/ 1 h 47"/>
                  <a:gd name="T36" fmla="*/ 0 w 125"/>
                  <a:gd name="T37" fmla="*/ 1 h 47"/>
                  <a:gd name="T38" fmla="*/ 0 w 125"/>
                  <a:gd name="T39" fmla="*/ 1 h 47"/>
                  <a:gd name="T40" fmla="*/ 0 w 125"/>
                  <a:gd name="T41" fmla="*/ 1 h 47"/>
                  <a:gd name="T42" fmla="*/ 0 w 125"/>
                  <a:gd name="T43" fmla="*/ 1 h 47"/>
                  <a:gd name="T44" fmla="*/ 0 w 125"/>
                  <a:gd name="T45" fmla="*/ 1 h 47"/>
                  <a:gd name="T46" fmla="*/ 0 w 125"/>
                  <a:gd name="T47" fmla="*/ 0 h 47"/>
                  <a:gd name="T48" fmla="*/ 0 w 125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47"/>
                  <a:gd name="T77" fmla="*/ 125 w 125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47">
                    <a:moveTo>
                      <a:pt x="125" y="5"/>
                    </a:moveTo>
                    <a:lnTo>
                      <a:pt x="122" y="10"/>
                    </a:lnTo>
                    <a:lnTo>
                      <a:pt x="116" y="16"/>
                    </a:lnTo>
                    <a:lnTo>
                      <a:pt x="110" y="20"/>
                    </a:lnTo>
                    <a:lnTo>
                      <a:pt x="104" y="24"/>
                    </a:lnTo>
                    <a:lnTo>
                      <a:pt x="97" y="28"/>
                    </a:lnTo>
                    <a:lnTo>
                      <a:pt x="89" y="31"/>
                    </a:lnTo>
                    <a:lnTo>
                      <a:pt x="74" y="36"/>
                    </a:lnTo>
                    <a:lnTo>
                      <a:pt x="56" y="39"/>
                    </a:lnTo>
                    <a:lnTo>
                      <a:pt x="40" y="42"/>
                    </a:lnTo>
                    <a:lnTo>
                      <a:pt x="22" y="45"/>
                    </a:lnTo>
                    <a:lnTo>
                      <a:pt x="4" y="47"/>
                    </a:lnTo>
                    <a:lnTo>
                      <a:pt x="0" y="36"/>
                    </a:lnTo>
                    <a:lnTo>
                      <a:pt x="18" y="32"/>
                    </a:lnTo>
                    <a:lnTo>
                      <a:pt x="36" y="30"/>
                    </a:lnTo>
                    <a:lnTo>
                      <a:pt x="52" y="27"/>
                    </a:lnTo>
                    <a:lnTo>
                      <a:pt x="68" y="24"/>
                    </a:lnTo>
                    <a:lnTo>
                      <a:pt x="82" y="20"/>
                    </a:lnTo>
                    <a:lnTo>
                      <a:pt x="86" y="18"/>
                    </a:lnTo>
                    <a:lnTo>
                      <a:pt x="92" y="15"/>
                    </a:lnTo>
                    <a:lnTo>
                      <a:pt x="97" y="12"/>
                    </a:lnTo>
                    <a:lnTo>
                      <a:pt x="101" y="9"/>
                    </a:lnTo>
                    <a:lnTo>
                      <a:pt x="105" y="5"/>
                    </a:lnTo>
                    <a:lnTo>
                      <a:pt x="108" y="0"/>
                    </a:lnTo>
                    <a:lnTo>
                      <a:pt x="125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4" name="Freeform 962"/>
              <p:cNvSpPr>
                <a:spLocks/>
              </p:cNvSpPr>
              <p:nvPr/>
            </p:nvSpPr>
            <p:spPr bwMode="auto">
              <a:xfrm>
                <a:off x="2218" y="1401"/>
                <a:ext cx="28" cy="38"/>
              </a:xfrm>
              <a:custGeom>
                <a:avLst/>
                <a:gdLst>
                  <a:gd name="T0" fmla="*/ 0 w 83"/>
                  <a:gd name="T1" fmla="*/ 1 h 74"/>
                  <a:gd name="T2" fmla="*/ 0 w 83"/>
                  <a:gd name="T3" fmla="*/ 1 h 74"/>
                  <a:gd name="T4" fmla="*/ 0 w 83"/>
                  <a:gd name="T5" fmla="*/ 1 h 74"/>
                  <a:gd name="T6" fmla="*/ 0 w 83"/>
                  <a:gd name="T7" fmla="*/ 1 h 74"/>
                  <a:gd name="T8" fmla="*/ 0 w 83"/>
                  <a:gd name="T9" fmla="*/ 1 h 74"/>
                  <a:gd name="T10" fmla="*/ 0 w 83"/>
                  <a:gd name="T11" fmla="*/ 1 h 74"/>
                  <a:gd name="T12" fmla="*/ 0 w 83"/>
                  <a:gd name="T13" fmla="*/ 1 h 74"/>
                  <a:gd name="T14" fmla="*/ 0 w 83"/>
                  <a:gd name="T15" fmla="*/ 1 h 74"/>
                  <a:gd name="T16" fmla="*/ 0 w 83"/>
                  <a:gd name="T17" fmla="*/ 1 h 74"/>
                  <a:gd name="T18" fmla="*/ 0 w 83"/>
                  <a:gd name="T19" fmla="*/ 1 h 74"/>
                  <a:gd name="T20" fmla="*/ 0 w 83"/>
                  <a:gd name="T21" fmla="*/ 1 h 74"/>
                  <a:gd name="T22" fmla="*/ 0 w 83"/>
                  <a:gd name="T23" fmla="*/ 1 h 74"/>
                  <a:gd name="T24" fmla="*/ 0 w 83"/>
                  <a:gd name="T25" fmla="*/ 1 h 74"/>
                  <a:gd name="T26" fmla="*/ 0 w 83"/>
                  <a:gd name="T27" fmla="*/ 1 h 74"/>
                  <a:gd name="T28" fmla="*/ 0 w 83"/>
                  <a:gd name="T29" fmla="*/ 1 h 74"/>
                  <a:gd name="T30" fmla="*/ 0 w 83"/>
                  <a:gd name="T31" fmla="*/ 1 h 74"/>
                  <a:gd name="T32" fmla="*/ 0 w 83"/>
                  <a:gd name="T33" fmla="*/ 1 h 74"/>
                  <a:gd name="T34" fmla="*/ 0 w 83"/>
                  <a:gd name="T35" fmla="*/ 1 h 74"/>
                  <a:gd name="T36" fmla="*/ 0 w 83"/>
                  <a:gd name="T37" fmla="*/ 1 h 74"/>
                  <a:gd name="T38" fmla="*/ 0 w 83"/>
                  <a:gd name="T39" fmla="*/ 1 h 74"/>
                  <a:gd name="T40" fmla="*/ 0 w 83"/>
                  <a:gd name="T41" fmla="*/ 1 h 74"/>
                  <a:gd name="T42" fmla="*/ 0 w 83"/>
                  <a:gd name="T43" fmla="*/ 1 h 74"/>
                  <a:gd name="T44" fmla="*/ 0 w 83"/>
                  <a:gd name="T45" fmla="*/ 1 h 74"/>
                  <a:gd name="T46" fmla="*/ 0 w 83"/>
                  <a:gd name="T47" fmla="*/ 1 h 74"/>
                  <a:gd name="T48" fmla="*/ 0 w 83"/>
                  <a:gd name="T49" fmla="*/ 1 h 74"/>
                  <a:gd name="T50" fmla="*/ 0 w 83"/>
                  <a:gd name="T51" fmla="*/ 1 h 74"/>
                  <a:gd name="T52" fmla="*/ 0 w 83"/>
                  <a:gd name="T53" fmla="*/ 1 h 74"/>
                  <a:gd name="T54" fmla="*/ 0 w 83"/>
                  <a:gd name="T55" fmla="*/ 1 h 74"/>
                  <a:gd name="T56" fmla="*/ 0 w 83"/>
                  <a:gd name="T57" fmla="*/ 1 h 74"/>
                  <a:gd name="T58" fmla="*/ 0 w 83"/>
                  <a:gd name="T59" fmla="*/ 0 h 74"/>
                  <a:gd name="T60" fmla="*/ 0 w 83"/>
                  <a:gd name="T61" fmla="*/ 1 h 7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3"/>
                  <a:gd name="T94" fmla="*/ 0 h 74"/>
                  <a:gd name="T95" fmla="*/ 83 w 83"/>
                  <a:gd name="T96" fmla="*/ 74 h 7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3" h="74">
                    <a:moveTo>
                      <a:pt x="83" y="11"/>
                    </a:moveTo>
                    <a:lnTo>
                      <a:pt x="76" y="13"/>
                    </a:lnTo>
                    <a:lnTo>
                      <a:pt x="68" y="15"/>
                    </a:lnTo>
                    <a:lnTo>
                      <a:pt x="62" y="17"/>
                    </a:lnTo>
                    <a:lnTo>
                      <a:pt x="57" y="20"/>
                    </a:lnTo>
                    <a:lnTo>
                      <a:pt x="51" y="23"/>
                    </a:lnTo>
                    <a:lnTo>
                      <a:pt x="45" y="26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28" y="44"/>
                    </a:lnTo>
                    <a:lnTo>
                      <a:pt x="25" y="48"/>
                    </a:lnTo>
                    <a:lnTo>
                      <a:pt x="22" y="53"/>
                    </a:lnTo>
                    <a:lnTo>
                      <a:pt x="19" y="64"/>
                    </a:lnTo>
                    <a:lnTo>
                      <a:pt x="19" y="69"/>
                    </a:lnTo>
                    <a:lnTo>
                      <a:pt x="18" y="74"/>
                    </a:lnTo>
                    <a:lnTo>
                      <a:pt x="0" y="74"/>
                    </a:lnTo>
                    <a:lnTo>
                      <a:pt x="1" y="68"/>
                    </a:lnTo>
                    <a:lnTo>
                      <a:pt x="1" y="61"/>
                    </a:lnTo>
                    <a:lnTo>
                      <a:pt x="6" y="50"/>
                    </a:lnTo>
                    <a:lnTo>
                      <a:pt x="9" y="44"/>
                    </a:lnTo>
                    <a:lnTo>
                      <a:pt x="12" y="37"/>
                    </a:lnTo>
                    <a:lnTo>
                      <a:pt x="21" y="27"/>
                    </a:lnTo>
                    <a:lnTo>
                      <a:pt x="25" y="22"/>
                    </a:lnTo>
                    <a:lnTo>
                      <a:pt x="33" y="18"/>
                    </a:lnTo>
                    <a:lnTo>
                      <a:pt x="39" y="14"/>
                    </a:lnTo>
                    <a:lnTo>
                      <a:pt x="46" y="10"/>
                    </a:lnTo>
                    <a:lnTo>
                      <a:pt x="52" y="7"/>
                    </a:lnTo>
                    <a:lnTo>
                      <a:pt x="61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3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5" name="Freeform 963"/>
              <p:cNvSpPr>
                <a:spLocks/>
              </p:cNvSpPr>
              <p:nvPr/>
            </p:nvSpPr>
            <p:spPr bwMode="auto">
              <a:xfrm>
                <a:off x="2244" y="1401"/>
                <a:ext cx="2" cy="6"/>
              </a:xfrm>
              <a:custGeom>
                <a:avLst/>
                <a:gdLst>
                  <a:gd name="T0" fmla="*/ 0 w 4"/>
                  <a:gd name="T1" fmla="*/ 0 h 11"/>
                  <a:gd name="T2" fmla="*/ 1 w 4"/>
                  <a:gd name="T3" fmla="*/ 0 h 11"/>
                  <a:gd name="T4" fmla="*/ 0 w 4"/>
                  <a:gd name="T5" fmla="*/ 0 h 11"/>
                  <a:gd name="T6" fmla="*/ 1 w 4"/>
                  <a:gd name="T7" fmla="*/ 1 h 11"/>
                  <a:gd name="T8" fmla="*/ 0 w 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6" name="Freeform 964"/>
              <p:cNvSpPr>
                <a:spLocks/>
              </p:cNvSpPr>
              <p:nvPr/>
            </p:nvSpPr>
            <p:spPr bwMode="auto">
              <a:xfrm>
                <a:off x="2218" y="1439"/>
                <a:ext cx="16" cy="41"/>
              </a:xfrm>
              <a:custGeom>
                <a:avLst/>
                <a:gdLst>
                  <a:gd name="T0" fmla="*/ 0 w 48"/>
                  <a:gd name="T1" fmla="*/ 0 h 82"/>
                  <a:gd name="T2" fmla="*/ 0 w 48"/>
                  <a:gd name="T3" fmla="*/ 1 h 82"/>
                  <a:gd name="T4" fmla="*/ 0 w 48"/>
                  <a:gd name="T5" fmla="*/ 1 h 82"/>
                  <a:gd name="T6" fmla="*/ 0 w 48"/>
                  <a:gd name="T7" fmla="*/ 1 h 82"/>
                  <a:gd name="T8" fmla="*/ 0 w 48"/>
                  <a:gd name="T9" fmla="*/ 1 h 82"/>
                  <a:gd name="T10" fmla="*/ 0 w 48"/>
                  <a:gd name="T11" fmla="*/ 1 h 82"/>
                  <a:gd name="T12" fmla="*/ 0 w 48"/>
                  <a:gd name="T13" fmla="*/ 1 h 82"/>
                  <a:gd name="T14" fmla="*/ 0 w 48"/>
                  <a:gd name="T15" fmla="*/ 1 h 82"/>
                  <a:gd name="T16" fmla="*/ 0 w 48"/>
                  <a:gd name="T17" fmla="*/ 1 h 82"/>
                  <a:gd name="T18" fmla="*/ 0 w 48"/>
                  <a:gd name="T19" fmla="*/ 1 h 82"/>
                  <a:gd name="T20" fmla="*/ 0 w 48"/>
                  <a:gd name="T21" fmla="*/ 1 h 82"/>
                  <a:gd name="T22" fmla="*/ 0 w 48"/>
                  <a:gd name="T23" fmla="*/ 1 h 82"/>
                  <a:gd name="T24" fmla="*/ 0 w 48"/>
                  <a:gd name="T25" fmla="*/ 1 h 82"/>
                  <a:gd name="T26" fmla="*/ 0 w 48"/>
                  <a:gd name="T27" fmla="*/ 1 h 82"/>
                  <a:gd name="T28" fmla="*/ 0 w 48"/>
                  <a:gd name="T29" fmla="*/ 1 h 82"/>
                  <a:gd name="T30" fmla="*/ 0 w 48"/>
                  <a:gd name="T31" fmla="*/ 1 h 82"/>
                  <a:gd name="T32" fmla="*/ 0 w 48"/>
                  <a:gd name="T33" fmla="*/ 1 h 82"/>
                  <a:gd name="T34" fmla="*/ 0 w 48"/>
                  <a:gd name="T35" fmla="*/ 1 h 82"/>
                  <a:gd name="T36" fmla="*/ 0 w 48"/>
                  <a:gd name="T37" fmla="*/ 1 h 82"/>
                  <a:gd name="T38" fmla="*/ 0 w 48"/>
                  <a:gd name="T39" fmla="*/ 1 h 82"/>
                  <a:gd name="T40" fmla="*/ 0 w 48"/>
                  <a:gd name="T41" fmla="*/ 1 h 82"/>
                  <a:gd name="T42" fmla="*/ 0 w 48"/>
                  <a:gd name="T43" fmla="*/ 1 h 82"/>
                  <a:gd name="T44" fmla="*/ 0 w 48"/>
                  <a:gd name="T45" fmla="*/ 1 h 82"/>
                  <a:gd name="T46" fmla="*/ 0 w 48"/>
                  <a:gd name="T47" fmla="*/ 1 h 82"/>
                  <a:gd name="T48" fmla="*/ 0 w 48"/>
                  <a:gd name="T49" fmla="*/ 1 h 82"/>
                  <a:gd name="T50" fmla="*/ 0 w 48"/>
                  <a:gd name="T51" fmla="*/ 1 h 82"/>
                  <a:gd name="T52" fmla="*/ 0 w 48"/>
                  <a:gd name="T53" fmla="*/ 1 h 82"/>
                  <a:gd name="T54" fmla="*/ 0 w 48"/>
                  <a:gd name="T55" fmla="*/ 1 h 82"/>
                  <a:gd name="T56" fmla="*/ 0 w 48"/>
                  <a:gd name="T57" fmla="*/ 0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"/>
                  <a:gd name="T88" fmla="*/ 0 h 82"/>
                  <a:gd name="T89" fmla="*/ 48 w 48"/>
                  <a:gd name="T90" fmla="*/ 82 h 8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" h="82">
                    <a:moveTo>
                      <a:pt x="18" y="0"/>
                    </a:moveTo>
                    <a:lnTo>
                      <a:pt x="19" y="7"/>
                    </a:lnTo>
                    <a:lnTo>
                      <a:pt x="19" y="12"/>
                    </a:lnTo>
                    <a:lnTo>
                      <a:pt x="21" y="17"/>
                    </a:lnTo>
                    <a:lnTo>
                      <a:pt x="22" y="21"/>
                    </a:lnTo>
                    <a:lnTo>
                      <a:pt x="27" y="30"/>
                    </a:lnTo>
                    <a:lnTo>
                      <a:pt x="31" y="39"/>
                    </a:lnTo>
                    <a:lnTo>
                      <a:pt x="37" y="49"/>
                    </a:lnTo>
                    <a:lnTo>
                      <a:pt x="40" y="54"/>
                    </a:lnTo>
                    <a:lnTo>
                      <a:pt x="42" y="59"/>
                    </a:lnTo>
                    <a:lnTo>
                      <a:pt x="45" y="64"/>
                    </a:lnTo>
                    <a:lnTo>
                      <a:pt x="46" y="70"/>
                    </a:lnTo>
                    <a:lnTo>
                      <a:pt x="46" y="76"/>
                    </a:lnTo>
                    <a:lnTo>
                      <a:pt x="48" y="82"/>
                    </a:lnTo>
                    <a:lnTo>
                      <a:pt x="30" y="82"/>
                    </a:lnTo>
                    <a:lnTo>
                      <a:pt x="28" y="77"/>
                    </a:lnTo>
                    <a:lnTo>
                      <a:pt x="28" y="72"/>
                    </a:lnTo>
                    <a:lnTo>
                      <a:pt x="27" y="67"/>
                    </a:lnTo>
                    <a:lnTo>
                      <a:pt x="25" y="62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15" y="43"/>
                    </a:lnTo>
                    <a:lnTo>
                      <a:pt x="10" y="34"/>
                    </a:lnTo>
                    <a:lnTo>
                      <a:pt x="6" y="25"/>
                    </a:lnTo>
                    <a:lnTo>
                      <a:pt x="3" y="19"/>
                    </a:lnTo>
                    <a:lnTo>
                      <a:pt x="1" y="14"/>
                    </a:lnTo>
                    <a:lnTo>
                      <a:pt x="1" y="8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7" name="Freeform 965"/>
              <p:cNvSpPr>
                <a:spLocks/>
              </p:cNvSpPr>
              <p:nvPr/>
            </p:nvSpPr>
            <p:spPr bwMode="auto">
              <a:xfrm>
                <a:off x="2218" y="1439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0" y="0"/>
                    </a:moveTo>
                    <a:lnTo>
                      <a:pt x="0" y="1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8" name="Freeform 966"/>
              <p:cNvSpPr>
                <a:spLocks/>
              </p:cNvSpPr>
              <p:nvPr/>
            </p:nvSpPr>
            <p:spPr bwMode="auto">
              <a:xfrm>
                <a:off x="2200" y="1480"/>
                <a:ext cx="34" cy="24"/>
              </a:xfrm>
              <a:custGeom>
                <a:avLst/>
                <a:gdLst>
                  <a:gd name="T0" fmla="*/ 0 w 103"/>
                  <a:gd name="T1" fmla="*/ 0 h 50"/>
                  <a:gd name="T2" fmla="*/ 0 w 103"/>
                  <a:gd name="T3" fmla="*/ 0 h 50"/>
                  <a:gd name="T4" fmla="*/ 0 w 103"/>
                  <a:gd name="T5" fmla="*/ 0 h 50"/>
                  <a:gd name="T6" fmla="*/ 0 w 103"/>
                  <a:gd name="T7" fmla="*/ 0 h 50"/>
                  <a:gd name="T8" fmla="*/ 0 w 103"/>
                  <a:gd name="T9" fmla="*/ 0 h 50"/>
                  <a:gd name="T10" fmla="*/ 0 w 103"/>
                  <a:gd name="T11" fmla="*/ 0 h 50"/>
                  <a:gd name="T12" fmla="*/ 0 w 103"/>
                  <a:gd name="T13" fmla="*/ 0 h 50"/>
                  <a:gd name="T14" fmla="*/ 0 w 103"/>
                  <a:gd name="T15" fmla="*/ 0 h 50"/>
                  <a:gd name="T16" fmla="*/ 0 w 103"/>
                  <a:gd name="T17" fmla="*/ 0 h 50"/>
                  <a:gd name="T18" fmla="*/ 0 w 103"/>
                  <a:gd name="T19" fmla="*/ 0 h 50"/>
                  <a:gd name="T20" fmla="*/ 0 w 103"/>
                  <a:gd name="T21" fmla="*/ 0 h 50"/>
                  <a:gd name="T22" fmla="*/ 0 w 103"/>
                  <a:gd name="T23" fmla="*/ 0 h 50"/>
                  <a:gd name="T24" fmla="*/ 0 w 103"/>
                  <a:gd name="T25" fmla="*/ 0 h 50"/>
                  <a:gd name="T26" fmla="*/ 0 w 103"/>
                  <a:gd name="T27" fmla="*/ 0 h 50"/>
                  <a:gd name="T28" fmla="*/ 0 w 103"/>
                  <a:gd name="T29" fmla="*/ 0 h 50"/>
                  <a:gd name="T30" fmla="*/ 0 w 103"/>
                  <a:gd name="T31" fmla="*/ 0 h 50"/>
                  <a:gd name="T32" fmla="*/ 0 w 103"/>
                  <a:gd name="T33" fmla="*/ 0 h 50"/>
                  <a:gd name="T34" fmla="*/ 0 w 103"/>
                  <a:gd name="T35" fmla="*/ 0 h 50"/>
                  <a:gd name="T36" fmla="*/ 0 w 103"/>
                  <a:gd name="T37" fmla="*/ 0 h 50"/>
                  <a:gd name="T38" fmla="*/ 0 w 103"/>
                  <a:gd name="T39" fmla="*/ 0 h 50"/>
                  <a:gd name="T40" fmla="*/ 0 w 103"/>
                  <a:gd name="T41" fmla="*/ 0 h 50"/>
                  <a:gd name="T42" fmla="*/ 0 w 103"/>
                  <a:gd name="T43" fmla="*/ 0 h 50"/>
                  <a:gd name="T44" fmla="*/ 0 w 103"/>
                  <a:gd name="T45" fmla="*/ 0 h 50"/>
                  <a:gd name="T46" fmla="*/ 0 w 103"/>
                  <a:gd name="T47" fmla="*/ 0 h 50"/>
                  <a:gd name="T48" fmla="*/ 0 w 103"/>
                  <a:gd name="T49" fmla="*/ 0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50"/>
                  <a:gd name="T77" fmla="*/ 103 w 103"/>
                  <a:gd name="T78" fmla="*/ 50 h 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50">
                    <a:moveTo>
                      <a:pt x="103" y="1"/>
                    </a:moveTo>
                    <a:lnTo>
                      <a:pt x="101" y="7"/>
                    </a:lnTo>
                    <a:lnTo>
                      <a:pt x="100" y="13"/>
                    </a:lnTo>
                    <a:lnTo>
                      <a:pt x="97" y="18"/>
                    </a:lnTo>
                    <a:lnTo>
                      <a:pt x="91" y="22"/>
                    </a:lnTo>
                    <a:lnTo>
                      <a:pt x="86" y="26"/>
                    </a:lnTo>
                    <a:lnTo>
                      <a:pt x="80" y="29"/>
                    </a:lnTo>
                    <a:lnTo>
                      <a:pt x="67" y="34"/>
                    </a:lnTo>
                    <a:lnTo>
                      <a:pt x="52" y="38"/>
                    </a:lnTo>
                    <a:lnTo>
                      <a:pt x="37" y="42"/>
                    </a:lnTo>
                    <a:lnTo>
                      <a:pt x="22" y="46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31" y="31"/>
                    </a:lnTo>
                    <a:lnTo>
                      <a:pt x="46" y="27"/>
                    </a:lnTo>
                    <a:lnTo>
                      <a:pt x="59" y="23"/>
                    </a:lnTo>
                    <a:lnTo>
                      <a:pt x="70" y="19"/>
                    </a:lnTo>
                    <a:lnTo>
                      <a:pt x="74" y="17"/>
                    </a:lnTo>
                    <a:lnTo>
                      <a:pt x="77" y="14"/>
                    </a:lnTo>
                    <a:lnTo>
                      <a:pt x="80" y="12"/>
                    </a:lnTo>
                    <a:lnTo>
                      <a:pt x="82" y="9"/>
                    </a:lnTo>
                    <a:lnTo>
                      <a:pt x="83" y="4"/>
                    </a:lnTo>
                    <a:lnTo>
                      <a:pt x="85" y="0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9" name="Freeform 967"/>
              <p:cNvSpPr>
                <a:spLocks/>
              </p:cNvSpPr>
              <p:nvPr/>
            </p:nvSpPr>
            <p:spPr bwMode="auto">
              <a:xfrm>
                <a:off x="2228" y="1480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18" y="0"/>
                    </a:moveTo>
                    <a:lnTo>
                      <a:pt x="18" y="1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0" name="Freeform 968"/>
              <p:cNvSpPr>
                <a:spLocks/>
              </p:cNvSpPr>
              <p:nvPr/>
            </p:nvSpPr>
            <p:spPr bwMode="auto">
              <a:xfrm>
                <a:off x="2156" y="1499"/>
                <a:ext cx="46" cy="61"/>
              </a:xfrm>
              <a:custGeom>
                <a:avLst/>
                <a:gdLst>
                  <a:gd name="T0" fmla="*/ 0 w 138"/>
                  <a:gd name="T1" fmla="*/ 1 h 122"/>
                  <a:gd name="T2" fmla="*/ 0 w 138"/>
                  <a:gd name="T3" fmla="*/ 1 h 122"/>
                  <a:gd name="T4" fmla="*/ 0 w 138"/>
                  <a:gd name="T5" fmla="*/ 1 h 122"/>
                  <a:gd name="T6" fmla="*/ 0 w 138"/>
                  <a:gd name="T7" fmla="*/ 1 h 122"/>
                  <a:gd name="T8" fmla="*/ 0 w 138"/>
                  <a:gd name="T9" fmla="*/ 1 h 122"/>
                  <a:gd name="T10" fmla="*/ 0 w 138"/>
                  <a:gd name="T11" fmla="*/ 1 h 122"/>
                  <a:gd name="T12" fmla="*/ 0 w 138"/>
                  <a:gd name="T13" fmla="*/ 1 h 122"/>
                  <a:gd name="T14" fmla="*/ 0 w 138"/>
                  <a:gd name="T15" fmla="*/ 1 h 122"/>
                  <a:gd name="T16" fmla="*/ 0 w 138"/>
                  <a:gd name="T17" fmla="*/ 1 h 122"/>
                  <a:gd name="T18" fmla="*/ 0 w 138"/>
                  <a:gd name="T19" fmla="*/ 1 h 122"/>
                  <a:gd name="T20" fmla="*/ 0 w 138"/>
                  <a:gd name="T21" fmla="*/ 1 h 122"/>
                  <a:gd name="T22" fmla="*/ 0 w 138"/>
                  <a:gd name="T23" fmla="*/ 1 h 122"/>
                  <a:gd name="T24" fmla="*/ 0 w 138"/>
                  <a:gd name="T25" fmla="*/ 1 h 122"/>
                  <a:gd name="T26" fmla="*/ 0 w 138"/>
                  <a:gd name="T27" fmla="*/ 1 h 122"/>
                  <a:gd name="T28" fmla="*/ 0 w 138"/>
                  <a:gd name="T29" fmla="*/ 1 h 122"/>
                  <a:gd name="T30" fmla="*/ 0 w 138"/>
                  <a:gd name="T31" fmla="*/ 1 h 122"/>
                  <a:gd name="T32" fmla="*/ 0 w 138"/>
                  <a:gd name="T33" fmla="*/ 1 h 122"/>
                  <a:gd name="T34" fmla="*/ 0 w 138"/>
                  <a:gd name="T35" fmla="*/ 1 h 122"/>
                  <a:gd name="T36" fmla="*/ 0 w 138"/>
                  <a:gd name="T37" fmla="*/ 1 h 122"/>
                  <a:gd name="T38" fmla="*/ 0 w 138"/>
                  <a:gd name="T39" fmla="*/ 1 h 122"/>
                  <a:gd name="T40" fmla="*/ 0 w 138"/>
                  <a:gd name="T41" fmla="*/ 1 h 122"/>
                  <a:gd name="T42" fmla="*/ 0 w 138"/>
                  <a:gd name="T43" fmla="*/ 1 h 122"/>
                  <a:gd name="T44" fmla="*/ 0 w 138"/>
                  <a:gd name="T45" fmla="*/ 1 h 122"/>
                  <a:gd name="T46" fmla="*/ 0 w 138"/>
                  <a:gd name="T47" fmla="*/ 1 h 122"/>
                  <a:gd name="T48" fmla="*/ 0 w 138"/>
                  <a:gd name="T49" fmla="*/ 1 h 122"/>
                  <a:gd name="T50" fmla="*/ 0 w 138"/>
                  <a:gd name="T51" fmla="*/ 1 h 122"/>
                  <a:gd name="T52" fmla="*/ 0 w 138"/>
                  <a:gd name="T53" fmla="*/ 1 h 122"/>
                  <a:gd name="T54" fmla="*/ 0 w 138"/>
                  <a:gd name="T55" fmla="*/ 1 h 122"/>
                  <a:gd name="T56" fmla="*/ 0 w 138"/>
                  <a:gd name="T57" fmla="*/ 1 h 122"/>
                  <a:gd name="T58" fmla="*/ 0 w 138"/>
                  <a:gd name="T59" fmla="*/ 0 h 122"/>
                  <a:gd name="T60" fmla="*/ 0 w 138"/>
                  <a:gd name="T61" fmla="*/ 1 h 1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8"/>
                  <a:gd name="T94" fmla="*/ 0 h 122"/>
                  <a:gd name="T95" fmla="*/ 138 w 138"/>
                  <a:gd name="T96" fmla="*/ 122 h 1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8" h="122">
                    <a:moveTo>
                      <a:pt x="138" y="12"/>
                    </a:moveTo>
                    <a:lnTo>
                      <a:pt x="125" y="16"/>
                    </a:lnTo>
                    <a:lnTo>
                      <a:pt x="113" y="21"/>
                    </a:lnTo>
                    <a:lnTo>
                      <a:pt x="103" y="26"/>
                    </a:lnTo>
                    <a:lnTo>
                      <a:pt x="92" y="31"/>
                    </a:lnTo>
                    <a:lnTo>
                      <a:pt x="82" y="36"/>
                    </a:lnTo>
                    <a:lnTo>
                      <a:pt x="73" y="42"/>
                    </a:lnTo>
                    <a:lnTo>
                      <a:pt x="65" y="49"/>
                    </a:lnTo>
                    <a:lnTo>
                      <a:pt x="58" y="55"/>
                    </a:lnTo>
                    <a:lnTo>
                      <a:pt x="51" y="62"/>
                    </a:lnTo>
                    <a:lnTo>
                      <a:pt x="45" y="69"/>
                    </a:lnTo>
                    <a:lnTo>
                      <a:pt x="39" y="77"/>
                    </a:lnTo>
                    <a:lnTo>
                      <a:pt x="34" y="85"/>
                    </a:lnTo>
                    <a:lnTo>
                      <a:pt x="24" y="103"/>
                    </a:lnTo>
                    <a:lnTo>
                      <a:pt x="16" y="122"/>
                    </a:lnTo>
                    <a:lnTo>
                      <a:pt x="0" y="119"/>
                    </a:lnTo>
                    <a:lnTo>
                      <a:pt x="7" y="99"/>
                    </a:lnTo>
                    <a:lnTo>
                      <a:pt x="16" y="80"/>
                    </a:lnTo>
                    <a:lnTo>
                      <a:pt x="22" y="72"/>
                    </a:lnTo>
                    <a:lnTo>
                      <a:pt x="30" y="64"/>
                    </a:lnTo>
                    <a:lnTo>
                      <a:pt x="36" y="56"/>
                    </a:lnTo>
                    <a:lnTo>
                      <a:pt x="43" y="48"/>
                    </a:lnTo>
                    <a:lnTo>
                      <a:pt x="52" y="40"/>
                    </a:lnTo>
                    <a:lnTo>
                      <a:pt x="61" y="34"/>
                    </a:lnTo>
                    <a:lnTo>
                      <a:pt x="70" y="27"/>
                    </a:lnTo>
                    <a:lnTo>
                      <a:pt x="80" y="21"/>
                    </a:lnTo>
                    <a:lnTo>
                      <a:pt x="92" y="16"/>
                    </a:lnTo>
                    <a:lnTo>
                      <a:pt x="104" y="11"/>
                    </a:lnTo>
                    <a:lnTo>
                      <a:pt x="118" y="5"/>
                    </a:lnTo>
                    <a:lnTo>
                      <a:pt x="131" y="0"/>
                    </a:lnTo>
                    <a:lnTo>
                      <a:pt x="138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1" name="Freeform 969"/>
              <p:cNvSpPr>
                <a:spLocks/>
              </p:cNvSpPr>
              <p:nvPr/>
            </p:nvSpPr>
            <p:spPr bwMode="auto">
              <a:xfrm>
                <a:off x="2200" y="1499"/>
                <a:ext cx="2" cy="5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2"/>
                  <a:gd name="T11" fmla="*/ 7 w 7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2">
                    <a:moveTo>
                      <a:pt x="0" y="0"/>
                    </a:move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2" name="Freeform 970"/>
              <p:cNvSpPr>
                <a:spLocks/>
              </p:cNvSpPr>
              <p:nvPr/>
            </p:nvSpPr>
            <p:spPr bwMode="auto">
              <a:xfrm>
                <a:off x="2155" y="1558"/>
                <a:ext cx="18" cy="28"/>
              </a:xfrm>
              <a:custGeom>
                <a:avLst/>
                <a:gdLst>
                  <a:gd name="T0" fmla="*/ 0 w 55"/>
                  <a:gd name="T1" fmla="*/ 1 h 56"/>
                  <a:gd name="T2" fmla="*/ 0 w 55"/>
                  <a:gd name="T3" fmla="*/ 1 h 56"/>
                  <a:gd name="T4" fmla="*/ 0 w 55"/>
                  <a:gd name="T5" fmla="*/ 1 h 56"/>
                  <a:gd name="T6" fmla="*/ 0 w 55"/>
                  <a:gd name="T7" fmla="*/ 1 h 56"/>
                  <a:gd name="T8" fmla="*/ 0 w 55"/>
                  <a:gd name="T9" fmla="*/ 1 h 56"/>
                  <a:gd name="T10" fmla="*/ 0 w 55"/>
                  <a:gd name="T11" fmla="*/ 1 h 56"/>
                  <a:gd name="T12" fmla="*/ 0 w 55"/>
                  <a:gd name="T13" fmla="*/ 1 h 56"/>
                  <a:gd name="T14" fmla="*/ 0 w 55"/>
                  <a:gd name="T15" fmla="*/ 1 h 56"/>
                  <a:gd name="T16" fmla="*/ 0 w 55"/>
                  <a:gd name="T17" fmla="*/ 1 h 56"/>
                  <a:gd name="T18" fmla="*/ 0 w 55"/>
                  <a:gd name="T19" fmla="*/ 1 h 56"/>
                  <a:gd name="T20" fmla="*/ 0 w 55"/>
                  <a:gd name="T21" fmla="*/ 1 h 56"/>
                  <a:gd name="T22" fmla="*/ 0 w 55"/>
                  <a:gd name="T23" fmla="*/ 1 h 56"/>
                  <a:gd name="T24" fmla="*/ 0 w 55"/>
                  <a:gd name="T25" fmla="*/ 1 h 56"/>
                  <a:gd name="T26" fmla="*/ 0 w 55"/>
                  <a:gd name="T27" fmla="*/ 1 h 56"/>
                  <a:gd name="T28" fmla="*/ 0 w 55"/>
                  <a:gd name="T29" fmla="*/ 1 h 56"/>
                  <a:gd name="T30" fmla="*/ 0 w 55"/>
                  <a:gd name="T31" fmla="*/ 1 h 56"/>
                  <a:gd name="T32" fmla="*/ 0 w 55"/>
                  <a:gd name="T33" fmla="*/ 1 h 56"/>
                  <a:gd name="T34" fmla="*/ 0 w 55"/>
                  <a:gd name="T35" fmla="*/ 1 h 56"/>
                  <a:gd name="T36" fmla="*/ 0 w 55"/>
                  <a:gd name="T37" fmla="*/ 1 h 56"/>
                  <a:gd name="T38" fmla="*/ 0 w 55"/>
                  <a:gd name="T39" fmla="*/ 1 h 56"/>
                  <a:gd name="T40" fmla="*/ 0 w 55"/>
                  <a:gd name="T41" fmla="*/ 1 h 56"/>
                  <a:gd name="T42" fmla="*/ 0 w 55"/>
                  <a:gd name="T43" fmla="*/ 1 h 56"/>
                  <a:gd name="T44" fmla="*/ 0 w 55"/>
                  <a:gd name="T45" fmla="*/ 1 h 56"/>
                  <a:gd name="T46" fmla="*/ 0 w 55"/>
                  <a:gd name="T47" fmla="*/ 1 h 56"/>
                  <a:gd name="T48" fmla="*/ 0 w 55"/>
                  <a:gd name="T49" fmla="*/ 1 h 56"/>
                  <a:gd name="T50" fmla="*/ 0 w 55"/>
                  <a:gd name="T51" fmla="*/ 1 h 56"/>
                  <a:gd name="T52" fmla="*/ 0 w 55"/>
                  <a:gd name="T53" fmla="*/ 1 h 56"/>
                  <a:gd name="T54" fmla="*/ 0 w 55"/>
                  <a:gd name="T55" fmla="*/ 1 h 56"/>
                  <a:gd name="T56" fmla="*/ 0 w 55"/>
                  <a:gd name="T57" fmla="*/ 1 h 56"/>
                  <a:gd name="T58" fmla="*/ 0 w 55"/>
                  <a:gd name="T59" fmla="*/ 1 h 56"/>
                  <a:gd name="T60" fmla="*/ 0 w 55"/>
                  <a:gd name="T61" fmla="*/ 1 h 56"/>
                  <a:gd name="T62" fmla="*/ 0 w 55"/>
                  <a:gd name="T63" fmla="*/ 0 h 56"/>
                  <a:gd name="T64" fmla="*/ 0 w 55"/>
                  <a:gd name="T65" fmla="*/ 1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5"/>
                  <a:gd name="T100" fmla="*/ 0 h 56"/>
                  <a:gd name="T101" fmla="*/ 55 w 55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5" h="56">
                    <a:moveTo>
                      <a:pt x="19" y="2"/>
                    </a:moveTo>
                    <a:lnTo>
                      <a:pt x="19" y="6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19" y="21"/>
                    </a:lnTo>
                    <a:lnTo>
                      <a:pt x="21" y="24"/>
                    </a:lnTo>
                    <a:lnTo>
                      <a:pt x="25" y="31"/>
                    </a:lnTo>
                    <a:lnTo>
                      <a:pt x="28" y="33"/>
                    </a:lnTo>
                    <a:lnTo>
                      <a:pt x="31" y="36"/>
                    </a:lnTo>
                    <a:lnTo>
                      <a:pt x="34" y="38"/>
                    </a:lnTo>
                    <a:lnTo>
                      <a:pt x="37" y="40"/>
                    </a:lnTo>
                    <a:lnTo>
                      <a:pt x="42" y="42"/>
                    </a:lnTo>
                    <a:lnTo>
                      <a:pt x="45" y="43"/>
                    </a:lnTo>
                    <a:lnTo>
                      <a:pt x="49" y="43"/>
                    </a:lnTo>
                    <a:lnTo>
                      <a:pt x="55" y="43"/>
                    </a:lnTo>
                    <a:lnTo>
                      <a:pt x="54" y="56"/>
                    </a:lnTo>
                    <a:lnTo>
                      <a:pt x="46" y="56"/>
                    </a:lnTo>
                    <a:lnTo>
                      <a:pt x="40" y="55"/>
                    </a:lnTo>
                    <a:lnTo>
                      <a:pt x="33" y="53"/>
                    </a:lnTo>
                    <a:lnTo>
                      <a:pt x="28" y="51"/>
                    </a:lnTo>
                    <a:lnTo>
                      <a:pt x="22" y="47"/>
                    </a:lnTo>
                    <a:lnTo>
                      <a:pt x="18" y="44"/>
                    </a:lnTo>
                    <a:lnTo>
                      <a:pt x="13" y="40"/>
                    </a:lnTo>
                    <a:lnTo>
                      <a:pt x="9" y="36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1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3" name="Freeform 971"/>
              <p:cNvSpPr>
                <a:spLocks/>
              </p:cNvSpPr>
              <p:nvPr/>
            </p:nvSpPr>
            <p:spPr bwMode="auto">
              <a:xfrm>
                <a:off x="2155" y="1558"/>
                <a:ext cx="6" cy="2"/>
              </a:xfrm>
              <a:custGeom>
                <a:avLst/>
                <a:gdLst>
                  <a:gd name="T0" fmla="*/ 0 w 18"/>
                  <a:gd name="T1" fmla="*/ 0 h 3"/>
                  <a:gd name="T2" fmla="*/ 0 w 18"/>
                  <a:gd name="T3" fmla="*/ 1 h 3"/>
                  <a:gd name="T4" fmla="*/ 0 w 18"/>
                  <a:gd name="T5" fmla="*/ 0 h 3"/>
                  <a:gd name="T6" fmla="*/ 0 w 18"/>
                  <a:gd name="T7" fmla="*/ 1 h 3"/>
                  <a:gd name="T8" fmla="*/ 0 w 18"/>
                  <a:gd name="T9" fmla="*/ 1 h 3"/>
                  <a:gd name="T10" fmla="*/ 0 w 1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3"/>
                  <a:gd name="T20" fmla="*/ 18 w 1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3">
                    <a:moveTo>
                      <a:pt x="2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4" name="Freeform 972"/>
              <p:cNvSpPr>
                <a:spLocks/>
              </p:cNvSpPr>
              <p:nvPr/>
            </p:nvSpPr>
            <p:spPr bwMode="auto">
              <a:xfrm>
                <a:off x="2173" y="1579"/>
                <a:ext cx="24" cy="7"/>
              </a:xfrm>
              <a:custGeom>
                <a:avLst/>
                <a:gdLst>
                  <a:gd name="T0" fmla="*/ 0 w 72"/>
                  <a:gd name="T1" fmla="*/ 1 h 14"/>
                  <a:gd name="T2" fmla="*/ 0 w 72"/>
                  <a:gd name="T3" fmla="*/ 1 h 14"/>
                  <a:gd name="T4" fmla="*/ 0 w 72"/>
                  <a:gd name="T5" fmla="*/ 1 h 14"/>
                  <a:gd name="T6" fmla="*/ 0 w 72"/>
                  <a:gd name="T7" fmla="*/ 0 h 14"/>
                  <a:gd name="T8" fmla="*/ 0 w 72"/>
                  <a:gd name="T9" fmla="*/ 0 h 14"/>
                  <a:gd name="T10" fmla="*/ 0 w 72"/>
                  <a:gd name="T11" fmla="*/ 1 h 14"/>
                  <a:gd name="T12" fmla="*/ 0 w 72"/>
                  <a:gd name="T13" fmla="*/ 1 h 14"/>
                  <a:gd name="T14" fmla="*/ 0 w 72"/>
                  <a:gd name="T15" fmla="*/ 1 h 14"/>
                  <a:gd name="T16" fmla="*/ 0 w 72"/>
                  <a:gd name="T17" fmla="*/ 1 h 14"/>
                  <a:gd name="T18" fmla="*/ 0 w 72"/>
                  <a:gd name="T19" fmla="*/ 1 h 14"/>
                  <a:gd name="T20" fmla="*/ 0 w 72"/>
                  <a:gd name="T21" fmla="*/ 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14"/>
                  <a:gd name="T35" fmla="*/ 72 w 72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14">
                    <a:moveTo>
                      <a:pt x="0" y="1"/>
                    </a:moveTo>
                    <a:lnTo>
                      <a:pt x="19" y="1"/>
                    </a:lnTo>
                    <a:lnTo>
                      <a:pt x="35" y="1"/>
                    </a:lnTo>
                    <a:lnTo>
                      <a:pt x="53" y="0"/>
                    </a:lnTo>
                    <a:lnTo>
                      <a:pt x="72" y="0"/>
                    </a:lnTo>
                    <a:lnTo>
                      <a:pt x="72" y="13"/>
                    </a:lnTo>
                    <a:lnTo>
                      <a:pt x="53" y="13"/>
                    </a:lnTo>
                    <a:lnTo>
                      <a:pt x="37" y="14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5" name="Freeform 973"/>
              <p:cNvSpPr>
                <a:spLocks/>
              </p:cNvSpPr>
              <p:nvPr/>
            </p:nvSpPr>
            <p:spPr bwMode="auto">
              <a:xfrm>
                <a:off x="2173" y="1580"/>
                <a:ext cx="0" cy="6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0 w 1"/>
                  <a:gd name="T5" fmla="*/ 0 h 13"/>
                  <a:gd name="T6" fmla="*/ 0 w 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3"/>
                  <a:gd name="T14" fmla="*/ 0 w 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3">
                    <a:moveTo>
                      <a:pt x="0" y="1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" name="Freeform 974"/>
              <p:cNvSpPr>
                <a:spLocks/>
              </p:cNvSpPr>
              <p:nvPr/>
            </p:nvSpPr>
            <p:spPr bwMode="auto">
              <a:xfrm>
                <a:off x="2197" y="1572"/>
                <a:ext cx="34" cy="13"/>
              </a:xfrm>
              <a:custGeom>
                <a:avLst/>
                <a:gdLst>
                  <a:gd name="T0" fmla="*/ 0 w 102"/>
                  <a:gd name="T1" fmla="*/ 0 h 27"/>
                  <a:gd name="T2" fmla="*/ 0 w 102"/>
                  <a:gd name="T3" fmla="*/ 0 h 27"/>
                  <a:gd name="T4" fmla="*/ 0 w 102"/>
                  <a:gd name="T5" fmla="*/ 0 h 27"/>
                  <a:gd name="T6" fmla="*/ 0 w 102"/>
                  <a:gd name="T7" fmla="*/ 0 h 27"/>
                  <a:gd name="T8" fmla="*/ 0 w 102"/>
                  <a:gd name="T9" fmla="*/ 0 h 27"/>
                  <a:gd name="T10" fmla="*/ 0 w 102"/>
                  <a:gd name="T11" fmla="*/ 0 h 27"/>
                  <a:gd name="T12" fmla="*/ 0 w 102"/>
                  <a:gd name="T13" fmla="*/ 0 h 27"/>
                  <a:gd name="T14" fmla="*/ 0 w 102"/>
                  <a:gd name="T15" fmla="*/ 0 h 27"/>
                  <a:gd name="T16" fmla="*/ 0 w 102"/>
                  <a:gd name="T17" fmla="*/ 0 h 27"/>
                  <a:gd name="T18" fmla="*/ 0 w 102"/>
                  <a:gd name="T19" fmla="*/ 0 h 27"/>
                  <a:gd name="T20" fmla="*/ 0 w 102"/>
                  <a:gd name="T21" fmla="*/ 0 h 27"/>
                  <a:gd name="T22" fmla="*/ 0 w 102"/>
                  <a:gd name="T23" fmla="*/ 0 h 27"/>
                  <a:gd name="T24" fmla="*/ 0 w 102"/>
                  <a:gd name="T25" fmla="*/ 0 h 27"/>
                  <a:gd name="T26" fmla="*/ 0 w 102"/>
                  <a:gd name="T27" fmla="*/ 0 h 27"/>
                  <a:gd name="T28" fmla="*/ 0 w 102"/>
                  <a:gd name="T29" fmla="*/ 0 h 27"/>
                  <a:gd name="T30" fmla="*/ 0 w 102"/>
                  <a:gd name="T31" fmla="*/ 0 h 27"/>
                  <a:gd name="T32" fmla="*/ 0 w 102"/>
                  <a:gd name="T33" fmla="*/ 0 h 27"/>
                  <a:gd name="T34" fmla="*/ 0 w 102"/>
                  <a:gd name="T35" fmla="*/ 0 h 27"/>
                  <a:gd name="T36" fmla="*/ 0 w 102"/>
                  <a:gd name="T37" fmla="*/ 0 h 27"/>
                  <a:gd name="T38" fmla="*/ 0 w 102"/>
                  <a:gd name="T39" fmla="*/ 0 h 27"/>
                  <a:gd name="T40" fmla="*/ 0 w 102"/>
                  <a:gd name="T41" fmla="*/ 0 h 27"/>
                  <a:gd name="T42" fmla="*/ 0 w 102"/>
                  <a:gd name="T43" fmla="*/ 0 h 27"/>
                  <a:gd name="T44" fmla="*/ 0 w 102"/>
                  <a:gd name="T45" fmla="*/ 0 h 27"/>
                  <a:gd name="T46" fmla="*/ 0 w 102"/>
                  <a:gd name="T47" fmla="*/ 0 h 27"/>
                  <a:gd name="T48" fmla="*/ 0 w 102"/>
                  <a:gd name="T49" fmla="*/ 0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7"/>
                  <a:gd name="T77" fmla="*/ 102 w 102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7">
                    <a:moveTo>
                      <a:pt x="0" y="14"/>
                    </a:moveTo>
                    <a:lnTo>
                      <a:pt x="14" y="13"/>
                    </a:lnTo>
                    <a:lnTo>
                      <a:pt x="20" y="13"/>
                    </a:lnTo>
                    <a:lnTo>
                      <a:pt x="26" y="12"/>
                    </a:lnTo>
                    <a:lnTo>
                      <a:pt x="30" y="11"/>
                    </a:lnTo>
                    <a:lnTo>
                      <a:pt x="36" y="10"/>
                    </a:lnTo>
                    <a:lnTo>
                      <a:pt x="48" y="7"/>
                    </a:lnTo>
                    <a:lnTo>
                      <a:pt x="60" y="5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7" y="1"/>
                    </a:lnTo>
                    <a:lnTo>
                      <a:pt x="100" y="0"/>
                    </a:lnTo>
                    <a:lnTo>
                      <a:pt x="102" y="12"/>
                    </a:lnTo>
                    <a:lnTo>
                      <a:pt x="88" y="13"/>
                    </a:lnTo>
                    <a:lnTo>
                      <a:pt x="82" y="13"/>
                    </a:lnTo>
                    <a:lnTo>
                      <a:pt x="76" y="14"/>
                    </a:lnTo>
                    <a:lnTo>
                      <a:pt x="64" y="16"/>
                    </a:lnTo>
                    <a:lnTo>
                      <a:pt x="54" y="19"/>
                    </a:lnTo>
                    <a:lnTo>
                      <a:pt x="42" y="22"/>
                    </a:lnTo>
                    <a:lnTo>
                      <a:pt x="36" y="23"/>
                    </a:lnTo>
                    <a:lnTo>
                      <a:pt x="29" y="24"/>
                    </a:lnTo>
                    <a:lnTo>
                      <a:pt x="23" y="25"/>
                    </a:lnTo>
                    <a:lnTo>
                      <a:pt x="15" y="26"/>
                    </a:lnTo>
                    <a:lnTo>
                      <a:pt x="0" y="2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7" name="Freeform 975"/>
              <p:cNvSpPr>
                <a:spLocks/>
              </p:cNvSpPr>
              <p:nvPr/>
            </p:nvSpPr>
            <p:spPr bwMode="auto">
              <a:xfrm>
                <a:off x="2197" y="1579"/>
                <a:ext cx="0" cy="6"/>
              </a:xfrm>
              <a:custGeom>
                <a:avLst/>
                <a:gdLst>
                  <a:gd name="T0" fmla="*/ 0 h 13"/>
                  <a:gd name="T1" fmla="*/ 0 h 13"/>
                  <a:gd name="T2" fmla="*/ 0 h 13"/>
                  <a:gd name="T3" fmla="*/ 0 60000 65536"/>
                  <a:gd name="T4" fmla="*/ 0 60000 65536"/>
                  <a:gd name="T5" fmla="*/ 0 60000 65536"/>
                  <a:gd name="T6" fmla="*/ 0 h 13"/>
                  <a:gd name="T7" fmla="*/ 13 h 1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3">
                    <a:moveTo>
                      <a:pt x="0" y="13"/>
                    </a:move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" name="Freeform 976"/>
              <p:cNvSpPr>
                <a:spLocks/>
              </p:cNvSpPr>
              <p:nvPr/>
            </p:nvSpPr>
            <p:spPr bwMode="auto">
              <a:xfrm>
                <a:off x="2230" y="1572"/>
                <a:ext cx="44" cy="41"/>
              </a:xfrm>
              <a:custGeom>
                <a:avLst/>
                <a:gdLst>
                  <a:gd name="T0" fmla="*/ 0 w 131"/>
                  <a:gd name="T1" fmla="*/ 0 h 82"/>
                  <a:gd name="T2" fmla="*/ 0 w 131"/>
                  <a:gd name="T3" fmla="*/ 0 h 82"/>
                  <a:gd name="T4" fmla="*/ 0 w 131"/>
                  <a:gd name="T5" fmla="*/ 1 h 82"/>
                  <a:gd name="T6" fmla="*/ 0 w 131"/>
                  <a:gd name="T7" fmla="*/ 1 h 82"/>
                  <a:gd name="T8" fmla="*/ 0 w 131"/>
                  <a:gd name="T9" fmla="*/ 1 h 82"/>
                  <a:gd name="T10" fmla="*/ 0 w 131"/>
                  <a:gd name="T11" fmla="*/ 1 h 82"/>
                  <a:gd name="T12" fmla="*/ 0 w 131"/>
                  <a:gd name="T13" fmla="*/ 1 h 82"/>
                  <a:gd name="T14" fmla="*/ 0 w 131"/>
                  <a:gd name="T15" fmla="*/ 1 h 82"/>
                  <a:gd name="T16" fmla="*/ 0 w 131"/>
                  <a:gd name="T17" fmla="*/ 1 h 82"/>
                  <a:gd name="T18" fmla="*/ 0 w 131"/>
                  <a:gd name="T19" fmla="*/ 1 h 82"/>
                  <a:gd name="T20" fmla="*/ 0 w 131"/>
                  <a:gd name="T21" fmla="*/ 1 h 82"/>
                  <a:gd name="T22" fmla="*/ 0 w 131"/>
                  <a:gd name="T23" fmla="*/ 1 h 82"/>
                  <a:gd name="T24" fmla="*/ 0 w 131"/>
                  <a:gd name="T25" fmla="*/ 1 h 82"/>
                  <a:gd name="T26" fmla="*/ 0 w 131"/>
                  <a:gd name="T27" fmla="*/ 1 h 82"/>
                  <a:gd name="T28" fmla="*/ 0 w 131"/>
                  <a:gd name="T29" fmla="*/ 1 h 82"/>
                  <a:gd name="T30" fmla="*/ 0 w 131"/>
                  <a:gd name="T31" fmla="*/ 1 h 82"/>
                  <a:gd name="T32" fmla="*/ 0 w 131"/>
                  <a:gd name="T33" fmla="*/ 1 h 82"/>
                  <a:gd name="T34" fmla="*/ 0 w 131"/>
                  <a:gd name="T35" fmla="*/ 1 h 82"/>
                  <a:gd name="T36" fmla="*/ 0 w 131"/>
                  <a:gd name="T37" fmla="*/ 1 h 82"/>
                  <a:gd name="T38" fmla="*/ 0 w 131"/>
                  <a:gd name="T39" fmla="*/ 1 h 82"/>
                  <a:gd name="T40" fmla="*/ 0 w 131"/>
                  <a:gd name="T41" fmla="*/ 1 h 82"/>
                  <a:gd name="T42" fmla="*/ 0 w 131"/>
                  <a:gd name="T43" fmla="*/ 1 h 82"/>
                  <a:gd name="T44" fmla="*/ 0 w 131"/>
                  <a:gd name="T45" fmla="*/ 1 h 82"/>
                  <a:gd name="T46" fmla="*/ 0 w 131"/>
                  <a:gd name="T47" fmla="*/ 1 h 82"/>
                  <a:gd name="T48" fmla="*/ 0 w 131"/>
                  <a:gd name="T49" fmla="*/ 1 h 82"/>
                  <a:gd name="T50" fmla="*/ 0 w 131"/>
                  <a:gd name="T51" fmla="*/ 1 h 82"/>
                  <a:gd name="T52" fmla="*/ 0 w 131"/>
                  <a:gd name="T53" fmla="*/ 1 h 82"/>
                  <a:gd name="T54" fmla="*/ 0 w 131"/>
                  <a:gd name="T55" fmla="*/ 1 h 82"/>
                  <a:gd name="T56" fmla="*/ 0 w 131"/>
                  <a:gd name="T57" fmla="*/ 1 h 82"/>
                  <a:gd name="T58" fmla="*/ 0 w 131"/>
                  <a:gd name="T59" fmla="*/ 1 h 82"/>
                  <a:gd name="T60" fmla="*/ 0 w 131"/>
                  <a:gd name="T61" fmla="*/ 1 h 82"/>
                  <a:gd name="T62" fmla="*/ 0 w 131"/>
                  <a:gd name="T63" fmla="*/ 1 h 82"/>
                  <a:gd name="T64" fmla="*/ 0 w 131"/>
                  <a:gd name="T65" fmla="*/ 1 h 82"/>
                  <a:gd name="T66" fmla="*/ 0 w 131"/>
                  <a:gd name="T67" fmla="*/ 1 h 82"/>
                  <a:gd name="T68" fmla="*/ 0 w 131"/>
                  <a:gd name="T69" fmla="*/ 1 h 82"/>
                  <a:gd name="T70" fmla="*/ 0 w 131"/>
                  <a:gd name="T71" fmla="*/ 1 h 82"/>
                  <a:gd name="T72" fmla="*/ 0 w 131"/>
                  <a:gd name="T73" fmla="*/ 1 h 82"/>
                  <a:gd name="T74" fmla="*/ 0 w 131"/>
                  <a:gd name="T75" fmla="*/ 1 h 82"/>
                  <a:gd name="T76" fmla="*/ 0 w 131"/>
                  <a:gd name="T77" fmla="*/ 1 h 82"/>
                  <a:gd name="T78" fmla="*/ 0 w 131"/>
                  <a:gd name="T79" fmla="*/ 1 h 82"/>
                  <a:gd name="T80" fmla="*/ 0 w 131"/>
                  <a:gd name="T81" fmla="*/ 0 h 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1"/>
                  <a:gd name="T124" fmla="*/ 0 h 82"/>
                  <a:gd name="T125" fmla="*/ 131 w 131"/>
                  <a:gd name="T126" fmla="*/ 82 h 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1" h="82">
                    <a:moveTo>
                      <a:pt x="2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20" y="2"/>
                    </a:lnTo>
                    <a:lnTo>
                      <a:pt x="25" y="4"/>
                    </a:lnTo>
                    <a:lnTo>
                      <a:pt x="36" y="7"/>
                    </a:lnTo>
                    <a:lnTo>
                      <a:pt x="40" y="10"/>
                    </a:lnTo>
                    <a:lnTo>
                      <a:pt x="46" y="12"/>
                    </a:lnTo>
                    <a:lnTo>
                      <a:pt x="54" y="18"/>
                    </a:lnTo>
                    <a:lnTo>
                      <a:pt x="60" y="25"/>
                    </a:lnTo>
                    <a:lnTo>
                      <a:pt x="73" y="38"/>
                    </a:lnTo>
                    <a:lnTo>
                      <a:pt x="85" y="50"/>
                    </a:lnTo>
                    <a:lnTo>
                      <a:pt x="92" y="55"/>
                    </a:lnTo>
                    <a:lnTo>
                      <a:pt x="98" y="60"/>
                    </a:lnTo>
                    <a:lnTo>
                      <a:pt x="106" y="65"/>
                    </a:lnTo>
                    <a:lnTo>
                      <a:pt x="109" y="66"/>
                    </a:lnTo>
                    <a:lnTo>
                      <a:pt x="113" y="68"/>
                    </a:lnTo>
                    <a:lnTo>
                      <a:pt x="116" y="69"/>
                    </a:lnTo>
                    <a:lnTo>
                      <a:pt x="121" y="70"/>
                    </a:lnTo>
                    <a:lnTo>
                      <a:pt x="131" y="70"/>
                    </a:lnTo>
                    <a:lnTo>
                      <a:pt x="130" y="82"/>
                    </a:lnTo>
                    <a:lnTo>
                      <a:pt x="118" y="81"/>
                    </a:lnTo>
                    <a:lnTo>
                      <a:pt x="112" y="80"/>
                    </a:lnTo>
                    <a:lnTo>
                      <a:pt x="106" y="79"/>
                    </a:lnTo>
                    <a:lnTo>
                      <a:pt x="100" y="77"/>
                    </a:lnTo>
                    <a:lnTo>
                      <a:pt x="95" y="75"/>
                    </a:lnTo>
                    <a:lnTo>
                      <a:pt x="86" y="70"/>
                    </a:lnTo>
                    <a:lnTo>
                      <a:pt x="79" y="64"/>
                    </a:lnTo>
                    <a:lnTo>
                      <a:pt x="72" y="57"/>
                    </a:lnTo>
                    <a:lnTo>
                      <a:pt x="58" y="44"/>
                    </a:lnTo>
                    <a:lnTo>
                      <a:pt x="46" y="32"/>
                    </a:lnTo>
                    <a:lnTo>
                      <a:pt x="40" y="27"/>
                    </a:lnTo>
                    <a:lnTo>
                      <a:pt x="33" y="22"/>
                    </a:lnTo>
                    <a:lnTo>
                      <a:pt x="30" y="19"/>
                    </a:lnTo>
                    <a:lnTo>
                      <a:pt x="27" y="18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1" y="13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" name="Freeform 977"/>
              <p:cNvSpPr>
                <a:spLocks/>
              </p:cNvSpPr>
              <p:nvPr/>
            </p:nvSpPr>
            <p:spPr bwMode="auto">
              <a:xfrm>
                <a:off x="2230" y="1572"/>
                <a:ext cx="1" cy="6"/>
              </a:xfrm>
              <a:custGeom>
                <a:avLst/>
                <a:gdLst>
                  <a:gd name="T0" fmla="*/ 0 w 2"/>
                  <a:gd name="T1" fmla="*/ 0 h 12"/>
                  <a:gd name="T2" fmla="*/ 1 w 2"/>
                  <a:gd name="T3" fmla="*/ 0 h 12"/>
                  <a:gd name="T4" fmla="*/ 0 w 2"/>
                  <a:gd name="T5" fmla="*/ 1 h 12"/>
                  <a:gd name="T6" fmla="*/ 1 w 2"/>
                  <a:gd name="T7" fmla="*/ 1 h 12"/>
                  <a:gd name="T8" fmla="*/ 0 w 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2"/>
                  <a:gd name="T17" fmla="*/ 2 w 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2">
                    <a:moveTo>
                      <a:pt x="0" y="0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" name="Freeform 978"/>
              <p:cNvSpPr>
                <a:spLocks/>
              </p:cNvSpPr>
              <p:nvPr/>
            </p:nvSpPr>
            <p:spPr bwMode="auto">
              <a:xfrm>
                <a:off x="2274" y="1590"/>
                <a:ext cx="29" cy="23"/>
              </a:xfrm>
              <a:custGeom>
                <a:avLst/>
                <a:gdLst>
                  <a:gd name="T0" fmla="*/ 0 w 87"/>
                  <a:gd name="T1" fmla="*/ 1 h 46"/>
                  <a:gd name="T2" fmla="*/ 0 w 87"/>
                  <a:gd name="T3" fmla="*/ 1 h 46"/>
                  <a:gd name="T4" fmla="*/ 0 w 87"/>
                  <a:gd name="T5" fmla="*/ 1 h 46"/>
                  <a:gd name="T6" fmla="*/ 0 w 87"/>
                  <a:gd name="T7" fmla="*/ 1 h 46"/>
                  <a:gd name="T8" fmla="*/ 0 w 87"/>
                  <a:gd name="T9" fmla="*/ 1 h 46"/>
                  <a:gd name="T10" fmla="*/ 0 w 87"/>
                  <a:gd name="T11" fmla="*/ 1 h 46"/>
                  <a:gd name="T12" fmla="*/ 0 w 87"/>
                  <a:gd name="T13" fmla="*/ 1 h 46"/>
                  <a:gd name="T14" fmla="*/ 0 w 87"/>
                  <a:gd name="T15" fmla="*/ 1 h 46"/>
                  <a:gd name="T16" fmla="*/ 0 w 87"/>
                  <a:gd name="T17" fmla="*/ 1 h 46"/>
                  <a:gd name="T18" fmla="*/ 0 w 87"/>
                  <a:gd name="T19" fmla="*/ 1 h 46"/>
                  <a:gd name="T20" fmla="*/ 0 w 87"/>
                  <a:gd name="T21" fmla="*/ 1 h 46"/>
                  <a:gd name="T22" fmla="*/ 0 w 87"/>
                  <a:gd name="T23" fmla="*/ 1 h 46"/>
                  <a:gd name="T24" fmla="*/ 0 w 87"/>
                  <a:gd name="T25" fmla="*/ 1 h 46"/>
                  <a:gd name="T26" fmla="*/ 0 w 87"/>
                  <a:gd name="T27" fmla="*/ 0 h 46"/>
                  <a:gd name="T28" fmla="*/ 0 w 87"/>
                  <a:gd name="T29" fmla="*/ 0 h 46"/>
                  <a:gd name="T30" fmla="*/ 0 w 87"/>
                  <a:gd name="T31" fmla="*/ 1 h 46"/>
                  <a:gd name="T32" fmla="*/ 0 w 87"/>
                  <a:gd name="T33" fmla="*/ 1 h 46"/>
                  <a:gd name="T34" fmla="*/ 0 w 87"/>
                  <a:gd name="T35" fmla="*/ 1 h 46"/>
                  <a:gd name="T36" fmla="*/ 0 w 87"/>
                  <a:gd name="T37" fmla="*/ 1 h 46"/>
                  <a:gd name="T38" fmla="*/ 0 w 87"/>
                  <a:gd name="T39" fmla="*/ 1 h 46"/>
                  <a:gd name="T40" fmla="*/ 0 w 87"/>
                  <a:gd name="T41" fmla="*/ 1 h 46"/>
                  <a:gd name="T42" fmla="*/ 0 w 87"/>
                  <a:gd name="T43" fmla="*/ 1 h 46"/>
                  <a:gd name="T44" fmla="*/ 0 w 87"/>
                  <a:gd name="T45" fmla="*/ 1 h 46"/>
                  <a:gd name="T46" fmla="*/ 0 w 87"/>
                  <a:gd name="T47" fmla="*/ 1 h 46"/>
                  <a:gd name="T48" fmla="*/ 0 w 87"/>
                  <a:gd name="T49" fmla="*/ 1 h 46"/>
                  <a:gd name="T50" fmla="*/ 0 w 87"/>
                  <a:gd name="T51" fmla="*/ 1 h 46"/>
                  <a:gd name="T52" fmla="*/ 0 w 87"/>
                  <a:gd name="T53" fmla="*/ 1 h 46"/>
                  <a:gd name="T54" fmla="*/ 0 w 87"/>
                  <a:gd name="T55" fmla="*/ 1 h 46"/>
                  <a:gd name="T56" fmla="*/ 0 w 87"/>
                  <a:gd name="T57" fmla="*/ 1 h 46"/>
                  <a:gd name="T58" fmla="*/ 0 w 87"/>
                  <a:gd name="T59" fmla="*/ 1 h 46"/>
                  <a:gd name="T60" fmla="*/ 0 w 87"/>
                  <a:gd name="T61" fmla="*/ 1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7"/>
                  <a:gd name="T94" fmla="*/ 0 h 46"/>
                  <a:gd name="T95" fmla="*/ 87 w 87"/>
                  <a:gd name="T96" fmla="*/ 46 h 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7" h="46">
                    <a:moveTo>
                      <a:pt x="0" y="34"/>
                    </a:moveTo>
                    <a:lnTo>
                      <a:pt x="6" y="34"/>
                    </a:lnTo>
                    <a:lnTo>
                      <a:pt x="12" y="33"/>
                    </a:lnTo>
                    <a:lnTo>
                      <a:pt x="16" y="32"/>
                    </a:lnTo>
                    <a:lnTo>
                      <a:pt x="17" y="31"/>
                    </a:lnTo>
                    <a:lnTo>
                      <a:pt x="19" y="30"/>
                    </a:lnTo>
                    <a:lnTo>
                      <a:pt x="29" y="24"/>
                    </a:lnTo>
                    <a:lnTo>
                      <a:pt x="37" y="18"/>
                    </a:lnTo>
                    <a:lnTo>
                      <a:pt x="46" y="12"/>
                    </a:lnTo>
                    <a:lnTo>
                      <a:pt x="52" y="9"/>
                    </a:lnTo>
                    <a:lnTo>
                      <a:pt x="58" y="6"/>
                    </a:lnTo>
                    <a:lnTo>
                      <a:pt x="64" y="4"/>
                    </a:lnTo>
                    <a:lnTo>
                      <a:pt x="71" y="1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7" y="12"/>
                    </a:lnTo>
                    <a:lnTo>
                      <a:pt x="81" y="12"/>
                    </a:lnTo>
                    <a:lnTo>
                      <a:pt x="75" y="13"/>
                    </a:lnTo>
                    <a:lnTo>
                      <a:pt x="71" y="14"/>
                    </a:lnTo>
                    <a:lnTo>
                      <a:pt x="67" y="16"/>
                    </a:lnTo>
                    <a:lnTo>
                      <a:pt x="62" y="18"/>
                    </a:lnTo>
                    <a:lnTo>
                      <a:pt x="59" y="21"/>
                    </a:lnTo>
                    <a:lnTo>
                      <a:pt x="50" y="28"/>
                    </a:lnTo>
                    <a:lnTo>
                      <a:pt x="41" y="34"/>
                    </a:lnTo>
                    <a:lnTo>
                      <a:pt x="29" y="40"/>
                    </a:lnTo>
                    <a:lnTo>
                      <a:pt x="26" y="41"/>
                    </a:lnTo>
                    <a:lnTo>
                      <a:pt x="23" y="43"/>
                    </a:lnTo>
                    <a:lnTo>
                      <a:pt x="16" y="44"/>
                    </a:lnTo>
                    <a:lnTo>
                      <a:pt x="9" y="46"/>
                    </a:lnTo>
                    <a:lnTo>
                      <a:pt x="1" y="4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1" name="Freeform 979"/>
              <p:cNvSpPr>
                <a:spLocks/>
              </p:cNvSpPr>
              <p:nvPr/>
            </p:nvSpPr>
            <p:spPr bwMode="auto">
              <a:xfrm>
                <a:off x="2274" y="1607"/>
                <a:ext cx="0" cy="6"/>
              </a:xfrm>
              <a:custGeom>
                <a:avLst/>
                <a:gdLst>
                  <a:gd name="T0" fmla="*/ 0 w 1"/>
                  <a:gd name="T1" fmla="*/ 1 h 12"/>
                  <a:gd name="T2" fmla="*/ 0 w 1"/>
                  <a:gd name="T3" fmla="*/ 1 h 12"/>
                  <a:gd name="T4" fmla="*/ 0 w 1"/>
                  <a:gd name="T5" fmla="*/ 0 h 12"/>
                  <a:gd name="T6" fmla="*/ 0 w 1"/>
                  <a:gd name="T7" fmla="*/ 0 h 12"/>
                  <a:gd name="T8" fmla="*/ 0 w 1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0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0" y="12"/>
                    </a:moveTo>
                    <a:lnTo>
                      <a:pt x="1" y="1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2" name="Freeform 980"/>
              <p:cNvSpPr>
                <a:spLocks/>
              </p:cNvSpPr>
              <p:nvPr/>
            </p:nvSpPr>
            <p:spPr bwMode="auto">
              <a:xfrm>
                <a:off x="2302" y="1590"/>
                <a:ext cx="23" cy="9"/>
              </a:xfrm>
              <a:custGeom>
                <a:avLst/>
                <a:gdLst>
                  <a:gd name="T0" fmla="*/ 0 w 68"/>
                  <a:gd name="T1" fmla="*/ 0 h 18"/>
                  <a:gd name="T2" fmla="*/ 0 w 68"/>
                  <a:gd name="T3" fmla="*/ 0 h 18"/>
                  <a:gd name="T4" fmla="*/ 0 w 68"/>
                  <a:gd name="T5" fmla="*/ 1 h 18"/>
                  <a:gd name="T6" fmla="*/ 0 w 68"/>
                  <a:gd name="T7" fmla="*/ 1 h 18"/>
                  <a:gd name="T8" fmla="*/ 0 w 68"/>
                  <a:gd name="T9" fmla="*/ 1 h 18"/>
                  <a:gd name="T10" fmla="*/ 0 w 68"/>
                  <a:gd name="T11" fmla="*/ 1 h 18"/>
                  <a:gd name="T12" fmla="*/ 0 w 68"/>
                  <a:gd name="T13" fmla="*/ 1 h 18"/>
                  <a:gd name="T14" fmla="*/ 0 w 68"/>
                  <a:gd name="T15" fmla="*/ 1 h 18"/>
                  <a:gd name="T16" fmla="*/ 0 w 68"/>
                  <a:gd name="T17" fmla="*/ 1 h 18"/>
                  <a:gd name="T18" fmla="*/ 0 w 68"/>
                  <a:gd name="T19" fmla="*/ 1 h 18"/>
                  <a:gd name="T20" fmla="*/ 0 w 68"/>
                  <a:gd name="T21" fmla="*/ 1 h 18"/>
                  <a:gd name="T22" fmla="*/ 0 w 68"/>
                  <a:gd name="T23" fmla="*/ 1 h 18"/>
                  <a:gd name="T24" fmla="*/ 0 w 68"/>
                  <a:gd name="T25" fmla="*/ 1 h 18"/>
                  <a:gd name="T26" fmla="*/ 0 w 68"/>
                  <a:gd name="T27" fmla="*/ 1 h 18"/>
                  <a:gd name="T28" fmla="*/ 0 w 68"/>
                  <a:gd name="T29" fmla="*/ 0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"/>
                  <a:gd name="T46" fmla="*/ 0 h 18"/>
                  <a:gd name="T47" fmla="*/ 68 w 6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" h="18">
                    <a:moveTo>
                      <a:pt x="1" y="0"/>
                    </a:moveTo>
                    <a:lnTo>
                      <a:pt x="10" y="0"/>
                    </a:lnTo>
                    <a:lnTo>
                      <a:pt x="21" y="1"/>
                    </a:lnTo>
                    <a:lnTo>
                      <a:pt x="36" y="3"/>
                    </a:lnTo>
                    <a:lnTo>
                      <a:pt x="52" y="5"/>
                    </a:lnTo>
                    <a:lnTo>
                      <a:pt x="59" y="5"/>
                    </a:lnTo>
                    <a:lnTo>
                      <a:pt x="68" y="6"/>
                    </a:lnTo>
                    <a:lnTo>
                      <a:pt x="68" y="18"/>
                    </a:lnTo>
                    <a:lnTo>
                      <a:pt x="58" y="17"/>
                    </a:lnTo>
                    <a:lnTo>
                      <a:pt x="49" y="17"/>
                    </a:lnTo>
                    <a:lnTo>
                      <a:pt x="33" y="15"/>
                    </a:lnTo>
                    <a:lnTo>
                      <a:pt x="16" y="13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3" name="Freeform 981"/>
              <p:cNvSpPr>
                <a:spLocks/>
              </p:cNvSpPr>
              <p:nvPr/>
            </p:nvSpPr>
            <p:spPr bwMode="auto">
              <a:xfrm>
                <a:off x="2302" y="1590"/>
                <a:ext cx="1" cy="6"/>
              </a:xfrm>
              <a:custGeom>
                <a:avLst/>
                <a:gdLst>
                  <a:gd name="T0" fmla="*/ 0 w 1"/>
                  <a:gd name="T1" fmla="*/ 0 h 12"/>
                  <a:gd name="T2" fmla="*/ 1 w 1"/>
                  <a:gd name="T3" fmla="*/ 0 h 12"/>
                  <a:gd name="T4" fmla="*/ 0 w 1"/>
                  <a:gd name="T5" fmla="*/ 1 h 12"/>
                  <a:gd name="T6" fmla="*/ 1 w 1"/>
                  <a:gd name="T7" fmla="*/ 1 h 12"/>
                  <a:gd name="T8" fmla="*/ 0 w 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1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0" y="0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4" name="Freeform 982"/>
              <p:cNvSpPr>
                <a:spLocks/>
              </p:cNvSpPr>
              <p:nvPr/>
            </p:nvSpPr>
            <p:spPr bwMode="auto">
              <a:xfrm>
                <a:off x="2325" y="1574"/>
                <a:ext cx="19" cy="25"/>
              </a:xfrm>
              <a:custGeom>
                <a:avLst/>
                <a:gdLst>
                  <a:gd name="T0" fmla="*/ 0 w 59"/>
                  <a:gd name="T1" fmla="*/ 0 h 51"/>
                  <a:gd name="T2" fmla="*/ 0 w 59"/>
                  <a:gd name="T3" fmla="*/ 0 h 51"/>
                  <a:gd name="T4" fmla="*/ 0 w 59"/>
                  <a:gd name="T5" fmla="*/ 0 h 51"/>
                  <a:gd name="T6" fmla="*/ 0 w 59"/>
                  <a:gd name="T7" fmla="*/ 0 h 51"/>
                  <a:gd name="T8" fmla="*/ 0 w 59"/>
                  <a:gd name="T9" fmla="*/ 0 h 51"/>
                  <a:gd name="T10" fmla="*/ 0 w 59"/>
                  <a:gd name="T11" fmla="*/ 0 h 51"/>
                  <a:gd name="T12" fmla="*/ 0 w 59"/>
                  <a:gd name="T13" fmla="*/ 0 h 51"/>
                  <a:gd name="T14" fmla="*/ 0 w 59"/>
                  <a:gd name="T15" fmla="*/ 0 h 51"/>
                  <a:gd name="T16" fmla="*/ 0 w 59"/>
                  <a:gd name="T17" fmla="*/ 0 h 51"/>
                  <a:gd name="T18" fmla="*/ 0 w 59"/>
                  <a:gd name="T19" fmla="*/ 0 h 51"/>
                  <a:gd name="T20" fmla="*/ 0 w 59"/>
                  <a:gd name="T21" fmla="*/ 0 h 51"/>
                  <a:gd name="T22" fmla="*/ 0 w 59"/>
                  <a:gd name="T23" fmla="*/ 0 h 51"/>
                  <a:gd name="T24" fmla="*/ 0 w 59"/>
                  <a:gd name="T25" fmla="*/ 0 h 51"/>
                  <a:gd name="T26" fmla="*/ 0 w 59"/>
                  <a:gd name="T27" fmla="*/ 0 h 51"/>
                  <a:gd name="T28" fmla="*/ 0 w 59"/>
                  <a:gd name="T29" fmla="*/ 0 h 51"/>
                  <a:gd name="T30" fmla="*/ 0 w 59"/>
                  <a:gd name="T31" fmla="*/ 0 h 51"/>
                  <a:gd name="T32" fmla="*/ 0 w 59"/>
                  <a:gd name="T33" fmla="*/ 0 h 51"/>
                  <a:gd name="T34" fmla="*/ 0 w 59"/>
                  <a:gd name="T35" fmla="*/ 0 h 51"/>
                  <a:gd name="T36" fmla="*/ 0 w 59"/>
                  <a:gd name="T37" fmla="*/ 0 h 51"/>
                  <a:gd name="T38" fmla="*/ 0 w 59"/>
                  <a:gd name="T39" fmla="*/ 0 h 51"/>
                  <a:gd name="T40" fmla="*/ 0 w 59"/>
                  <a:gd name="T41" fmla="*/ 0 h 51"/>
                  <a:gd name="T42" fmla="*/ 0 w 59"/>
                  <a:gd name="T43" fmla="*/ 0 h 51"/>
                  <a:gd name="T44" fmla="*/ 0 w 59"/>
                  <a:gd name="T45" fmla="*/ 0 h 51"/>
                  <a:gd name="T46" fmla="*/ 0 w 59"/>
                  <a:gd name="T47" fmla="*/ 0 h 51"/>
                  <a:gd name="T48" fmla="*/ 0 w 59"/>
                  <a:gd name="T49" fmla="*/ 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"/>
                  <a:gd name="T76" fmla="*/ 0 h 51"/>
                  <a:gd name="T77" fmla="*/ 59 w 59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" h="51">
                    <a:moveTo>
                      <a:pt x="0" y="39"/>
                    </a:moveTo>
                    <a:lnTo>
                      <a:pt x="6" y="39"/>
                    </a:lnTo>
                    <a:lnTo>
                      <a:pt x="9" y="38"/>
                    </a:lnTo>
                    <a:lnTo>
                      <a:pt x="12" y="37"/>
                    </a:lnTo>
                    <a:lnTo>
                      <a:pt x="15" y="36"/>
                    </a:lnTo>
                    <a:lnTo>
                      <a:pt x="16" y="34"/>
                    </a:lnTo>
                    <a:lnTo>
                      <a:pt x="19" y="33"/>
                    </a:lnTo>
                    <a:lnTo>
                      <a:pt x="24" y="28"/>
                    </a:lnTo>
                    <a:lnTo>
                      <a:pt x="28" y="22"/>
                    </a:lnTo>
                    <a:lnTo>
                      <a:pt x="33" y="14"/>
                    </a:lnTo>
                    <a:lnTo>
                      <a:pt x="39" y="7"/>
                    </a:lnTo>
                    <a:lnTo>
                      <a:pt x="45" y="0"/>
                    </a:lnTo>
                    <a:lnTo>
                      <a:pt x="59" y="6"/>
                    </a:lnTo>
                    <a:lnTo>
                      <a:pt x="53" y="13"/>
                    </a:lnTo>
                    <a:lnTo>
                      <a:pt x="49" y="20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3" y="40"/>
                    </a:lnTo>
                    <a:lnTo>
                      <a:pt x="30" y="43"/>
                    </a:lnTo>
                    <a:lnTo>
                      <a:pt x="25" y="45"/>
                    </a:lnTo>
                    <a:lnTo>
                      <a:pt x="21" y="48"/>
                    </a:lnTo>
                    <a:lnTo>
                      <a:pt x="15" y="49"/>
                    </a:lnTo>
                    <a:lnTo>
                      <a:pt x="9" y="50"/>
                    </a:lnTo>
                    <a:lnTo>
                      <a:pt x="1" y="5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5" name="Freeform 983"/>
              <p:cNvSpPr>
                <a:spLocks/>
              </p:cNvSpPr>
              <p:nvPr/>
            </p:nvSpPr>
            <p:spPr bwMode="auto">
              <a:xfrm>
                <a:off x="2325" y="1593"/>
                <a:ext cx="0" cy="6"/>
              </a:xfrm>
              <a:custGeom>
                <a:avLst/>
                <a:gdLst>
                  <a:gd name="T0" fmla="*/ 0 w 1"/>
                  <a:gd name="T1" fmla="*/ 1 h 12"/>
                  <a:gd name="T2" fmla="*/ 0 w 1"/>
                  <a:gd name="T3" fmla="*/ 0 h 12"/>
                  <a:gd name="T4" fmla="*/ 0 w 1"/>
                  <a:gd name="T5" fmla="*/ 0 h 12"/>
                  <a:gd name="T6" fmla="*/ 0 w 1"/>
                  <a:gd name="T7" fmla="*/ 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2"/>
                  <a:gd name="T14" fmla="*/ 0 w 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2">
                    <a:moveTo>
                      <a:pt x="1" y="1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6" name="Freeform 984"/>
              <p:cNvSpPr>
                <a:spLocks/>
              </p:cNvSpPr>
              <p:nvPr/>
            </p:nvSpPr>
            <p:spPr bwMode="auto">
              <a:xfrm>
                <a:off x="2340" y="1551"/>
                <a:ext cx="29" cy="26"/>
              </a:xfrm>
              <a:custGeom>
                <a:avLst/>
                <a:gdLst>
                  <a:gd name="T0" fmla="*/ 0 w 87"/>
                  <a:gd name="T1" fmla="*/ 1 h 52"/>
                  <a:gd name="T2" fmla="*/ 0 w 87"/>
                  <a:gd name="T3" fmla="*/ 1 h 52"/>
                  <a:gd name="T4" fmla="*/ 0 w 87"/>
                  <a:gd name="T5" fmla="*/ 1 h 52"/>
                  <a:gd name="T6" fmla="*/ 0 w 87"/>
                  <a:gd name="T7" fmla="*/ 1 h 52"/>
                  <a:gd name="T8" fmla="*/ 0 w 87"/>
                  <a:gd name="T9" fmla="*/ 1 h 52"/>
                  <a:gd name="T10" fmla="*/ 0 w 87"/>
                  <a:gd name="T11" fmla="*/ 1 h 52"/>
                  <a:gd name="T12" fmla="*/ 0 w 87"/>
                  <a:gd name="T13" fmla="*/ 1 h 52"/>
                  <a:gd name="T14" fmla="*/ 0 w 87"/>
                  <a:gd name="T15" fmla="*/ 0 h 52"/>
                  <a:gd name="T16" fmla="*/ 0 w 87"/>
                  <a:gd name="T17" fmla="*/ 1 h 52"/>
                  <a:gd name="T18" fmla="*/ 0 w 87"/>
                  <a:gd name="T19" fmla="*/ 1 h 52"/>
                  <a:gd name="T20" fmla="*/ 0 w 87"/>
                  <a:gd name="T21" fmla="*/ 1 h 52"/>
                  <a:gd name="T22" fmla="*/ 0 w 87"/>
                  <a:gd name="T23" fmla="*/ 1 h 52"/>
                  <a:gd name="T24" fmla="*/ 0 w 87"/>
                  <a:gd name="T25" fmla="*/ 1 h 52"/>
                  <a:gd name="T26" fmla="*/ 0 w 87"/>
                  <a:gd name="T27" fmla="*/ 1 h 52"/>
                  <a:gd name="T28" fmla="*/ 0 w 87"/>
                  <a:gd name="T29" fmla="*/ 1 h 52"/>
                  <a:gd name="T30" fmla="*/ 0 w 87"/>
                  <a:gd name="T31" fmla="*/ 1 h 52"/>
                  <a:gd name="T32" fmla="*/ 0 w 87"/>
                  <a:gd name="T33" fmla="*/ 1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52"/>
                  <a:gd name="T53" fmla="*/ 87 w 87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52">
                    <a:moveTo>
                      <a:pt x="0" y="45"/>
                    </a:moveTo>
                    <a:lnTo>
                      <a:pt x="8" y="37"/>
                    </a:lnTo>
                    <a:lnTo>
                      <a:pt x="13" y="33"/>
                    </a:lnTo>
                    <a:lnTo>
                      <a:pt x="17" y="30"/>
                    </a:lnTo>
                    <a:lnTo>
                      <a:pt x="26" y="25"/>
                    </a:lnTo>
                    <a:lnTo>
                      <a:pt x="35" y="19"/>
                    </a:lnTo>
                    <a:lnTo>
                      <a:pt x="56" y="10"/>
                    </a:lnTo>
                    <a:lnTo>
                      <a:pt x="77" y="0"/>
                    </a:lnTo>
                    <a:lnTo>
                      <a:pt x="87" y="10"/>
                    </a:lnTo>
                    <a:lnTo>
                      <a:pt x="66" y="20"/>
                    </a:lnTo>
                    <a:lnTo>
                      <a:pt x="46" y="30"/>
                    </a:lnTo>
                    <a:lnTo>
                      <a:pt x="38" y="34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2" y="45"/>
                    </a:lnTo>
                    <a:lnTo>
                      <a:pt x="14" y="5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7" name="Freeform 985"/>
              <p:cNvSpPr>
                <a:spLocks/>
              </p:cNvSpPr>
              <p:nvPr/>
            </p:nvSpPr>
            <p:spPr bwMode="auto">
              <a:xfrm>
                <a:off x="2339" y="1574"/>
                <a:ext cx="5" cy="3"/>
              </a:xfrm>
              <a:custGeom>
                <a:avLst/>
                <a:gdLst>
                  <a:gd name="T0" fmla="*/ 0 w 16"/>
                  <a:gd name="T1" fmla="*/ 0 h 7"/>
                  <a:gd name="T2" fmla="*/ 0 w 16"/>
                  <a:gd name="T3" fmla="*/ 0 h 7"/>
                  <a:gd name="T4" fmla="*/ 0 w 16"/>
                  <a:gd name="T5" fmla="*/ 0 h 7"/>
                  <a:gd name="T6" fmla="*/ 0 w 16"/>
                  <a:gd name="T7" fmla="*/ 0 h 7"/>
                  <a:gd name="T8" fmla="*/ 0 w 16"/>
                  <a:gd name="T9" fmla="*/ 0 h 7"/>
                  <a:gd name="T10" fmla="*/ 0 w 16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7"/>
                  <a:gd name="T20" fmla="*/ 16 w 1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7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8" name="Freeform 986"/>
              <p:cNvSpPr>
                <a:spLocks/>
              </p:cNvSpPr>
              <p:nvPr/>
            </p:nvSpPr>
            <p:spPr bwMode="auto">
              <a:xfrm>
                <a:off x="2365" y="1546"/>
                <a:ext cx="23" cy="10"/>
              </a:xfrm>
              <a:custGeom>
                <a:avLst/>
                <a:gdLst>
                  <a:gd name="T0" fmla="*/ 0 w 67"/>
                  <a:gd name="T1" fmla="*/ 1 h 19"/>
                  <a:gd name="T2" fmla="*/ 0 w 67"/>
                  <a:gd name="T3" fmla="*/ 1 h 19"/>
                  <a:gd name="T4" fmla="*/ 0 w 67"/>
                  <a:gd name="T5" fmla="*/ 1 h 19"/>
                  <a:gd name="T6" fmla="*/ 0 w 67"/>
                  <a:gd name="T7" fmla="*/ 1 h 19"/>
                  <a:gd name="T8" fmla="*/ 0 w 67"/>
                  <a:gd name="T9" fmla="*/ 1 h 19"/>
                  <a:gd name="T10" fmla="*/ 0 w 67"/>
                  <a:gd name="T11" fmla="*/ 1 h 19"/>
                  <a:gd name="T12" fmla="*/ 0 w 67"/>
                  <a:gd name="T13" fmla="*/ 1 h 19"/>
                  <a:gd name="T14" fmla="*/ 0 w 67"/>
                  <a:gd name="T15" fmla="*/ 1 h 19"/>
                  <a:gd name="T16" fmla="*/ 0 w 67"/>
                  <a:gd name="T17" fmla="*/ 0 h 19"/>
                  <a:gd name="T18" fmla="*/ 0 w 67"/>
                  <a:gd name="T19" fmla="*/ 1 h 19"/>
                  <a:gd name="T20" fmla="*/ 0 w 67"/>
                  <a:gd name="T21" fmla="*/ 1 h 19"/>
                  <a:gd name="T22" fmla="*/ 0 w 67"/>
                  <a:gd name="T23" fmla="*/ 1 h 19"/>
                  <a:gd name="T24" fmla="*/ 0 w 67"/>
                  <a:gd name="T25" fmla="*/ 1 h 19"/>
                  <a:gd name="T26" fmla="*/ 0 w 67"/>
                  <a:gd name="T27" fmla="*/ 1 h 19"/>
                  <a:gd name="T28" fmla="*/ 0 w 67"/>
                  <a:gd name="T29" fmla="*/ 1 h 19"/>
                  <a:gd name="T30" fmla="*/ 0 w 67"/>
                  <a:gd name="T31" fmla="*/ 1 h 19"/>
                  <a:gd name="T32" fmla="*/ 0 w 67"/>
                  <a:gd name="T33" fmla="*/ 1 h 19"/>
                  <a:gd name="T34" fmla="*/ 0 w 67"/>
                  <a:gd name="T35" fmla="*/ 1 h 19"/>
                  <a:gd name="T36" fmla="*/ 0 w 67"/>
                  <a:gd name="T37" fmla="*/ 1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19"/>
                  <a:gd name="T59" fmla="*/ 67 w 67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19">
                    <a:moveTo>
                      <a:pt x="0" y="9"/>
                    </a:moveTo>
                    <a:lnTo>
                      <a:pt x="4" y="7"/>
                    </a:lnTo>
                    <a:lnTo>
                      <a:pt x="9" y="5"/>
                    </a:lnTo>
                    <a:lnTo>
                      <a:pt x="18" y="3"/>
                    </a:lnTo>
                    <a:lnTo>
                      <a:pt x="25" y="2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55" y="1"/>
                    </a:lnTo>
                    <a:lnTo>
                      <a:pt x="64" y="0"/>
                    </a:lnTo>
                    <a:lnTo>
                      <a:pt x="67" y="12"/>
                    </a:lnTo>
                    <a:lnTo>
                      <a:pt x="59" y="13"/>
                    </a:lnTo>
                    <a:lnTo>
                      <a:pt x="49" y="14"/>
                    </a:lnTo>
                    <a:lnTo>
                      <a:pt x="34" y="14"/>
                    </a:lnTo>
                    <a:lnTo>
                      <a:pt x="27" y="14"/>
                    </a:lnTo>
                    <a:lnTo>
                      <a:pt x="21" y="15"/>
                    </a:lnTo>
                    <a:lnTo>
                      <a:pt x="15" y="16"/>
                    </a:lnTo>
                    <a:lnTo>
                      <a:pt x="13" y="17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9" name="Freeform 987"/>
              <p:cNvSpPr>
                <a:spLocks/>
              </p:cNvSpPr>
              <p:nvPr/>
            </p:nvSpPr>
            <p:spPr bwMode="auto">
              <a:xfrm>
                <a:off x="2365" y="1551"/>
                <a:ext cx="4" cy="5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1 h 10"/>
                  <a:gd name="T4" fmla="*/ 0 w 10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0"/>
                  <a:gd name="T11" fmla="*/ 10 w 1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0" name="Freeform 988"/>
              <p:cNvSpPr>
                <a:spLocks/>
              </p:cNvSpPr>
              <p:nvPr/>
            </p:nvSpPr>
            <p:spPr bwMode="auto">
              <a:xfrm>
                <a:off x="2386" y="1525"/>
                <a:ext cx="17" cy="28"/>
              </a:xfrm>
              <a:custGeom>
                <a:avLst/>
                <a:gdLst>
                  <a:gd name="T0" fmla="*/ 0 w 51"/>
                  <a:gd name="T1" fmla="*/ 1 h 54"/>
                  <a:gd name="T2" fmla="*/ 0 w 51"/>
                  <a:gd name="T3" fmla="*/ 1 h 54"/>
                  <a:gd name="T4" fmla="*/ 0 w 51"/>
                  <a:gd name="T5" fmla="*/ 1 h 54"/>
                  <a:gd name="T6" fmla="*/ 0 w 51"/>
                  <a:gd name="T7" fmla="*/ 1 h 54"/>
                  <a:gd name="T8" fmla="*/ 0 w 51"/>
                  <a:gd name="T9" fmla="*/ 1 h 54"/>
                  <a:gd name="T10" fmla="*/ 0 w 51"/>
                  <a:gd name="T11" fmla="*/ 1 h 54"/>
                  <a:gd name="T12" fmla="*/ 0 w 51"/>
                  <a:gd name="T13" fmla="*/ 1 h 54"/>
                  <a:gd name="T14" fmla="*/ 0 w 51"/>
                  <a:gd name="T15" fmla="*/ 1 h 54"/>
                  <a:gd name="T16" fmla="*/ 0 w 51"/>
                  <a:gd name="T17" fmla="*/ 1 h 54"/>
                  <a:gd name="T18" fmla="*/ 0 w 51"/>
                  <a:gd name="T19" fmla="*/ 1 h 54"/>
                  <a:gd name="T20" fmla="*/ 0 w 51"/>
                  <a:gd name="T21" fmla="*/ 1 h 54"/>
                  <a:gd name="T22" fmla="*/ 0 w 51"/>
                  <a:gd name="T23" fmla="*/ 0 h 54"/>
                  <a:gd name="T24" fmla="*/ 0 w 51"/>
                  <a:gd name="T25" fmla="*/ 0 h 54"/>
                  <a:gd name="T26" fmla="*/ 0 w 51"/>
                  <a:gd name="T27" fmla="*/ 1 h 54"/>
                  <a:gd name="T28" fmla="*/ 0 w 51"/>
                  <a:gd name="T29" fmla="*/ 1 h 54"/>
                  <a:gd name="T30" fmla="*/ 0 w 51"/>
                  <a:gd name="T31" fmla="*/ 1 h 54"/>
                  <a:gd name="T32" fmla="*/ 0 w 51"/>
                  <a:gd name="T33" fmla="*/ 1 h 54"/>
                  <a:gd name="T34" fmla="*/ 0 w 51"/>
                  <a:gd name="T35" fmla="*/ 1 h 54"/>
                  <a:gd name="T36" fmla="*/ 0 w 51"/>
                  <a:gd name="T37" fmla="*/ 1 h 54"/>
                  <a:gd name="T38" fmla="*/ 0 w 51"/>
                  <a:gd name="T39" fmla="*/ 1 h 54"/>
                  <a:gd name="T40" fmla="*/ 0 w 51"/>
                  <a:gd name="T41" fmla="*/ 1 h 54"/>
                  <a:gd name="T42" fmla="*/ 0 w 51"/>
                  <a:gd name="T43" fmla="*/ 1 h 54"/>
                  <a:gd name="T44" fmla="*/ 0 w 51"/>
                  <a:gd name="T45" fmla="*/ 1 h 54"/>
                  <a:gd name="T46" fmla="*/ 0 w 51"/>
                  <a:gd name="T47" fmla="*/ 1 h 54"/>
                  <a:gd name="T48" fmla="*/ 0 w 51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54"/>
                  <a:gd name="T77" fmla="*/ 51 w 51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54">
                    <a:moveTo>
                      <a:pt x="0" y="42"/>
                    </a:moveTo>
                    <a:lnTo>
                      <a:pt x="5" y="41"/>
                    </a:lnTo>
                    <a:lnTo>
                      <a:pt x="9" y="40"/>
                    </a:lnTo>
                    <a:lnTo>
                      <a:pt x="17" y="36"/>
                    </a:lnTo>
                    <a:lnTo>
                      <a:pt x="20" y="33"/>
                    </a:lnTo>
                    <a:lnTo>
                      <a:pt x="23" y="31"/>
                    </a:lnTo>
                    <a:lnTo>
                      <a:pt x="27" y="27"/>
                    </a:lnTo>
                    <a:lnTo>
                      <a:pt x="30" y="21"/>
                    </a:lnTo>
                    <a:lnTo>
                      <a:pt x="30" y="18"/>
                    </a:lnTo>
                    <a:lnTo>
                      <a:pt x="32" y="15"/>
                    </a:lnTo>
                    <a:lnTo>
                      <a:pt x="33" y="8"/>
                    </a:lnTo>
                    <a:lnTo>
                      <a:pt x="33" y="0"/>
                    </a:lnTo>
                    <a:lnTo>
                      <a:pt x="51" y="0"/>
                    </a:lnTo>
                    <a:lnTo>
                      <a:pt x="49" y="9"/>
                    </a:lnTo>
                    <a:lnTo>
                      <a:pt x="49" y="17"/>
                    </a:lnTo>
                    <a:lnTo>
                      <a:pt x="48" y="21"/>
                    </a:lnTo>
                    <a:lnTo>
                      <a:pt x="46" y="25"/>
                    </a:lnTo>
                    <a:lnTo>
                      <a:pt x="42" y="32"/>
                    </a:lnTo>
                    <a:lnTo>
                      <a:pt x="36" y="39"/>
                    </a:lnTo>
                    <a:lnTo>
                      <a:pt x="33" y="43"/>
                    </a:lnTo>
                    <a:lnTo>
                      <a:pt x="27" y="45"/>
                    </a:lnTo>
                    <a:lnTo>
                      <a:pt x="18" y="50"/>
                    </a:lnTo>
                    <a:lnTo>
                      <a:pt x="12" y="52"/>
                    </a:lnTo>
                    <a:lnTo>
                      <a:pt x="6" y="5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1" name="Freeform 989"/>
              <p:cNvSpPr>
                <a:spLocks/>
              </p:cNvSpPr>
              <p:nvPr/>
            </p:nvSpPr>
            <p:spPr bwMode="auto">
              <a:xfrm>
                <a:off x="2386" y="1546"/>
                <a:ext cx="2" cy="7"/>
              </a:xfrm>
              <a:custGeom>
                <a:avLst/>
                <a:gdLst>
                  <a:gd name="T0" fmla="*/ 0 w 6"/>
                  <a:gd name="T1" fmla="*/ 1 h 12"/>
                  <a:gd name="T2" fmla="*/ 0 w 6"/>
                  <a:gd name="T3" fmla="*/ 1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5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2" name="Freeform 990"/>
              <p:cNvSpPr>
                <a:spLocks/>
              </p:cNvSpPr>
              <p:nvPr/>
            </p:nvSpPr>
            <p:spPr bwMode="auto">
              <a:xfrm>
                <a:off x="2347" y="1470"/>
                <a:ext cx="55" cy="56"/>
              </a:xfrm>
              <a:custGeom>
                <a:avLst/>
                <a:gdLst>
                  <a:gd name="T0" fmla="*/ 0 w 166"/>
                  <a:gd name="T1" fmla="*/ 1 h 112"/>
                  <a:gd name="T2" fmla="*/ 0 w 166"/>
                  <a:gd name="T3" fmla="*/ 1 h 112"/>
                  <a:gd name="T4" fmla="*/ 0 w 166"/>
                  <a:gd name="T5" fmla="*/ 1 h 112"/>
                  <a:gd name="T6" fmla="*/ 0 w 166"/>
                  <a:gd name="T7" fmla="*/ 1 h 112"/>
                  <a:gd name="T8" fmla="*/ 0 w 166"/>
                  <a:gd name="T9" fmla="*/ 1 h 112"/>
                  <a:gd name="T10" fmla="*/ 0 w 166"/>
                  <a:gd name="T11" fmla="*/ 1 h 112"/>
                  <a:gd name="T12" fmla="*/ 0 w 166"/>
                  <a:gd name="T13" fmla="*/ 1 h 112"/>
                  <a:gd name="T14" fmla="*/ 0 w 166"/>
                  <a:gd name="T15" fmla="*/ 1 h 112"/>
                  <a:gd name="T16" fmla="*/ 0 w 166"/>
                  <a:gd name="T17" fmla="*/ 1 h 112"/>
                  <a:gd name="T18" fmla="*/ 0 w 166"/>
                  <a:gd name="T19" fmla="*/ 1 h 112"/>
                  <a:gd name="T20" fmla="*/ 0 w 166"/>
                  <a:gd name="T21" fmla="*/ 1 h 112"/>
                  <a:gd name="T22" fmla="*/ 0 w 166"/>
                  <a:gd name="T23" fmla="*/ 1 h 112"/>
                  <a:gd name="T24" fmla="*/ 0 w 166"/>
                  <a:gd name="T25" fmla="*/ 1 h 112"/>
                  <a:gd name="T26" fmla="*/ 0 w 166"/>
                  <a:gd name="T27" fmla="*/ 1 h 112"/>
                  <a:gd name="T28" fmla="*/ 0 w 166"/>
                  <a:gd name="T29" fmla="*/ 1 h 112"/>
                  <a:gd name="T30" fmla="*/ 0 w 166"/>
                  <a:gd name="T31" fmla="*/ 1 h 112"/>
                  <a:gd name="T32" fmla="*/ 0 w 166"/>
                  <a:gd name="T33" fmla="*/ 1 h 112"/>
                  <a:gd name="T34" fmla="*/ 0 w 166"/>
                  <a:gd name="T35" fmla="*/ 1 h 112"/>
                  <a:gd name="T36" fmla="*/ 0 w 166"/>
                  <a:gd name="T37" fmla="*/ 1 h 112"/>
                  <a:gd name="T38" fmla="*/ 0 w 166"/>
                  <a:gd name="T39" fmla="*/ 1 h 112"/>
                  <a:gd name="T40" fmla="*/ 0 w 166"/>
                  <a:gd name="T41" fmla="*/ 1 h 112"/>
                  <a:gd name="T42" fmla="*/ 0 w 166"/>
                  <a:gd name="T43" fmla="*/ 1 h 112"/>
                  <a:gd name="T44" fmla="*/ 0 w 166"/>
                  <a:gd name="T45" fmla="*/ 0 h 112"/>
                  <a:gd name="T46" fmla="*/ 0 w 166"/>
                  <a:gd name="T47" fmla="*/ 1 h 112"/>
                  <a:gd name="T48" fmla="*/ 0 w 166"/>
                  <a:gd name="T49" fmla="*/ 1 h 112"/>
                  <a:gd name="T50" fmla="*/ 0 w 166"/>
                  <a:gd name="T51" fmla="*/ 1 h 112"/>
                  <a:gd name="T52" fmla="*/ 0 w 166"/>
                  <a:gd name="T53" fmla="*/ 1 h 112"/>
                  <a:gd name="T54" fmla="*/ 0 w 166"/>
                  <a:gd name="T55" fmla="*/ 1 h 112"/>
                  <a:gd name="T56" fmla="*/ 0 w 166"/>
                  <a:gd name="T57" fmla="*/ 1 h 112"/>
                  <a:gd name="T58" fmla="*/ 0 w 166"/>
                  <a:gd name="T59" fmla="*/ 1 h 112"/>
                  <a:gd name="T60" fmla="*/ 0 w 166"/>
                  <a:gd name="T61" fmla="*/ 1 h 112"/>
                  <a:gd name="T62" fmla="*/ 0 w 166"/>
                  <a:gd name="T63" fmla="*/ 1 h 112"/>
                  <a:gd name="T64" fmla="*/ 0 w 166"/>
                  <a:gd name="T65" fmla="*/ 1 h 112"/>
                  <a:gd name="T66" fmla="*/ 0 w 166"/>
                  <a:gd name="T67" fmla="*/ 1 h 112"/>
                  <a:gd name="T68" fmla="*/ 0 w 166"/>
                  <a:gd name="T69" fmla="*/ 1 h 112"/>
                  <a:gd name="T70" fmla="*/ 0 w 166"/>
                  <a:gd name="T71" fmla="*/ 1 h 112"/>
                  <a:gd name="T72" fmla="*/ 0 w 166"/>
                  <a:gd name="T73" fmla="*/ 1 h 112"/>
                  <a:gd name="T74" fmla="*/ 0 w 166"/>
                  <a:gd name="T75" fmla="*/ 1 h 112"/>
                  <a:gd name="T76" fmla="*/ 0 w 166"/>
                  <a:gd name="T77" fmla="*/ 1 h 112"/>
                  <a:gd name="T78" fmla="*/ 0 w 166"/>
                  <a:gd name="T79" fmla="*/ 1 h 112"/>
                  <a:gd name="T80" fmla="*/ 0 w 166"/>
                  <a:gd name="T81" fmla="*/ 1 h 112"/>
                  <a:gd name="T82" fmla="*/ 0 w 166"/>
                  <a:gd name="T83" fmla="*/ 1 h 112"/>
                  <a:gd name="T84" fmla="*/ 0 w 166"/>
                  <a:gd name="T85" fmla="*/ 1 h 112"/>
                  <a:gd name="T86" fmla="*/ 0 w 166"/>
                  <a:gd name="T87" fmla="*/ 1 h 112"/>
                  <a:gd name="T88" fmla="*/ 0 w 166"/>
                  <a:gd name="T89" fmla="*/ 1 h 1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6"/>
                  <a:gd name="T136" fmla="*/ 0 h 112"/>
                  <a:gd name="T137" fmla="*/ 166 w 166"/>
                  <a:gd name="T138" fmla="*/ 112 h 1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6" h="112">
                    <a:moveTo>
                      <a:pt x="150" y="112"/>
                    </a:moveTo>
                    <a:lnTo>
                      <a:pt x="149" y="103"/>
                    </a:lnTo>
                    <a:lnTo>
                      <a:pt x="147" y="97"/>
                    </a:lnTo>
                    <a:lnTo>
                      <a:pt x="146" y="91"/>
                    </a:lnTo>
                    <a:lnTo>
                      <a:pt x="143" y="86"/>
                    </a:lnTo>
                    <a:lnTo>
                      <a:pt x="140" y="81"/>
                    </a:lnTo>
                    <a:lnTo>
                      <a:pt x="135" y="76"/>
                    </a:lnTo>
                    <a:lnTo>
                      <a:pt x="132" y="72"/>
                    </a:lnTo>
                    <a:lnTo>
                      <a:pt x="128" y="69"/>
                    </a:lnTo>
                    <a:lnTo>
                      <a:pt x="117" y="61"/>
                    </a:lnTo>
                    <a:lnTo>
                      <a:pt x="107" y="56"/>
                    </a:lnTo>
                    <a:lnTo>
                      <a:pt x="95" y="52"/>
                    </a:lnTo>
                    <a:lnTo>
                      <a:pt x="82" y="48"/>
                    </a:lnTo>
                    <a:lnTo>
                      <a:pt x="56" y="41"/>
                    </a:lnTo>
                    <a:lnTo>
                      <a:pt x="43" y="37"/>
                    </a:lnTo>
                    <a:lnTo>
                      <a:pt x="31" y="33"/>
                    </a:lnTo>
                    <a:lnTo>
                      <a:pt x="21" y="28"/>
                    </a:lnTo>
                    <a:lnTo>
                      <a:pt x="12" y="21"/>
                    </a:lnTo>
                    <a:lnTo>
                      <a:pt x="7" y="16"/>
                    </a:lnTo>
                    <a:lnTo>
                      <a:pt x="4" y="12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19" y="4"/>
                    </a:lnTo>
                    <a:lnTo>
                      <a:pt x="21" y="8"/>
                    </a:lnTo>
                    <a:lnTo>
                      <a:pt x="22" y="10"/>
                    </a:lnTo>
                    <a:lnTo>
                      <a:pt x="25" y="13"/>
                    </a:lnTo>
                    <a:lnTo>
                      <a:pt x="33" y="18"/>
                    </a:lnTo>
                    <a:lnTo>
                      <a:pt x="41" y="22"/>
                    </a:lnTo>
                    <a:lnTo>
                      <a:pt x="50" y="27"/>
                    </a:lnTo>
                    <a:lnTo>
                      <a:pt x="62" y="30"/>
                    </a:lnTo>
                    <a:lnTo>
                      <a:pt x="89" y="37"/>
                    </a:lnTo>
                    <a:lnTo>
                      <a:pt x="102" y="41"/>
                    </a:lnTo>
                    <a:lnTo>
                      <a:pt x="116" y="46"/>
                    </a:lnTo>
                    <a:lnTo>
                      <a:pt x="129" y="52"/>
                    </a:lnTo>
                    <a:lnTo>
                      <a:pt x="141" y="59"/>
                    </a:lnTo>
                    <a:lnTo>
                      <a:pt x="146" y="65"/>
                    </a:lnTo>
                    <a:lnTo>
                      <a:pt x="152" y="70"/>
                    </a:lnTo>
                    <a:lnTo>
                      <a:pt x="156" y="75"/>
                    </a:lnTo>
                    <a:lnTo>
                      <a:pt x="159" y="81"/>
                    </a:lnTo>
                    <a:lnTo>
                      <a:pt x="162" y="88"/>
                    </a:lnTo>
                    <a:lnTo>
                      <a:pt x="165" y="95"/>
                    </a:lnTo>
                    <a:lnTo>
                      <a:pt x="166" y="102"/>
                    </a:lnTo>
                    <a:lnTo>
                      <a:pt x="166" y="111"/>
                    </a:lnTo>
                    <a:lnTo>
                      <a:pt x="150" y="1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3" name="Freeform 991"/>
              <p:cNvSpPr>
                <a:spLocks/>
              </p:cNvSpPr>
              <p:nvPr/>
            </p:nvSpPr>
            <p:spPr bwMode="auto">
              <a:xfrm>
                <a:off x="2397" y="1525"/>
                <a:ext cx="6" cy="2"/>
              </a:xfrm>
              <a:custGeom>
                <a:avLst/>
                <a:gdLst>
                  <a:gd name="T0" fmla="*/ 0 w 18"/>
                  <a:gd name="T1" fmla="*/ 0 h 3"/>
                  <a:gd name="T2" fmla="*/ 0 w 18"/>
                  <a:gd name="T3" fmla="*/ 1 h 3"/>
                  <a:gd name="T4" fmla="*/ 0 w 18"/>
                  <a:gd name="T5" fmla="*/ 0 h 3"/>
                  <a:gd name="T6" fmla="*/ 0 w 18"/>
                  <a:gd name="T7" fmla="*/ 1 h 3"/>
                  <a:gd name="T8" fmla="*/ 0 w 18"/>
                  <a:gd name="T9" fmla="*/ 0 h 3"/>
                  <a:gd name="T10" fmla="*/ 0 w 1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3"/>
                  <a:gd name="T20" fmla="*/ 18 w 1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16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4" name="Freeform 992"/>
              <p:cNvSpPr>
                <a:spLocks/>
              </p:cNvSpPr>
              <p:nvPr/>
            </p:nvSpPr>
            <p:spPr bwMode="auto">
              <a:xfrm>
                <a:off x="2320" y="1397"/>
                <a:ext cx="33" cy="74"/>
              </a:xfrm>
              <a:custGeom>
                <a:avLst/>
                <a:gdLst>
                  <a:gd name="T0" fmla="*/ 0 w 99"/>
                  <a:gd name="T1" fmla="*/ 0 h 150"/>
                  <a:gd name="T2" fmla="*/ 0 w 99"/>
                  <a:gd name="T3" fmla="*/ 0 h 150"/>
                  <a:gd name="T4" fmla="*/ 0 w 99"/>
                  <a:gd name="T5" fmla="*/ 0 h 150"/>
                  <a:gd name="T6" fmla="*/ 0 w 99"/>
                  <a:gd name="T7" fmla="*/ 0 h 150"/>
                  <a:gd name="T8" fmla="*/ 0 w 99"/>
                  <a:gd name="T9" fmla="*/ 0 h 150"/>
                  <a:gd name="T10" fmla="*/ 0 w 99"/>
                  <a:gd name="T11" fmla="*/ 0 h 150"/>
                  <a:gd name="T12" fmla="*/ 0 w 99"/>
                  <a:gd name="T13" fmla="*/ 0 h 150"/>
                  <a:gd name="T14" fmla="*/ 0 w 99"/>
                  <a:gd name="T15" fmla="*/ 0 h 150"/>
                  <a:gd name="T16" fmla="*/ 0 w 99"/>
                  <a:gd name="T17" fmla="*/ 0 h 150"/>
                  <a:gd name="T18" fmla="*/ 0 w 99"/>
                  <a:gd name="T19" fmla="*/ 0 h 150"/>
                  <a:gd name="T20" fmla="*/ 0 w 99"/>
                  <a:gd name="T21" fmla="*/ 0 h 150"/>
                  <a:gd name="T22" fmla="*/ 0 w 99"/>
                  <a:gd name="T23" fmla="*/ 0 h 150"/>
                  <a:gd name="T24" fmla="*/ 0 w 99"/>
                  <a:gd name="T25" fmla="*/ 0 h 150"/>
                  <a:gd name="T26" fmla="*/ 0 w 99"/>
                  <a:gd name="T27" fmla="*/ 0 h 150"/>
                  <a:gd name="T28" fmla="*/ 0 w 99"/>
                  <a:gd name="T29" fmla="*/ 0 h 150"/>
                  <a:gd name="T30" fmla="*/ 0 w 99"/>
                  <a:gd name="T31" fmla="*/ 0 h 150"/>
                  <a:gd name="T32" fmla="*/ 0 w 99"/>
                  <a:gd name="T33" fmla="*/ 0 h 150"/>
                  <a:gd name="T34" fmla="*/ 0 w 99"/>
                  <a:gd name="T35" fmla="*/ 0 h 150"/>
                  <a:gd name="T36" fmla="*/ 0 w 99"/>
                  <a:gd name="T37" fmla="*/ 0 h 150"/>
                  <a:gd name="T38" fmla="*/ 0 w 99"/>
                  <a:gd name="T39" fmla="*/ 0 h 150"/>
                  <a:gd name="T40" fmla="*/ 0 w 99"/>
                  <a:gd name="T41" fmla="*/ 0 h 150"/>
                  <a:gd name="T42" fmla="*/ 0 w 99"/>
                  <a:gd name="T43" fmla="*/ 0 h 150"/>
                  <a:gd name="T44" fmla="*/ 0 w 99"/>
                  <a:gd name="T45" fmla="*/ 0 h 150"/>
                  <a:gd name="T46" fmla="*/ 0 w 99"/>
                  <a:gd name="T47" fmla="*/ 0 h 150"/>
                  <a:gd name="T48" fmla="*/ 0 w 99"/>
                  <a:gd name="T49" fmla="*/ 0 h 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9"/>
                  <a:gd name="T76" fmla="*/ 0 h 150"/>
                  <a:gd name="T77" fmla="*/ 99 w 99"/>
                  <a:gd name="T78" fmla="*/ 150 h 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9" h="150">
                    <a:moveTo>
                      <a:pt x="81" y="150"/>
                    </a:moveTo>
                    <a:lnTo>
                      <a:pt x="76" y="134"/>
                    </a:lnTo>
                    <a:lnTo>
                      <a:pt x="73" y="116"/>
                    </a:lnTo>
                    <a:lnTo>
                      <a:pt x="67" y="100"/>
                    </a:lnTo>
                    <a:lnTo>
                      <a:pt x="60" y="82"/>
                    </a:lnTo>
                    <a:lnTo>
                      <a:pt x="50" y="65"/>
                    </a:lnTo>
                    <a:lnTo>
                      <a:pt x="44" y="56"/>
                    </a:lnTo>
                    <a:lnTo>
                      <a:pt x="38" y="46"/>
                    </a:lnTo>
                    <a:lnTo>
                      <a:pt x="30" y="37"/>
                    </a:lnTo>
                    <a:lnTo>
                      <a:pt x="21" y="27"/>
                    </a:lnTo>
                    <a:lnTo>
                      <a:pt x="11" y="18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26" y="11"/>
                    </a:lnTo>
                    <a:lnTo>
                      <a:pt x="36" y="21"/>
                    </a:lnTo>
                    <a:lnTo>
                      <a:pt x="45" y="31"/>
                    </a:lnTo>
                    <a:lnTo>
                      <a:pt x="53" y="40"/>
                    </a:lnTo>
                    <a:lnTo>
                      <a:pt x="60" y="51"/>
                    </a:lnTo>
                    <a:lnTo>
                      <a:pt x="66" y="60"/>
                    </a:lnTo>
                    <a:lnTo>
                      <a:pt x="76" y="78"/>
                    </a:lnTo>
                    <a:lnTo>
                      <a:pt x="84" y="97"/>
                    </a:lnTo>
                    <a:lnTo>
                      <a:pt x="90" y="114"/>
                    </a:lnTo>
                    <a:lnTo>
                      <a:pt x="94" y="131"/>
                    </a:lnTo>
                    <a:lnTo>
                      <a:pt x="99" y="148"/>
                    </a:lnTo>
                    <a:lnTo>
                      <a:pt x="81" y="15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5" name="Freeform 993"/>
              <p:cNvSpPr>
                <a:spLocks/>
              </p:cNvSpPr>
              <p:nvPr/>
            </p:nvSpPr>
            <p:spPr bwMode="auto">
              <a:xfrm>
                <a:off x="2346" y="1470"/>
                <a:ext cx="7" cy="1"/>
              </a:xfrm>
              <a:custGeom>
                <a:avLst/>
                <a:gdLst>
                  <a:gd name="T0" fmla="*/ 0 w 20"/>
                  <a:gd name="T1" fmla="*/ 0 h 3"/>
                  <a:gd name="T2" fmla="*/ 0 w 20"/>
                  <a:gd name="T3" fmla="*/ 0 h 3"/>
                  <a:gd name="T4" fmla="*/ 0 w 20"/>
                  <a:gd name="T5" fmla="*/ 0 h 3"/>
                  <a:gd name="T6" fmla="*/ 0 w 20"/>
                  <a:gd name="T7" fmla="*/ 0 h 3"/>
                  <a:gd name="T8" fmla="*/ 0 w 20"/>
                  <a:gd name="T9" fmla="*/ 0 h 3"/>
                  <a:gd name="T10" fmla="*/ 0 w 20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"/>
                  <a:gd name="T20" fmla="*/ 20 w 2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6" name="Freeform 994"/>
              <p:cNvSpPr>
                <a:spLocks/>
              </p:cNvSpPr>
              <p:nvPr/>
            </p:nvSpPr>
            <p:spPr bwMode="auto">
              <a:xfrm>
                <a:off x="2311" y="1374"/>
                <a:ext cx="14" cy="26"/>
              </a:xfrm>
              <a:custGeom>
                <a:avLst/>
                <a:gdLst>
                  <a:gd name="T0" fmla="*/ 0 w 41"/>
                  <a:gd name="T1" fmla="*/ 0 h 53"/>
                  <a:gd name="T2" fmla="*/ 0 w 41"/>
                  <a:gd name="T3" fmla="*/ 0 h 53"/>
                  <a:gd name="T4" fmla="*/ 0 w 41"/>
                  <a:gd name="T5" fmla="*/ 0 h 53"/>
                  <a:gd name="T6" fmla="*/ 0 w 41"/>
                  <a:gd name="T7" fmla="*/ 0 h 53"/>
                  <a:gd name="T8" fmla="*/ 0 w 41"/>
                  <a:gd name="T9" fmla="*/ 0 h 53"/>
                  <a:gd name="T10" fmla="*/ 0 w 41"/>
                  <a:gd name="T11" fmla="*/ 0 h 53"/>
                  <a:gd name="T12" fmla="*/ 0 w 41"/>
                  <a:gd name="T13" fmla="*/ 0 h 53"/>
                  <a:gd name="T14" fmla="*/ 0 w 41"/>
                  <a:gd name="T15" fmla="*/ 0 h 53"/>
                  <a:gd name="T16" fmla="*/ 0 w 41"/>
                  <a:gd name="T17" fmla="*/ 0 h 53"/>
                  <a:gd name="T18" fmla="*/ 0 w 41"/>
                  <a:gd name="T19" fmla="*/ 0 h 53"/>
                  <a:gd name="T20" fmla="*/ 0 w 41"/>
                  <a:gd name="T21" fmla="*/ 0 h 53"/>
                  <a:gd name="T22" fmla="*/ 0 w 41"/>
                  <a:gd name="T23" fmla="*/ 0 h 53"/>
                  <a:gd name="T24" fmla="*/ 0 w 41"/>
                  <a:gd name="T25" fmla="*/ 0 h 53"/>
                  <a:gd name="T26" fmla="*/ 0 w 41"/>
                  <a:gd name="T27" fmla="*/ 0 h 53"/>
                  <a:gd name="T28" fmla="*/ 0 w 41"/>
                  <a:gd name="T29" fmla="*/ 0 h 53"/>
                  <a:gd name="T30" fmla="*/ 0 w 41"/>
                  <a:gd name="T31" fmla="*/ 0 h 53"/>
                  <a:gd name="T32" fmla="*/ 0 w 41"/>
                  <a:gd name="T33" fmla="*/ 0 h 53"/>
                  <a:gd name="T34" fmla="*/ 0 w 41"/>
                  <a:gd name="T35" fmla="*/ 0 h 53"/>
                  <a:gd name="T36" fmla="*/ 0 w 41"/>
                  <a:gd name="T37" fmla="*/ 0 h 53"/>
                  <a:gd name="T38" fmla="*/ 0 w 41"/>
                  <a:gd name="T39" fmla="*/ 0 h 53"/>
                  <a:gd name="T40" fmla="*/ 0 w 41"/>
                  <a:gd name="T41" fmla="*/ 0 h 53"/>
                  <a:gd name="T42" fmla="*/ 0 w 41"/>
                  <a:gd name="T43" fmla="*/ 0 h 53"/>
                  <a:gd name="T44" fmla="*/ 0 w 41"/>
                  <a:gd name="T45" fmla="*/ 0 h 53"/>
                  <a:gd name="T46" fmla="*/ 0 w 41"/>
                  <a:gd name="T47" fmla="*/ 0 h 53"/>
                  <a:gd name="T48" fmla="*/ 0 w 41"/>
                  <a:gd name="T49" fmla="*/ 0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1"/>
                  <a:gd name="T76" fmla="*/ 0 h 53"/>
                  <a:gd name="T77" fmla="*/ 41 w 41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1" h="53">
                    <a:moveTo>
                      <a:pt x="26" y="53"/>
                    </a:moveTo>
                    <a:lnTo>
                      <a:pt x="23" y="49"/>
                    </a:lnTo>
                    <a:lnTo>
                      <a:pt x="21" y="45"/>
                    </a:lnTo>
                    <a:lnTo>
                      <a:pt x="18" y="38"/>
                    </a:lnTo>
                    <a:lnTo>
                      <a:pt x="15" y="30"/>
                    </a:lnTo>
                    <a:lnTo>
                      <a:pt x="13" y="24"/>
                    </a:lnTo>
                    <a:lnTo>
                      <a:pt x="12" y="18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8" y="13"/>
                    </a:lnTo>
                    <a:lnTo>
                      <a:pt x="31" y="21"/>
                    </a:lnTo>
                    <a:lnTo>
                      <a:pt x="32" y="28"/>
                    </a:lnTo>
                    <a:lnTo>
                      <a:pt x="34" y="35"/>
                    </a:lnTo>
                    <a:lnTo>
                      <a:pt x="37" y="41"/>
                    </a:lnTo>
                    <a:lnTo>
                      <a:pt x="38" y="43"/>
                    </a:lnTo>
                    <a:lnTo>
                      <a:pt x="41" y="46"/>
                    </a:ln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7" name="Freeform 995"/>
              <p:cNvSpPr>
                <a:spLocks/>
              </p:cNvSpPr>
              <p:nvPr/>
            </p:nvSpPr>
            <p:spPr bwMode="auto">
              <a:xfrm>
                <a:off x="2320" y="1397"/>
                <a:ext cx="5" cy="3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0 h 7"/>
                  <a:gd name="T4" fmla="*/ 0 w 15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7"/>
                  <a:gd name="T11" fmla="*/ 15 w 1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7">
                    <a:moveTo>
                      <a:pt x="0" y="7"/>
                    </a:moveTo>
                    <a:lnTo>
                      <a:pt x="1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8" name="Freeform 996"/>
              <p:cNvSpPr>
                <a:spLocks/>
              </p:cNvSpPr>
              <p:nvPr/>
            </p:nvSpPr>
            <p:spPr bwMode="auto">
              <a:xfrm>
                <a:off x="2278" y="1374"/>
                <a:ext cx="34" cy="15"/>
              </a:xfrm>
              <a:custGeom>
                <a:avLst/>
                <a:gdLst>
                  <a:gd name="T0" fmla="*/ 0 w 101"/>
                  <a:gd name="T1" fmla="*/ 0 h 32"/>
                  <a:gd name="T2" fmla="*/ 0 w 101"/>
                  <a:gd name="T3" fmla="*/ 0 h 32"/>
                  <a:gd name="T4" fmla="*/ 0 w 101"/>
                  <a:gd name="T5" fmla="*/ 0 h 32"/>
                  <a:gd name="T6" fmla="*/ 0 w 101"/>
                  <a:gd name="T7" fmla="*/ 0 h 32"/>
                  <a:gd name="T8" fmla="*/ 0 w 101"/>
                  <a:gd name="T9" fmla="*/ 0 h 32"/>
                  <a:gd name="T10" fmla="*/ 0 w 101"/>
                  <a:gd name="T11" fmla="*/ 0 h 32"/>
                  <a:gd name="T12" fmla="*/ 0 w 101"/>
                  <a:gd name="T13" fmla="*/ 0 h 32"/>
                  <a:gd name="T14" fmla="*/ 0 w 101"/>
                  <a:gd name="T15" fmla="*/ 0 h 32"/>
                  <a:gd name="T16" fmla="*/ 0 w 101"/>
                  <a:gd name="T17" fmla="*/ 0 h 32"/>
                  <a:gd name="T18" fmla="*/ 0 w 101"/>
                  <a:gd name="T19" fmla="*/ 0 h 32"/>
                  <a:gd name="T20" fmla="*/ 0 w 101"/>
                  <a:gd name="T21" fmla="*/ 0 h 32"/>
                  <a:gd name="T22" fmla="*/ 0 w 101"/>
                  <a:gd name="T23" fmla="*/ 0 h 32"/>
                  <a:gd name="T24" fmla="*/ 0 w 101"/>
                  <a:gd name="T25" fmla="*/ 0 h 32"/>
                  <a:gd name="T26" fmla="*/ 0 w 101"/>
                  <a:gd name="T27" fmla="*/ 0 h 32"/>
                  <a:gd name="T28" fmla="*/ 0 w 101"/>
                  <a:gd name="T29" fmla="*/ 0 h 32"/>
                  <a:gd name="T30" fmla="*/ 0 w 101"/>
                  <a:gd name="T31" fmla="*/ 0 h 32"/>
                  <a:gd name="T32" fmla="*/ 0 w 101"/>
                  <a:gd name="T33" fmla="*/ 0 h 32"/>
                  <a:gd name="T34" fmla="*/ 0 w 101"/>
                  <a:gd name="T35" fmla="*/ 0 h 32"/>
                  <a:gd name="T36" fmla="*/ 0 w 101"/>
                  <a:gd name="T37" fmla="*/ 0 h 32"/>
                  <a:gd name="T38" fmla="*/ 0 w 101"/>
                  <a:gd name="T39" fmla="*/ 0 h 32"/>
                  <a:gd name="T40" fmla="*/ 0 w 101"/>
                  <a:gd name="T41" fmla="*/ 0 h 32"/>
                  <a:gd name="T42" fmla="*/ 0 w 101"/>
                  <a:gd name="T43" fmla="*/ 0 h 32"/>
                  <a:gd name="T44" fmla="*/ 0 w 101"/>
                  <a:gd name="T45" fmla="*/ 0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1"/>
                  <a:gd name="T70" fmla="*/ 0 h 32"/>
                  <a:gd name="T71" fmla="*/ 101 w 101"/>
                  <a:gd name="T72" fmla="*/ 32 h 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1" h="32">
                    <a:moveTo>
                      <a:pt x="101" y="12"/>
                    </a:moveTo>
                    <a:lnTo>
                      <a:pt x="74" y="12"/>
                    </a:lnTo>
                    <a:lnTo>
                      <a:pt x="62" y="13"/>
                    </a:lnTo>
                    <a:lnTo>
                      <a:pt x="51" y="14"/>
                    </a:lnTo>
                    <a:lnTo>
                      <a:pt x="40" y="17"/>
                    </a:lnTo>
                    <a:lnTo>
                      <a:pt x="36" y="19"/>
                    </a:lnTo>
                    <a:lnTo>
                      <a:pt x="31" y="21"/>
                    </a:lnTo>
                    <a:lnTo>
                      <a:pt x="27" y="23"/>
                    </a:lnTo>
                    <a:lnTo>
                      <a:pt x="22" y="25"/>
                    </a:lnTo>
                    <a:lnTo>
                      <a:pt x="18" y="28"/>
                    </a:lnTo>
                    <a:lnTo>
                      <a:pt x="15" y="32"/>
                    </a:lnTo>
                    <a:lnTo>
                      <a:pt x="0" y="24"/>
                    </a:lnTo>
                    <a:lnTo>
                      <a:pt x="4" y="20"/>
                    </a:lnTo>
                    <a:lnTo>
                      <a:pt x="10" y="17"/>
                    </a:lnTo>
                    <a:lnTo>
                      <a:pt x="15" y="13"/>
                    </a:lnTo>
                    <a:lnTo>
                      <a:pt x="21" y="10"/>
                    </a:lnTo>
                    <a:lnTo>
                      <a:pt x="27" y="7"/>
                    </a:lnTo>
                    <a:lnTo>
                      <a:pt x="33" y="5"/>
                    </a:lnTo>
                    <a:lnTo>
                      <a:pt x="46" y="3"/>
                    </a:lnTo>
                    <a:lnTo>
                      <a:pt x="60" y="1"/>
                    </a:lnTo>
                    <a:lnTo>
                      <a:pt x="73" y="0"/>
                    </a:lnTo>
                    <a:lnTo>
                      <a:pt x="101" y="0"/>
                    </a:lnTo>
                    <a:lnTo>
                      <a:pt x="101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9" name="Freeform 997"/>
              <p:cNvSpPr>
                <a:spLocks/>
              </p:cNvSpPr>
              <p:nvPr/>
            </p:nvSpPr>
            <p:spPr bwMode="auto">
              <a:xfrm>
                <a:off x="2311" y="1374"/>
                <a:ext cx="1" cy="6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1 h 12"/>
                  <a:gd name="T4" fmla="*/ 0 w 1"/>
                  <a:gd name="T5" fmla="*/ 1 h 12"/>
                  <a:gd name="T6" fmla="*/ 1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2"/>
                  <a:gd name="T14" fmla="*/ 1 w 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2">
                    <a:moveTo>
                      <a:pt x="1" y="0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0" name="Freeform 998"/>
              <p:cNvSpPr>
                <a:spLocks/>
              </p:cNvSpPr>
              <p:nvPr/>
            </p:nvSpPr>
            <p:spPr bwMode="auto">
              <a:xfrm>
                <a:off x="2278" y="1382"/>
                <a:ext cx="7" cy="7"/>
              </a:xfrm>
              <a:custGeom>
                <a:avLst/>
                <a:gdLst>
                  <a:gd name="T0" fmla="*/ 0 w 21"/>
                  <a:gd name="T1" fmla="*/ 1 h 14"/>
                  <a:gd name="T2" fmla="*/ 0 w 21"/>
                  <a:gd name="T3" fmla="*/ 1 h 14"/>
                  <a:gd name="T4" fmla="*/ 0 w 21"/>
                  <a:gd name="T5" fmla="*/ 1 h 14"/>
                  <a:gd name="T6" fmla="*/ 0 w 21"/>
                  <a:gd name="T7" fmla="*/ 0 h 14"/>
                  <a:gd name="T8" fmla="*/ 0 w 21"/>
                  <a:gd name="T9" fmla="*/ 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6"/>
                    </a:moveTo>
                    <a:lnTo>
                      <a:pt x="12" y="14"/>
                    </a:lnTo>
                    <a:lnTo>
                      <a:pt x="21" y="8"/>
                    </a:lnTo>
                    <a:lnTo>
                      <a:pt x="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1" name="Freeform 999"/>
              <p:cNvSpPr>
                <a:spLocks/>
              </p:cNvSpPr>
              <p:nvPr/>
            </p:nvSpPr>
            <p:spPr bwMode="auto">
              <a:xfrm>
                <a:off x="2278" y="1385"/>
                <a:ext cx="5" cy="4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1 h 8"/>
                  <a:gd name="T4" fmla="*/ 0 w 15"/>
                  <a:gd name="T5" fmla="*/ 0 h 8"/>
                  <a:gd name="T6" fmla="*/ 0 w 15"/>
                  <a:gd name="T7" fmla="*/ 1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0" y="0"/>
                    </a:moveTo>
                    <a:lnTo>
                      <a:pt x="13" y="8"/>
                    </a:lnTo>
                    <a:lnTo>
                      <a:pt x="1" y="0"/>
                    </a:lnTo>
                    <a:lnTo>
                      <a:pt x="1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2" name="Freeform 1000"/>
              <p:cNvSpPr>
                <a:spLocks/>
              </p:cNvSpPr>
              <p:nvPr/>
            </p:nvSpPr>
            <p:spPr bwMode="auto">
              <a:xfrm>
                <a:off x="2280" y="1382"/>
                <a:ext cx="6" cy="4"/>
              </a:xfrm>
              <a:custGeom>
                <a:avLst/>
                <a:gdLst>
                  <a:gd name="T0" fmla="*/ 0 w 17"/>
                  <a:gd name="T1" fmla="*/ 0 h 8"/>
                  <a:gd name="T2" fmla="*/ 0 w 17"/>
                  <a:gd name="T3" fmla="*/ 1 h 8"/>
                  <a:gd name="T4" fmla="*/ 0 w 17"/>
                  <a:gd name="T5" fmla="*/ 1 h 8"/>
                  <a:gd name="T6" fmla="*/ 0 w 17"/>
                  <a:gd name="T7" fmla="*/ 1 h 8"/>
                  <a:gd name="T8" fmla="*/ 0 w 1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3" y="0"/>
                    </a:moveTo>
                    <a:lnTo>
                      <a:pt x="17" y="7"/>
                    </a:lnTo>
                    <a:lnTo>
                      <a:pt x="0" y="2"/>
                    </a:lnTo>
                    <a:lnTo>
                      <a:pt x="15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0" name="Group 1002"/>
            <p:cNvGrpSpPr>
              <a:grpSpLocks noChangeAspect="1"/>
            </p:cNvGrpSpPr>
            <p:nvPr/>
          </p:nvGrpSpPr>
          <p:grpSpPr bwMode="auto">
            <a:xfrm>
              <a:off x="2304" y="1307"/>
              <a:ext cx="228" cy="277"/>
              <a:chOff x="2314" y="1280"/>
              <a:chExt cx="228" cy="277"/>
            </a:xfrm>
          </p:grpSpPr>
          <p:sp>
            <p:nvSpPr>
              <p:cNvPr id="25737" name="AutoShape 1001"/>
              <p:cNvSpPr>
                <a:spLocks noChangeAspect="1" noChangeArrowheads="1" noTextEdit="1"/>
              </p:cNvSpPr>
              <p:nvPr/>
            </p:nvSpPr>
            <p:spPr bwMode="auto">
              <a:xfrm>
                <a:off x="2314" y="1280"/>
                <a:ext cx="228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8" name="Freeform 1003"/>
              <p:cNvSpPr>
                <a:spLocks/>
              </p:cNvSpPr>
              <p:nvPr/>
            </p:nvSpPr>
            <p:spPr bwMode="auto">
              <a:xfrm>
                <a:off x="2317" y="1287"/>
                <a:ext cx="219" cy="267"/>
              </a:xfrm>
              <a:custGeom>
                <a:avLst/>
                <a:gdLst>
                  <a:gd name="T0" fmla="*/ 0 w 657"/>
                  <a:gd name="T1" fmla="*/ 0 h 535"/>
                  <a:gd name="T2" fmla="*/ 0 w 657"/>
                  <a:gd name="T3" fmla="*/ 0 h 535"/>
                  <a:gd name="T4" fmla="*/ 0 w 657"/>
                  <a:gd name="T5" fmla="*/ 0 h 535"/>
                  <a:gd name="T6" fmla="*/ 0 w 657"/>
                  <a:gd name="T7" fmla="*/ 0 h 535"/>
                  <a:gd name="T8" fmla="*/ 0 w 657"/>
                  <a:gd name="T9" fmla="*/ 0 h 535"/>
                  <a:gd name="T10" fmla="*/ 0 w 657"/>
                  <a:gd name="T11" fmla="*/ 0 h 535"/>
                  <a:gd name="T12" fmla="*/ 0 w 657"/>
                  <a:gd name="T13" fmla="*/ 0 h 535"/>
                  <a:gd name="T14" fmla="*/ 0 w 657"/>
                  <a:gd name="T15" fmla="*/ 0 h 535"/>
                  <a:gd name="T16" fmla="*/ 0 w 657"/>
                  <a:gd name="T17" fmla="*/ 0 h 535"/>
                  <a:gd name="T18" fmla="*/ 0 w 657"/>
                  <a:gd name="T19" fmla="*/ 0 h 535"/>
                  <a:gd name="T20" fmla="*/ 0 w 657"/>
                  <a:gd name="T21" fmla="*/ 0 h 535"/>
                  <a:gd name="T22" fmla="*/ 0 w 657"/>
                  <a:gd name="T23" fmla="*/ 0 h 535"/>
                  <a:gd name="T24" fmla="*/ 0 w 657"/>
                  <a:gd name="T25" fmla="*/ 0 h 535"/>
                  <a:gd name="T26" fmla="*/ 0 w 657"/>
                  <a:gd name="T27" fmla="*/ 0 h 535"/>
                  <a:gd name="T28" fmla="*/ 0 w 657"/>
                  <a:gd name="T29" fmla="*/ 0 h 535"/>
                  <a:gd name="T30" fmla="*/ 0 w 657"/>
                  <a:gd name="T31" fmla="*/ 0 h 535"/>
                  <a:gd name="T32" fmla="*/ 0 w 657"/>
                  <a:gd name="T33" fmla="*/ 0 h 535"/>
                  <a:gd name="T34" fmla="*/ 0 w 657"/>
                  <a:gd name="T35" fmla="*/ 0 h 535"/>
                  <a:gd name="T36" fmla="*/ 0 w 657"/>
                  <a:gd name="T37" fmla="*/ 0 h 535"/>
                  <a:gd name="T38" fmla="*/ 0 w 657"/>
                  <a:gd name="T39" fmla="*/ 0 h 535"/>
                  <a:gd name="T40" fmla="*/ 0 w 657"/>
                  <a:gd name="T41" fmla="*/ 0 h 535"/>
                  <a:gd name="T42" fmla="*/ 0 w 657"/>
                  <a:gd name="T43" fmla="*/ 0 h 535"/>
                  <a:gd name="T44" fmla="*/ 0 w 657"/>
                  <a:gd name="T45" fmla="*/ 0 h 535"/>
                  <a:gd name="T46" fmla="*/ 0 w 657"/>
                  <a:gd name="T47" fmla="*/ 0 h 535"/>
                  <a:gd name="T48" fmla="*/ 0 w 657"/>
                  <a:gd name="T49" fmla="*/ 0 h 535"/>
                  <a:gd name="T50" fmla="*/ 0 w 657"/>
                  <a:gd name="T51" fmla="*/ 0 h 535"/>
                  <a:gd name="T52" fmla="*/ 0 w 657"/>
                  <a:gd name="T53" fmla="*/ 0 h 535"/>
                  <a:gd name="T54" fmla="*/ 0 w 657"/>
                  <a:gd name="T55" fmla="*/ 0 h 535"/>
                  <a:gd name="T56" fmla="*/ 0 w 657"/>
                  <a:gd name="T57" fmla="*/ 0 h 535"/>
                  <a:gd name="T58" fmla="*/ 0 w 657"/>
                  <a:gd name="T59" fmla="*/ 0 h 535"/>
                  <a:gd name="T60" fmla="*/ 0 w 657"/>
                  <a:gd name="T61" fmla="*/ 0 h 535"/>
                  <a:gd name="T62" fmla="*/ 0 w 657"/>
                  <a:gd name="T63" fmla="*/ 0 h 535"/>
                  <a:gd name="T64" fmla="*/ 0 w 657"/>
                  <a:gd name="T65" fmla="*/ 0 h 535"/>
                  <a:gd name="T66" fmla="*/ 0 w 657"/>
                  <a:gd name="T67" fmla="*/ 0 h 535"/>
                  <a:gd name="T68" fmla="*/ 0 w 657"/>
                  <a:gd name="T69" fmla="*/ 0 h 535"/>
                  <a:gd name="T70" fmla="*/ 0 w 657"/>
                  <a:gd name="T71" fmla="*/ 0 h 535"/>
                  <a:gd name="T72" fmla="*/ 0 w 657"/>
                  <a:gd name="T73" fmla="*/ 0 h 535"/>
                  <a:gd name="T74" fmla="*/ 0 w 657"/>
                  <a:gd name="T75" fmla="*/ 0 h 535"/>
                  <a:gd name="T76" fmla="*/ 0 w 657"/>
                  <a:gd name="T77" fmla="*/ 0 h 535"/>
                  <a:gd name="T78" fmla="*/ 0 w 657"/>
                  <a:gd name="T79" fmla="*/ 0 h 535"/>
                  <a:gd name="T80" fmla="*/ 0 w 657"/>
                  <a:gd name="T81" fmla="*/ 0 h 535"/>
                  <a:gd name="T82" fmla="*/ 0 w 657"/>
                  <a:gd name="T83" fmla="*/ 0 h 535"/>
                  <a:gd name="T84" fmla="*/ 0 w 657"/>
                  <a:gd name="T85" fmla="*/ 0 h 535"/>
                  <a:gd name="T86" fmla="*/ 0 w 657"/>
                  <a:gd name="T87" fmla="*/ 0 h 535"/>
                  <a:gd name="T88" fmla="*/ 0 w 657"/>
                  <a:gd name="T89" fmla="*/ 0 h 535"/>
                  <a:gd name="T90" fmla="*/ 0 w 657"/>
                  <a:gd name="T91" fmla="*/ 0 h 535"/>
                  <a:gd name="T92" fmla="*/ 0 w 657"/>
                  <a:gd name="T93" fmla="*/ 0 h 535"/>
                  <a:gd name="T94" fmla="*/ 0 w 657"/>
                  <a:gd name="T95" fmla="*/ 0 h 535"/>
                  <a:gd name="T96" fmla="*/ 0 w 657"/>
                  <a:gd name="T97" fmla="*/ 0 h 535"/>
                  <a:gd name="T98" fmla="*/ 0 w 657"/>
                  <a:gd name="T99" fmla="*/ 0 h 535"/>
                  <a:gd name="T100" fmla="*/ 0 w 657"/>
                  <a:gd name="T101" fmla="*/ 0 h 535"/>
                  <a:gd name="T102" fmla="*/ 0 w 657"/>
                  <a:gd name="T103" fmla="*/ 0 h 535"/>
                  <a:gd name="T104" fmla="*/ 0 w 657"/>
                  <a:gd name="T105" fmla="*/ 0 h 535"/>
                  <a:gd name="T106" fmla="*/ 0 w 657"/>
                  <a:gd name="T107" fmla="*/ 0 h 535"/>
                  <a:gd name="T108" fmla="*/ 0 w 657"/>
                  <a:gd name="T109" fmla="*/ 0 h 535"/>
                  <a:gd name="T110" fmla="*/ 0 w 657"/>
                  <a:gd name="T111" fmla="*/ 0 h 535"/>
                  <a:gd name="T112" fmla="*/ 0 w 657"/>
                  <a:gd name="T113" fmla="*/ 0 h 535"/>
                  <a:gd name="T114" fmla="*/ 0 w 657"/>
                  <a:gd name="T115" fmla="*/ 0 h 535"/>
                  <a:gd name="T116" fmla="*/ 0 w 657"/>
                  <a:gd name="T117" fmla="*/ 0 h 535"/>
                  <a:gd name="T118" fmla="*/ 0 w 657"/>
                  <a:gd name="T119" fmla="*/ 0 h 5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57"/>
                  <a:gd name="T181" fmla="*/ 0 h 535"/>
                  <a:gd name="T182" fmla="*/ 657 w 657"/>
                  <a:gd name="T183" fmla="*/ 535 h 5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57" h="535">
                    <a:moveTo>
                      <a:pt x="43" y="62"/>
                    </a:moveTo>
                    <a:lnTo>
                      <a:pt x="43" y="71"/>
                    </a:lnTo>
                    <a:lnTo>
                      <a:pt x="41" y="79"/>
                    </a:lnTo>
                    <a:lnTo>
                      <a:pt x="40" y="87"/>
                    </a:lnTo>
                    <a:lnTo>
                      <a:pt x="37" y="94"/>
                    </a:lnTo>
                    <a:lnTo>
                      <a:pt x="31" y="109"/>
                    </a:lnTo>
                    <a:lnTo>
                      <a:pt x="23" y="122"/>
                    </a:lnTo>
                    <a:lnTo>
                      <a:pt x="16" y="136"/>
                    </a:lnTo>
                    <a:lnTo>
                      <a:pt x="10" y="149"/>
                    </a:lnTo>
                    <a:lnTo>
                      <a:pt x="7" y="158"/>
                    </a:lnTo>
                    <a:lnTo>
                      <a:pt x="6" y="165"/>
                    </a:lnTo>
                    <a:lnTo>
                      <a:pt x="4" y="173"/>
                    </a:lnTo>
                    <a:lnTo>
                      <a:pt x="3" y="182"/>
                    </a:lnTo>
                    <a:lnTo>
                      <a:pt x="4" y="189"/>
                    </a:lnTo>
                    <a:lnTo>
                      <a:pt x="4" y="194"/>
                    </a:lnTo>
                    <a:lnTo>
                      <a:pt x="7" y="199"/>
                    </a:lnTo>
                    <a:lnTo>
                      <a:pt x="9" y="204"/>
                    </a:lnTo>
                    <a:lnTo>
                      <a:pt x="12" y="209"/>
                    </a:lnTo>
                    <a:lnTo>
                      <a:pt x="16" y="213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44" y="239"/>
                    </a:lnTo>
                    <a:lnTo>
                      <a:pt x="56" y="250"/>
                    </a:lnTo>
                    <a:lnTo>
                      <a:pt x="60" y="256"/>
                    </a:lnTo>
                    <a:lnTo>
                      <a:pt x="66" y="262"/>
                    </a:lnTo>
                    <a:lnTo>
                      <a:pt x="71" y="269"/>
                    </a:lnTo>
                    <a:lnTo>
                      <a:pt x="75" y="275"/>
                    </a:lnTo>
                    <a:lnTo>
                      <a:pt x="79" y="289"/>
                    </a:lnTo>
                    <a:lnTo>
                      <a:pt x="82" y="295"/>
                    </a:lnTo>
                    <a:lnTo>
                      <a:pt x="82" y="301"/>
                    </a:lnTo>
                    <a:lnTo>
                      <a:pt x="84" y="312"/>
                    </a:lnTo>
                    <a:lnTo>
                      <a:pt x="84" y="320"/>
                    </a:lnTo>
                    <a:lnTo>
                      <a:pt x="82" y="327"/>
                    </a:lnTo>
                    <a:lnTo>
                      <a:pt x="81" y="330"/>
                    </a:lnTo>
                    <a:lnTo>
                      <a:pt x="85" y="337"/>
                    </a:lnTo>
                    <a:lnTo>
                      <a:pt x="91" y="346"/>
                    </a:lnTo>
                    <a:lnTo>
                      <a:pt x="106" y="363"/>
                    </a:lnTo>
                    <a:lnTo>
                      <a:pt x="121" y="380"/>
                    </a:lnTo>
                    <a:lnTo>
                      <a:pt x="134" y="393"/>
                    </a:lnTo>
                    <a:lnTo>
                      <a:pt x="143" y="401"/>
                    </a:lnTo>
                    <a:lnTo>
                      <a:pt x="146" y="404"/>
                    </a:lnTo>
                    <a:lnTo>
                      <a:pt x="146" y="403"/>
                    </a:lnTo>
                    <a:lnTo>
                      <a:pt x="144" y="399"/>
                    </a:lnTo>
                    <a:lnTo>
                      <a:pt x="140" y="394"/>
                    </a:lnTo>
                    <a:lnTo>
                      <a:pt x="134" y="385"/>
                    </a:lnTo>
                    <a:lnTo>
                      <a:pt x="124" y="373"/>
                    </a:lnTo>
                    <a:lnTo>
                      <a:pt x="127" y="377"/>
                    </a:lnTo>
                    <a:lnTo>
                      <a:pt x="131" y="380"/>
                    </a:lnTo>
                    <a:lnTo>
                      <a:pt x="138" y="386"/>
                    </a:lnTo>
                    <a:lnTo>
                      <a:pt x="147" y="392"/>
                    </a:lnTo>
                    <a:lnTo>
                      <a:pt x="158" y="397"/>
                    </a:lnTo>
                    <a:lnTo>
                      <a:pt x="180" y="407"/>
                    </a:lnTo>
                    <a:lnTo>
                      <a:pt x="203" y="416"/>
                    </a:lnTo>
                    <a:lnTo>
                      <a:pt x="227" y="424"/>
                    </a:lnTo>
                    <a:lnTo>
                      <a:pt x="249" y="435"/>
                    </a:lnTo>
                    <a:lnTo>
                      <a:pt x="255" y="437"/>
                    </a:lnTo>
                    <a:lnTo>
                      <a:pt x="259" y="440"/>
                    </a:lnTo>
                    <a:lnTo>
                      <a:pt x="268" y="445"/>
                    </a:lnTo>
                    <a:lnTo>
                      <a:pt x="277" y="451"/>
                    </a:lnTo>
                    <a:lnTo>
                      <a:pt x="283" y="458"/>
                    </a:lnTo>
                    <a:lnTo>
                      <a:pt x="292" y="468"/>
                    </a:lnTo>
                    <a:lnTo>
                      <a:pt x="299" y="476"/>
                    </a:lnTo>
                    <a:lnTo>
                      <a:pt x="308" y="484"/>
                    </a:lnTo>
                    <a:lnTo>
                      <a:pt x="317" y="491"/>
                    </a:lnTo>
                    <a:lnTo>
                      <a:pt x="326" y="498"/>
                    </a:lnTo>
                    <a:lnTo>
                      <a:pt x="336" y="504"/>
                    </a:lnTo>
                    <a:lnTo>
                      <a:pt x="360" y="517"/>
                    </a:lnTo>
                    <a:lnTo>
                      <a:pt x="362" y="519"/>
                    </a:lnTo>
                    <a:lnTo>
                      <a:pt x="364" y="521"/>
                    </a:lnTo>
                    <a:lnTo>
                      <a:pt x="365" y="524"/>
                    </a:lnTo>
                    <a:lnTo>
                      <a:pt x="367" y="528"/>
                    </a:lnTo>
                    <a:lnTo>
                      <a:pt x="368" y="531"/>
                    </a:lnTo>
                    <a:lnTo>
                      <a:pt x="370" y="533"/>
                    </a:lnTo>
                    <a:lnTo>
                      <a:pt x="371" y="534"/>
                    </a:lnTo>
                    <a:lnTo>
                      <a:pt x="373" y="535"/>
                    </a:lnTo>
                    <a:lnTo>
                      <a:pt x="376" y="535"/>
                    </a:lnTo>
                    <a:lnTo>
                      <a:pt x="385" y="535"/>
                    </a:lnTo>
                    <a:lnTo>
                      <a:pt x="392" y="534"/>
                    </a:lnTo>
                    <a:lnTo>
                      <a:pt x="401" y="532"/>
                    </a:lnTo>
                    <a:lnTo>
                      <a:pt x="408" y="530"/>
                    </a:lnTo>
                    <a:lnTo>
                      <a:pt x="414" y="527"/>
                    </a:lnTo>
                    <a:lnTo>
                      <a:pt x="421" y="523"/>
                    </a:lnTo>
                    <a:lnTo>
                      <a:pt x="427" y="519"/>
                    </a:lnTo>
                    <a:lnTo>
                      <a:pt x="433" y="515"/>
                    </a:lnTo>
                    <a:lnTo>
                      <a:pt x="438" y="510"/>
                    </a:lnTo>
                    <a:lnTo>
                      <a:pt x="442" y="505"/>
                    </a:lnTo>
                    <a:lnTo>
                      <a:pt x="445" y="500"/>
                    </a:lnTo>
                    <a:lnTo>
                      <a:pt x="448" y="494"/>
                    </a:lnTo>
                    <a:lnTo>
                      <a:pt x="451" y="488"/>
                    </a:lnTo>
                    <a:lnTo>
                      <a:pt x="452" y="482"/>
                    </a:lnTo>
                    <a:lnTo>
                      <a:pt x="454" y="476"/>
                    </a:lnTo>
                    <a:lnTo>
                      <a:pt x="454" y="470"/>
                    </a:lnTo>
                    <a:lnTo>
                      <a:pt x="454" y="425"/>
                    </a:lnTo>
                    <a:lnTo>
                      <a:pt x="455" y="419"/>
                    </a:lnTo>
                    <a:lnTo>
                      <a:pt x="455" y="417"/>
                    </a:lnTo>
                    <a:lnTo>
                      <a:pt x="457" y="414"/>
                    </a:lnTo>
                    <a:lnTo>
                      <a:pt x="460" y="410"/>
                    </a:lnTo>
                    <a:lnTo>
                      <a:pt x="464" y="406"/>
                    </a:lnTo>
                    <a:lnTo>
                      <a:pt x="470" y="403"/>
                    </a:lnTo>
                    <a:lnTo>
                      <a:pt x="476" y="399"/>
                    </a:lnTo>
                    <a:lnTo>
                      <a:pt x="483" y="397"/>
                    </a:lnTo>
                    <a:lnTo>
                      <a:pt x="492" y="395"/>
                    </a:lnTo>
                    <a:lnTo>
                      <a:pt x="500" y="394"/>
                    </a:lnTo>
                    <a:lnTo>
                      <a:pt x="508" y="393"/>
                    </a:lnTo>
                    <a:lnTo>
                      <a:pt x="519" y="392"/>
                    </a:lnTo>
                    <a:lnTo>
                      <a:pt x="528" y="391"/>
                    </a:lnTo>
                    <a:lnTo>
                      <a:pt x="547" y="391"/>
                    </a:lnTo>
                    <a:lnTo>
                      <a:pt x="564" y="391"/>
                    </a:lnTo>
                    <a:lnTo>
                      <a:pt x="570" y="391"/>
                    </a:lnTo>
                    <a:lnTo>
                      <a:pt x="576" y="392"/>
                    </a:lnTo>
                    <a:lnTo>
                      <a:pt x="582" y="393"/>
                    </a:lnTo>
                    <a:lnTo>
                      <a:pt x="587" y="394"/>
                    </a:lnTo>
                    <a:lnTo>
                      <a:pt x="595" y="398"/>
                    </a:lnTo>
                    <a:lnTo>
                      <a:pt x="604" y="404"/>
                    </a:lnTo>
                    <a:lnTo>
                      <a:pt x="613" y="409"/>
                    </a:lnTo>
                    <a:lnTo>
                      <a:pt x="616" y="412"/>
                    </a:lnTo>
                    <a:lnTo>
                      <a:pt x="620" y="414"/>
                    </a:lnTo>
                    <a:lnTo>
                      <a:pt x="626" y="417"/>
                    </a:lnTo>
                    <a:lnTo>
                      <a:pt x="631" y="419"/>
                    </a:lnTo>
                    <a:lnTo>
                      <a:pt x="637" y="421"/>
                    </a:lnTo>
                    <a:lnTo>
                      <a:pt x="643" y="422"/>
                    </a:lnTo>
                    <a:lnTo>
                      <a:pt x="651" y="398"/>
                    </a:lnTo>
                    <a:lnTo>
                      <a:pt x="654" y="392"/>
                    </a:lnTo>
                    <a:lnTo>
                      <a:pt x="656" y="390"/>
                    </a:lnTo>
                    <a:lnTo>
                      <a:pt x="656" y="389"/>
                    </a:lnTo>
                    <a:lnTo>
                      <a:pt x="656" y="390"/>
                    </a:lnTo>
                    <a:lnTo>
                      <a:pt x="656" y="391"/>
                    </a:lnTo>
                    <a:lnTo>
                      <a:pt x="654" y="398"/>
                    </a:lnTo>
                    <a:lnTo>
                      <a:pt x="650" y="406"/>
                    </a:lnTo>
                    <a:lnTo>
                      <a:pt x="648" y="407"/>
                    </a:lnTo>
                    <a:lnTo>
                      <a:pt x="647" y="407"/>
                    </a:lnTo>
                    <a:lnTo>
                      <a:pt x="646" y="406"/>
                    </a:lnTo>
                    <a:lnTo>
                      <a:pt x="646" y="404"/>
                    </a:lnTo>
                    <a:lnTo>
                      <a:pt x="644" y="397"/>
                    </a:lnTo>
                    <a:lnTo>
                      <a:pt x="643" y="387"/>
                    </a:lnTo>
                    <a:lnTo>
                      <a:pt x="643" y="373"/>
                    </a:lnTo>
                    <a:lnTo>
                      <a:pt x="644" y="368"/>
                    </a:lnTo>
                    <a:lnTo>
                      <a:pt x="646" y="364"/>
                    </a:lnTo>
                    <a:lnTo>
                      <a:pt x="650" y="358"/>
                    </a:lnTo>
                    <a:lnTo>
                      <a:pt x="653" y="355"/>
                    </a:lnTo>
                    <a:lnTo>
                      <a:pt x="654" y="351"/>
                    </a:lnTo>
                    <a:lnTo>
                      <a:pt x="656" y="348"/>
                    </a:lnTo>
                    <a:lnTo>
                      <a:pt x="657" y="344"/>
                    </a:lnTo>
                    <a:lnTo>
                      <a:pt x="657" y="339"/>
                    </a:lnTo>
                    <a:lnTo>
                      <a:pt x="656" y="335"/>
                    </a:lnTo>
                    <a:lnTo>
                      <a:pt x="653" y="328"/>
                    </a:lnTo>
                    <a:lnTo>
                      <a:pt x="650" y="321"/>
                    </a:lnTo>
                    <a:lnTo>
                      <a:pt x="648" y="318"/>
                    </a:lnTo>
                    <a:lnTo>
                      <a:pt x="648" y="314"/>
                    </a:lnTo>
                    <a:lnTo>
                      <a:pt x="648" y="287"/>
                    </a:lnTo>
                    <a:lnTo>
                      <a:pt x="648" y="256"/>
                    </a:lnTo>
                    <a:lnTo>
                      <a:pt x="648" y="254"/>
                    </a:lnTo>
                    <a:lnTo>
                      <a:pt x="647" y="253"/>
                    </a:lnTo>
                    <a:lnTo>
                      <a:pt x="646" y="250"/>
                    </a:lnTo>
                    <a:lnTo>
                      <a:pt x="641" y="246"/>
                    </a:lnTo>
                    <a:lnTo>
                      <a:pt x="638" y="244"/>
                    </a:lnTo>
                    <a:lnTo>
                      <a:pt x="629" y="239"/>
                    </a:lnTo>
                    <a:lnTo>
                      <a:pt x="628" y="236"/>
                    </a:lnTo>
                    <a:lnTo>
                      <a:pt x="626" y="232"/>
                    </a:lnTo>
                    <a:lnTo>
                      <a:pt x="626" y="228"/>
                    </a:lnTo>
                    <a:lnTo>
                      <a:pt x="625" y="224"/>
                    </a:lnTo>
                    <a:lnTo>
                      <a:pt x="623" y="223"/>
                    </a:lnTo>
                    <a:lnTo>
                      <a:pt x="622" y="222"/>
                    </a:lnTo>
                    <a:lnTo>
                      <a:pt x="620" y="219"/>
                    </a:lnTo>
                    <a:lnTo>
                      <a:pt x="615" y="213"/>
                    </a:lnTo>
                    <a:lnTo>
                      <a:pt x="612" y="210"/>
                    </a:lnTo>
                    <a:lnTo>
                      <a:pt x="609" y="206"/>
                    </a:lnTo>
                    <a:lnTo>
                      <a:pt x="607" y="201"/>
                    </a:lnTo>
                    <a:lnTo>
                      <a:pt x="607" y="197"/>
                    </a:lnTo>
                    <a:lnTo>
                      <a:pt x="607" y="195"/>
                    </a:lnTo>
                    <a:lnTo>
                      <a:pt x="609" y="192"/>
                    </a:lnTo>
                    <a:lnTo>
                      <a:pt x="610" y="188"/>
                    </a:lnTo>
                    <a:lnTo>
                      <a:pt x="612" y="183"/>
                    </a:lnTo>
                    <a:lnTo>
                      <a:pt x="612" y="179"/>
                    </a:lnTo>
                    <a:lnTo>
                      <a:pt x="612" y="177"/>
                    </a:lnTo>
                    <a:lnTo>
                      <a:pt x="610" y="174"/>
                    </a:lnTo>
                    <a:lnTo>
                      <a:pt x="609" y="170"/>
                    </a:lnTo>
                    <a:lnTo>
                      <a:pt x="601" y="162"/>
                    </a:lnTo>
                    <a:lnTo>
                      <a:pt x="598" y="159"/>
                    </a:lnTo>
                    <a:lnTo>
                      <a:pt x="594" y="155"/>
                    </a:lnTo>
                    <a:lnTo>
                      <a:pt x="584" y="151"/>
                    </a:lnTo>
                    <a:lnTo>
                      <a:pt x="575" y="147"/>
                    </a:lnTo>
                    <a:lnTo>
                      <a:pt x="553" y="139"/>
                    </a:lnTo>
                    <a:lnTo>
                      <a:pt x="542" y="134"/>
                    </a:lnTo>
                    <a:lnTo>
                      <a:pt x="536" y="131"/>
                    </a:lnTo>
                    <a:lnTo>
                      <a:pt x="532" y="128"/>
                    </a:lnTo>
                    <a:lnTo>
                      <a:pt x="507" y="112"/>
                    </a:lnTo>
                    <a:lnTo>
                      <a:pt x="495" y="104"/>
                    </a:lnTo>
                    <a:lnTo>
                      <a:pt x="483" y="98"/>
                    </a:lnTo>
                    <a:lnTo>
                      <a:pt x="472" y="92"/>
                    </a:lnTo>
                    <a:lnTo>
                      <a:pt x="457" y="88"/>
                    </a:lnTo>
                    <a:lnTo>
                      <a:pt x="449" y="86"/>
                    </a:lnTo>
                    <a:lnTo>
                      <a:pt x="442" y="85"/>
                    </a:lnTo>
                    <a:lnTo>
                      <a:pt x="435" y="84"/>
                    </a:lnTo>
                    <a:lnTo>
                      <a:pt x="426" y="84"/>
                    </a:lnTo>
                    <a:lnTo>
                      <a:pt x="420" y="84"/>
                    </a:lnTo>
                    <a:lnTo>
                      <a:pt x="413" y="85"/>
                    </a:lnTo>
                    <a:lnTo>
                      <a:pt x="399" y="88"/>
                    </a:lnTo>
                    <a:lnTo>
                      <a:pt x="388" y="90"/>
                    </a:lnTo>
                    <a:lnTo>
                      <a:pt x="380" y="90"/>
                    </a:lnTo>
                    <a:lnTo>
                      <a:pt x="374" y="90"/>
                    </a:lnTo>
                    <a:lnTo>
                      <a:pt x="355" y="85"/>
                    </a:lnTo>
                    <a:lnTo>
                      <a:pt x="337" y="79"/>
                    </a:lnTo>
                    <a:lnTo>
                      <a:pt x="321" y="73"/>
                    </a:lnTo>
                    <a:lnTo>
                      <a:pt x="306" y="66"/>
                    </a:lnTo>
                    <a:lnTo>
                      <a:pt x="293" y="58"/>
                    </a:lnTo>
                    <a:lnTo>
                      <a:pt x="281" y="51"/>
                    </a:lnTo>
                    <a:lnTo>
                      <a:pt x="259" y="37"/>
                    </a:lnTo>
                    <a:lnTo>
                      <a:pt x="248" y="29"/>
                    </a:lnTo>
                    <a:lnTo>
                      <a:pt x="236" y="22"/>
                    </a:lnTo>
                    <a:lnTo>
                      <a:pt x="224" y="16"/>
                    </a:lnTo>
                    <a:lnTo>
                      <a:pt x="211" y="11"/>
                    </a:lnTo>
                    <a:lnTo>
                      <a:pt x="197" y="7"/>
                    </a:lnTo>
                    <a:lnTo>
                      <a:pt x="183" y="4"/>
                    </a:lnTo>
                    <a:lnTo>
                      <a:pt x="174" y="1"/>
                    </a:lnTo>
                    <a:lnTo>
                      <a:pt x="165" y="1"/>
                    </a:lnTo>
                    <a:lnTo>
                      <a:pt x="156" y="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4" y="1"/>
                    </a:lnTo>
                    <a:lnTo>
                      <a:pt x="128" y="3"/>
                    </a:lnTo>
                    <a:lnTo>
                      <a:pt x="122" y="4"/>
                    </a:lnTo>
                    <a:lnTo>
                      <a:pt x="112" y="9"/>
                    </a:lnTo>
                    <a:lnTo>
                      <a:pt x="100" y="14"/>
                    </a:lnTo>
                    <a:lnTo>
                      <a:pt x="96" y="18"/>
                    </a:lnTo>
                    <a:lnTo>
                      <a:pt x="90" y="22"/>
                    </a:lnTo>
                    <a:lnTo>
                      <a:pt x="79" y="30"/>
                    </a:lnTo>
                    <a:lnTo>
                      <a:pt x="69" y="41"/>
                    </a:lnTo>
                    <a:lnTo>
                      <a:pt x="59" y="52"/>
                    </a:lnTo>
                    <a:lnTo>
                      <a:pt x="50" y="63"/>
                    </a:lnTo>
                    <a:lnTo>
                      <a:pt x="41" y="77"/>
                    </a:lnTo>
                    <a:lnTo>
                      <a:pt x="34" y="90"/>
                    </a:lnTo>
                    <a:lnTo>
                      <a:pt x="25" y="105"/>
                    </a:lnTo>
                    <a:lnTo>
                      <a:pt x="18" y="119"/>
                    </a:lnTo>
                    <a:lnTo>
                      <a:pt x="12" y="135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0" y="171"/>
                    </a:lnTo>
                    <a:lnTo>
                      <a:pt x="1" y="174"/>
                    </a:lnTo>
                    <a:lnTo>
                      <a:pt x="3" y="182"/>
                    </a:lnTo>
                    <a:lnTo>
                      <a:pt x="43" y="6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9" name="Freeform 1004"/>
              <p:cNvSpPr>
                <a:spLocks/>
              </p:cNvSpPr>
              <p:nvPr/>
            </p:nvSpPr>
            <p:spPr bwMode="auto">
              <a:xfrm>
                <a:off x="2315" y="1317"/>
                <a:ext cx="19" cy="61"/>
              </a:xfrm>
              <a:custGeom>
                <a:avLst/>
                <a:gdLst>
                  <a:gd name="T0" fmla="*/ 0 w 57"/>
                  <a:gd name="T1" fmla="*/ 1 h 121"/>
                  <a:gd name="T2" fmla="*/ 0 w 57"/>
                  <a:gd name="T3" fmla="*/ 1 h 121"/>
                  <a:gd name="T4" fmla="*/ 0 w 57"/>
                  <a:gd name="T5" fmla="*/ 1 h 121"/>
                  <a:gd name="T6" fmla="*/ 0 w 57"/>
                  <a:gd name="T7" fmla="*/ 1 h 121"/>
                  <a:gd name="T8" fmla="*/ 0 w 57"/>
                  <a:gd name="T9" fmla="*/ 1 h 121"/>
                  <a:gd name="T10" fmla="*/ 0 w 57"/>
                  <a:gd name="T11" fmla="*/ 1 h 121"/>
                  <a:gd name="T12" fmla="*/ 0 w 57"/>
                  <a:gd name="T13" fmla="*/ 1 h 121"/>
                  <a:gd name="T14" fmla="*/ 0 w 57"/>
                  <a:gd name="T15" fmla="*/ 1 h 121"/>
                  <a:gd name="T16" fmla="*/ 0 w 57"/>
                  <a:gd name="T17" fmla="*/ 1 h 121"/>
                  <a:gd name="T18" fmla="*/ 0 w 57"/>
                  <a:gd name="T19" fmla="*/ 1 h 121"/>
                  <a:gd name="T20" fmla="*/ 0 w 57"/>
                  <a:gd name="T21" fmla="*/ 1 h 121"/>
                  <a:gd name="T22" fmla="*/ 0 w 57"/>
                  <a:gd name="T23" fmla="*/ 1 h 121"/>
                  <a:gd name="T24" fmla="*/ 0 w 57"/>
                  <a:gd name="T25" fmla="*/ 1 h 121"/>
                  <a:gd name="T26" fmla="*/ 0 w 57"/>
                  <a:gd name="T27" fmla="*/ 1 h 121"/>
                  <a:gd name="T28" fmla="*/ 0 w 57"/>
                  <a:gd name="T29" fmla="*/ 1 h 121"/>
                  <a:gd name="T30" fmla="*/ 0 w 57"/>
                  <a:gd name="T31" fmla="*/ 1 h 121"/>
                  <a:gd name="T32" fmla="*/ 0 w 57"/>
                  <a:gd name="T33" fmla="*/ 1 h 121"/>
                  <a:gd name="T34" fmla="*/ 0 w 57"/>
                  <a:gd name="T35" fmla="*/ 1 h 121"/>
                  <a:gd name="T36" fmla="*/ 0 w 57"/>
                  <a:gd name="T37" fmla="*/ 1 h 121"/>
                  <a:gd name="T38" fmla="*/ 0 w 57"/>
                  <a:gd name="T39" fmla="*/ 1 h 121"/>
                  <a:gd name="T40" fmla="*/ 0 w 57"/>
                  <a:gd name="T41" fmla="*/ 1 h 121"/>
                  <a:gd name="T42" fmla="*/ 0 w 57"/>
                  <a:gd name="T43" fmla="*/ 1 h 121"/>
                  <a:gd name="T44" fmla="*/ 0 w 57"/>
                  <a:gd name="T45" fmla="*/ 1 h 121"/>
                  <a:gd name="T46" fmla="*/ 0 w 57"/>
                  <a:gd name="T47" fmla="*/ 1 h 121"/>
                  <a:gd name="T48" fmla="*/ 0 w 57"/>
                  <a:gd name="T49" fmla="*/ 1 h 121"/>
                  <a:gd name="T50" fmla="*/ 0 w 57"/>
                  <a:gd name="T51" fmla="*/ 0 h 121"/>
                  <a:gd name="T52" fmla="*/ 0 w 57"/>
                  <a:gd name="T53" fmla="*/ 1 h 1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7"/>
                  <a:gd name="T82" fmla="*/ 0 h 121"/>
                  <a:gd name="T83" fmla="*/ 57 w 57"/>
                  <a:gd name="T84" fmla="*/ 121 h 1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7" h="121">
                    <a:moveTo>
                      <a:pt x="57" y="1"/>
                    </a:moveTo>
                    <a:lnTo>
                      <a:pt x="57" y="11"/>
                    </a:lnTo>
                    <a:lnTo>
                      <a:pt x="56" y="19"/>
                    </a:lnTo>
                    <a:lnTo>
                      <a:pt x="54" y="27"/>
                    </a:lnTo>
                    <a:lnTo>
                      <a:pt x="52" y="36"/>
                    </a:lnTo>
                    <a:lnTo>
                      <a:pt x="44" y="50"/>
                    </a:lnTo>
                    <a:lnTo>
                      <a:pt x="37" y="63"/>
                    </a:lnTo>
                    <a:lnTo>
                      <a:pt x="29" y="77"/>
                    </a:lnTo>
                    <a:lnTo>
                      <a:pt x="24" y="90"/>
                    </a:lnTo>
                    <a:lnTo>
                      <a:pt x="22" y="98"/>
                    </a:lnTo>
                    <a:lnTo>
                      <a:pt x="21" y="105"/>
                    </a:lnTo>
                    <a:lnTo>
                      <a:pt x="19" y="113"/>
                    </a:lnTo>
                    <a:lnTo>
                      <a:pt x="18" y="121"/>
                    </a:lnTo>
                    <a:lnTo>
                      <a:pt x="0" y="120"/>
                    </a:lnTo>
                    <a:lnTo>
                      <a:pt x="1" y="112"/>
                    </a:lnTo>
                    <a:lnTo>
                      <a:pt x="3" y="104"/>
                    </a:lnTo>
                    <a:lnTo>
                      <a:pt x="4" y="96"/>
                    </a:lnTo>
                    <a:lnTo>
                      <a:pt x="7" y="87"/>
                    </a:lnTo>
                    <a:lnTo>
                      <a:pt x="13" y="73"/>
                    </a:lnTo>
                    <a:lnTo>
                      <a:pt x="21" y="59"/>
                    </a:lnTo>
                    <a:lnTo>
                      <a:pt x="28" y="46"/>
                    </a:lnTo>
                    <a:lnTo>
                      <a:pt x="34" y="31"/>
                    </a:lnTo>
                    <a:lnTo>
                      <a:pt x="37" y="24"/>
                    </a:lnTo>
                    <a:lnTo>
                      <a:pt x="38" y="18"/>
                    </a:lnTo>
                    <a:lnTo>
                      <a:pt x="40" y="10"/>
                    </a:lnTo>
                    <a:lnTo>
                      <a:pt x="40" y="0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0" name="Freeform 1005"/>
              <p:cNvSpPr>
                <a:spLocks/>
              </p:cNvSpPr>
              <p:nvPr/>
            </p:nvSpPr>
            <p:spPr bwMode="auto">
              <a:xfrm>
                <a:off x="2315" y="1377"/>
                <a:ext cx="27" cy="42"/>
              </a:xfrm>
              <a:custGeom>
                <a:avLst/>
                <a:gdLst>
                  <a:gd name="T0" fmla="*/ 0 w 80"/>
                  <a:gd name="T1" fmla="*/ 0 h 84"/>
                  <a:gd name="T2" fmla="*/ 0 w 80"/>
                  <a:gd name="T3" fmla="*/ 1 h 84"/>
                  <a:gd name="T4" fmla="*/ 0 w 80"/>
                  <a:gd name="T5" fmla="*/ 1 h 84"/>
                  <a:gd name="T6" fmla="*/ 0 w 80"/>
                  <a:gd name="T7" fmla="*/ 1 h 84"/>
                  <a:gd name="T8" fmla="*/ 0 w 80"/>
                  <a:gd name="T9" fmla="*/ 1 h 84"/>
                  <a:gd name="T10" fmla="*/ 0 w 80"/>
                  <a:gd name="T11" fmla="*/ 1 h 84"/>
                  <a:gd name="T12" fmla="*/ 0 w 80"/>
                  <a:gd name="T13" fmla="*/ 1 h 84"/>
                  <a:gd name="T14" fmla="*/ 0 w 80"/>
                  <a:gd name="T15" fmla="*/ 1 h 84"/>
                  <a:gd name="T16" fmla="*/ 0 w 80"/>
                  <a:gd name="T17" fmla="*/ 1 h 84"/>
                  <a:gd name="T18" fmla="*/ 0 w 80"/>
                  <a:gd name="T19" fmla="*/ 1 h 84"/>
                  <a:gd name="T20" fmla="*/ 0 w 80"/>
                  <a:gd name="T21" fmla="*/ 1 h 84"/>
                  <a:gd name="T22" fmla="*/ 0 w 80"/>
                  <a:gd name="T23" fmla="*/ 1 h 84"/>
                  <a:gd name="T24" fmla="*/ 0 w 80"/>
                  <a:gd name="T25" fmla="*/ 1 h 84"/>
                  <a:gd name="T26" fmla="*/ 0 w 80"/>
                  <a:gd name="T27" fmla="*/ 1 h 84"/>
                  <a:gd name="T28" fmla="*/ 0 w 80"/>
                  <a:gd name="T29" fmla="*/ 1 h 84"/>
                  <a:gd name="T30" fmla="*/ 0 w 80"/>
                  <a:gd name="T31" fmla="*/ 1 h 84"/>
                  <a:gd name="T32" fmla="*/ 0 w 80"/>
                  <a:gd name="T33" fmla="*/ 1 h 84"/>
                  <a:gd name="T34" fmla="*/ 0 w 80"/>
                  <a:gd name="T35" fmla="*/ 1 h 84"/>
                  <a:gd name="T36" fmla="*/ 0 w 80"/>
                  <a:gd name="T37" fmla="*/ 1 h 84"/>
                  <a:gd name="T38" fmla="*/ 0 w 80"/>
                  <a:gd name="T39" fmla="*/ 1 h 84"/>
                  <a:gd name="T40" fmla="*/ 0 w 80"/>
                  <a:gd name="T41" fmla="*/ 1 h 84"/>
                  <a:gd name="T42" fmla="*/ 0 w 80"/>
                  <a:gd name="T43" fmla="*/ 1 h 84"/>
                  <a:gd name="T44" fmla="*/ 0 w 80"/>
                  <a:gd name="T45" fmla="*/ 1 h 84"/>
                  <a:gd name="T46" fmla="*/ 0 w 80"/>
                  <a:gd name="T47" fmla="*/ 1 h 84"/>
                  <a:gd name="T48" fmla="*/ 0 w 80"/>
                  <a:gd name="T49" fmla="*/ 1 h 84"/>
                  <a:gd name="T50" fmla="*/ 0 w 80"/>
                  <a:gd name="T51" fmla="*/ 1 h 84"/>
                  <a:gd name="T52" fmla="*/ 0 w 80"/>
                  <a:gd name="T53" fmla="*/ 0 h 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"/>
                  <a:gd name="T82" fmla="*/ 0 h 84"/>
                  <a:gd name="T83" fmla="*/ 80 w 80"/>
                  <a:gd name="T84" fmla="*/ 84 h 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" h="84">
                    <a:moveTo>
                      <a:pt x="18" y="0"/>
                    </a:moveTo>
                    <a:lnTo>
                      <a:pt x="19" y="7"/>
                    </a:lnTo>
                    <a:lnTo>
                      <a:pt x="19" y="12"/>
                    </a:lnTo>
                    <a:lnTo>
                      <a:pt x="21" y="17"/>
                    </a:lnTo>
                    <a:lnTo>
                      <a:pt x="24" y="21"/>
                    </a:lnTo>
                    <a:lnTo>
                      <a:pt x="26" y="25"/>
                    </a:lnTo>
                    <a:lnTo>
                      <a:pt x="29" y="29"/>
                    </a:lnTo>
                    <a:lnTo>
                      <a:pt x="32" y="32"/>
                    </a:lnTo>
                    <a:lnTo>
                      <a:pt x="37" y="36"/>
                    </a:lnTo>
                    <a:lnTo>
                      <a:pt x="57" y="54"/>
                    </a:lnTo>
                    <a:lnTo>
                      <a:pt x="69" y="65"/>
                    </a:lnTo>
                    <a:lnTo>
                      <a:pt x="75" y="72"/>
                    </a:lnTo>
                    <a:lnTo>
                      <a:pt x="80" y="79"/>
                    </a:lnTo>
                    <a:lnTo>
                      <a:pt x="65" y="84"/>
                    </a:lnTo>
                    <a:lnTo>
                      <a:pt x="59" y="78"/>
                    </a:lnTo>
                    <a:lnTo>
                      <a:pt x="54" y="72"/>
                    </a:lnTo>
                    <a:lnTo>
                      <a:pt x="44" y="62"/>
                    </a:lnTo>
                    <a:lnTo>
                      <a:pt x="24" y="45"/>
                    </a:lnTo>
                    <a:lnTo>
                      <a:pt x="19" y="40"/>
                    </a:lnTo>
                    <a:lnTo>
                      <a:pt x="15" y="35"/>
                    </a:lnTo>
                    <a:lnTo>
                      <a:pt x="10" y="30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5"/>
                    </a:lnTo>
                    <a:lnTo>
                      <a:pt x="1" y="8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1" name="Freeform 1006"/>
              <p:cNvSpPr>
                <a:spLocks/>
              </p:cNvSpPr>
              <p:nvPr/>
            </p:nvSpPr>
            <p:spPr bwMode="auto">
              <a:xfrm>
                <a:off x="2315" y="1377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1 h 1"/>
                  <a:gd name="T4" fmla="*/ 0 w 18"/>
                  <a:gd name="T5" fmla="*/ 0 h 1"/>
                  <a:gd name="T6" fmla="*/ 0 w 18"/>
                  <a:gd name="T7" fmla="*/ 1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0" y="0"/>
                    </a:moveTo>
                    <a:lnTo>
                      <a:pt x="0" y="1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2" name="Freeform 1007"/>
              <p:cNvSpPr>
                <a:spLocks/>
              </p:cNvSpPr>
              <p:nvPr/>
            </p:nvSpPr>
            <p:spPr bwMode="auto">
              <a:xfrm>
                <a:off x="2336" y="1416"/>
                <a:ext cx="12" cy="39"/>
              </a:xfrm>
              <a:custGeom>
                <a:avLst/>
                <a:gdLst>
                  <a:gd name="T0" fmla="*/ 0 w 36"/>
                  <a:gd name="T1" fmla="*/ 0 h 76"/>
                  <a:gd name="T2" fmla="*/ 0 w 36"/>
                  <a:gd name="T3" fmla="*/ 1 h 76"/>
                  <a:gd name="T4" fmla="*/ 0 w 36"/>
                  <a:gd name="T5" fmla="*/ 1 h 76"/>
                  <a:gd name="T6" fmla="*/ 0 w 36"/>
                  <a:gd name="T7" fmla="*/ 1 h 76"/>
                  <a:gd name="T8" fmla="*/ 0 w 36"/>
                  <a:gd name="T9" fmla="*/ 1 h 76"/>
                  <a:gd name="T10" fmla="*/ 0 w 36"/>
                  <a:gd name="T11" fmla="*/ 1 h 76"/>
                  <a:gd name="T12" fmla="*/ 0 w 36"/>
                  <a:gd name="T13" fmla="*/ 1 h 76"/>
                  <a:gd name="T14" fmla="*/ 0 w 36"/>
                  <a:gd name="T15" fmla="*/ 1 h 76"/>
                  <a:gd name="T16" fmla="*/ 0 w 36"/>
                  <a:gd name="T17" fmla="*/ 1 h 76"/>
                  <a:gd name="T18" fmla="*/ 0 w 36"/>
                  <a:gd name="T19" fmla="*/ 1 h 76"/>
                  <a:gd name="T20" fmla="*/ 0 w 36"/>
                  <a:gd name="T21" fmla="*/ 1 h 76"/>
                  <a:gd name="T22" fmla="*/ 0 w 36"/>
                  <a:gd name="T23" fmla="*/ 1 h 76"/>
                  <a:gd name="T24" fmla="*/ 0 w 36"/>
                  <a:gd name="T25" fmla="*/ 1 h 76"/>
                  <a:gd name="T26" fmla="*/ 0 w 36"/>
                  <a:gd name="T27" fmla="*/ 1 h 76"/>
                  <a:gd name="T28" fmla="*/ 0 w 36"/>
                  <a:gd name="T29" fmla="*/ 1 h 76"/>
                  <a:gd name="T30" fmla="*/ 0 w 36"/>
                  <a:gd name="T31" fmla="*/ 1 h 76"/>
                  <a:gd name="T32" fmla="*/ 0 w 36"/>
                  <a:gd name="T33" fmla="*/ 1 h 76"/>
                  <a:gd name="T34" fmla="*/ 0 w 36"/>
                  <a:gd name="T35" fmla="*/ 1 h 76"/>
                  <a:gd name="T36" fmla="*/ 0 w 36"/>
                  <a:gd name="T37" fmla="*/ 1 h 76"/>
                  <a:gd name="T38" fmla="*/ 0 w 36"/>
                  <a:gd name="T39" fmla="*/ 1 h 76"/>
                  <a:gd name="T40" fmla="*/ 0 w 36"/>
                  <a:gd name="T41" fmla="*/ 1 h 76"/>
                  <a:gd name="T42" fmla="*/ 0 w 36"/>
                  <a:gd name="T43" fmla="*/ 1 h 76"/>
                  <a:gd name="T44" fmla="*/ 0 w 36"/>
                  <a:gd name="T45" fmla="*/ 1 h 76"/>
                  <a:gd name="T46" fmla="*/ 0 w 36"/>
                  <a:gd name="T47" fmla="*/ 1 h 76"/>
                  <a:gd name="T48" fmla="*/ 0 w 36"/>
                  <a:gd name="T49" fmla="*/ 0 h 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76"/>
                  <a:gd name="T77" fmla="*/ 36 w 36"/>
                  <a:gd name="T78" fmla="*/ 76 h 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76">
                    <a:moveTo>
                      <a:pt x="17" y="0"/>
                    </a:moveTo>
                    <a:lnTo>
                      <a:pt x="22" y="7"/>
                    </a:lnTo>
                    <a:lnTo>
                      <a:pt x="25" y="14"/>
                    </a:lnTo>
                    <a:lnTo>
                      <a:pt x="31" y="27"/>
                    </a:lnTo>
                    <a:lnTo>
                      <a:pt x="33" y="34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6" y="61"/>
                    </a:lnTo>
                    <a:lnTo>
                      <a:pt x="34" y="68"/>
                    </a:lnTo>
                    <a:lnTo>
                      <a:pt x="33" y="72"/>
                    </a:lnTo>
                    <a:lnTo>
                      <a:pt x="20" y="76"/>
                    </a:lnTo>
                    <a:lnTo>
                      <a:pt x="17" y="75"/>
                    </a:lnTo>
                    <a:lnTo>
                      <a:pt x="30" y="66"/>
                    </a:lnTo>
                    <a:lnTo>
                      <a:pt x="27" y="65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18" y="60"/>
                    </a:lnTo>
                    <a:lnTo>
                      <a:pt x="18" y="52"/>
                    </a:lnTo>
                    <a:lnTo>
                      <a:pt x="17" y="41"/>
                    </a:lnTo>
                    <a:lnTo>
                      <a:pt x="17" y="36"/>
                    </a:lnTo>
                    <a:lnTo>
                      <a:pt x="15" y="31"/>
                    </a:lnTo>
                    <a:lnTo>
                      <a:pt x="9" y="17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Freeform 1008"/>
              <p:cNvSpPr>
                <a:spLocks/>
              </p:cNvSpPr>
              <p:nvPr/>
            </p:nvSpPr>
            <p:spPr bwMode="auto">
              <a:xfrm>
                <a:off x="2336" y="1416"/>
                <a:ext cx="6" cy="3"/>
              </a:xfrm>
              <a:custGeom>
                <a:avLst/>
                <a:gdLst>
                  <a:gd name="T0" fmla="*/ 0 w 17"/>
                  <a:gd name="T1" fmla="*/ 0 h 5"/>
                  <a:gd name="T2" fmla="*/ 0 w 17"/>
                  <a:gd name="T3" fmla="*/ 1 h 5"/>
                  <a:gd name="T4" fmla="*/ 0 w 17"/>
                  <a:gd name="T5" fmla="*/ 1 h 5"/>
                  <a:gd name="T6" fmla="*/ 0 w 1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5"/>
                  <a:gd name="T14" fmla="*/ 17 w 17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5">
                    <a:moveTo>
                      <a:pt x="17" y="0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Freeform 1009"/>
              <p:cNvSpPr>
                <a:spLocks/>
              </p:cNvSpPr>
              <p:nvPr/>
            </p:nvSpPr>
            <p:spPr bwMode="auto">
              <a:xfrm>
                <a:off x="2341" y="1451"/>
                <a:ext cx="28" cy="40"/>
              </a:xfrm>
              <a:custGeom>
                <a:avLst/>
                <a:gdLst>
                  <a:gd name="T0" fmla="*/ 0 w 83"/>
                  <a:gd name="T1" fmla="*/ 0 h 81"/>
                  <a:gd name="T2" fmla="*/ 0 w 83"/>
                  <a:gd name="T3" fmla="*/ 0 h 81"/>
                  <a:gd name="T4" fmla="*/ 0 w 83"/>
                  <a:gd name="T5" fmla="*/ 0 h 81"/>
                  <a:gd name="T6" fmla="*/ 0 w 83"/>
                  <a:gd name="T7" fmla="*/ 0 h 81"/>
                  <a:gd name="T8" fmla="*/ 0 w 83"/>
                  <a:gd name="T9" fmla="*/ 0 h 81"/>
                  <a:gd name="T10" fmla="*/ 0 w 83"/>
                  <a:gd name="T11" fmla="*/ 0 h 81"/>
                  <a:gd name="T12" fmla="*/ 0 w 83"/>
                  <a:gd name="T13" fmla="*/ 0 h 81"/>
                  <a:gd name="T14" fmla="*/ 0 w 83"/>
                  <a:gd name="T15" fmla="*/ 0 h 81"/>
                  <a:gd name="T16" fmla="*/ 0 w 83"/>
                  <a:gd name="T17" fmla="*/ 0 h 81"/>
                  <a:gd name="T18" fmla="*/ 0 w 83"/>
                  <a:gd name="T19" fmla="*/ 0 h 81"/>
                  <a:gd name="T20" fmla="*/ 0 w 83"/>
                  <a:gd name="T21" fmla="*/ 0 h 81"/>
                  <a:gd name="T22" fmla="*/ 0 w 83"/>
                  <a:gd name="T23" fmla="*/ 0 h 81"/>
                  <a:gd name="T24" fmla="*/ 0 w 83"/>
                  <a:gd name="T25" fmla="*/ 0 h 81"/>
                  <a:gd name="T26" fmla="*/ 0 w 83"/>
                  <a:gd name="T27" fmla="*/ 0 h 81"/>
                  <a:gd name="T28" fmla="*/ 0 w 83"/>
                  <a:gd name="T29" fmla="*/ 0 h 81"/>
                  <a:gd name="T30" fmla="*/ 0 w 83"/>
                  <a:gd name="T31" fmla="*/ 0 h 81"/>
                  <a:gd name="T32" fmla="*/ 0 w 83"/>
                  <a:gd name="T33" fmla="*/ 0 h 81"/>
                  <a:gd name="T34" fmla="*/ 0 w 83"/>
                  <a:gd name="T35" fmla="*/ 0 h 81"/>
                  <a:gd name="T36" fmla="*/ 0 w 83"/>
                  <a:gd name="T37" fmla="*/ 0 h 81"/>
                  <a:gd name="T38" fmla="*/ 0 w 83"/>
                  <a:gd name="T39" fmla="*/ 0 h 81"/>
                  <a:gd name="T40" fmla="*/ 0 w 83"/>
                  <a:gd name="T41" fmla="*/ 0 h 81"/>
                  <a:gd name="T42" fmla="*/ 0 w 83"/>
                  <a:gd name="T43" fmla="*/ 0 h 81"/>
                  <a:gd name="T44" fmla="*/ 0 w 83"/>
                  <a:gd name="T45" fmla="*/ 0 h 81"/>
                  <a:gd name="T46" fmla="*/ 0 w 83"/>
                  <a:gd name="T47" fmla="*/ 0 h 81"/>
                  <a:gd name="T48" fmla="*/ 0 w 83"/>
                  <a:gd name="T49" fmla="*/ 0 h 81"/>
                  <a:gd name="T50" fmla="*/ 0 w 83"/>
                  <a:gd name="T51" fmla="*/ 0 h 81"/>
                  <a:gd name="T52" fmla="*/ 0 w 83"/>
                  <a:gd name="T53" fmla="*/ 0 h 81"/>
                  <a:gd name="T54" fmla="*/ 0 w 83"/>
                  <a:gd name="T55" fmla="*/ 0 h 81"/>
                  <a:gd name="T56" fmla="*/ 0 w 83"/>
                  <a:gd name="T57" fmla="*/ 0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3"/>
                  <a:gd name="T88" fmla="*/ 0 h 81"/>
                  <a:gd name="T89" fmla="*/ 83 w 83"/>
                  <a:gd name="T90" fmla="*/ 81 h 8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3" h="81">
                    <a:moveTo>
                      <a:pt x="16" y="0"/>
                    </a:moveTo>
                    <a:lnTo>
                      <a:pt x="21" y="7"/>
                    </a:lnTo>
                    <a:lnTo>
                      <a:pt x="27" y="15"/>
                    </a:lnTo>
                    <a:lnTo>
                      <a:pt x="41" y="32"/>
                    </a:lnTo>
                    <a:lnTo>
                      <a:pt x="56" y="48"/>
                    </a:lnTo>
                    <a:lnTo>
                      <a:pt x="69" y="61"/>
                    </a:lnTo>
                    <a:lnTo>
                      <a:pt x="78" y="69"/>
                    </a:lnTo>
                    <a:lnTo>
                      <a:pt x="77" y="69"/>
                    </a:lnTo>
                    <a:lnTo>
                      <a:pt x="65" y="75"/>
                    </a:lnTo>
                    <a:lnTo>
                      <a:pt x="66" y="77"/>
                    </a:lnTo>
                    <a:lnTo>
                      <a:pt x="65" y="75"/>
                    </a:lnTo>
                    <a:lnTo>
                      <a:pt x="61" y="69"/>
                    </a:lnTo>
                    <a:lnTo>
                      <a:pt x="53" y="60"/>
                    </a:lnTo>
                    <a:lnTo>
                      <a:pt x="44" y="48"/>
                    </a:lnTo>
                    <a:lnTo>
                      <a:pt x="59" y="41"/>
                    </a:lnTo>
                    <a:lnTo>
                      <a:pt x="69" y="54"/>
                    </a:lnTo>
                    <a:lnTo>
                      <a:pt x="77" y="63"/>
                    </a:lnTo>
                    <a:lnTo>
                      <a:pt x="81" y="69"/>
                    </a:lnTo>
                    <a:lnTo>
                      <a:pt x="83" y="72"/>
                    </a:lnTo>
                    <a:lnTo>
                      <a:pt x="83" y="77"/>
                    </a:lnTo>
                    <a:lnTo>
                      <a:pt x="71" y="81"/>
                    </a:lnTo>
                    <a:lnTo>
                      <a:pt x="65" y="78"/>
                    </a:lnTo>
                    <a:lnTo>
                      <a:pt x="55" y="68"/>
                    </a:lnTo>
                    <a:lnTo>
                      <a:pt x="41" y="55"/>
                    </a:lnTo>
                    <a:lnTo>
                      <a:pt x="25" y="38"/>
                    </a:lnTo>
                    <a:lnTo>
                      <a:pt x="12" y="21"/>
                    </a:lnTo>
                    <a:lnTo>
                      <a:pt x="5" y="12"/>
                    </a:lnTo>
                    <a:lnTo>
                      <a:pt x="0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Freeform 1010"/>
              <p:cNvSpPr>
                <a:spLocks/>
              </p:cNvSpPr>
              <p:nvPr/>
            </p:nvSpPr>
            <p:spPr bwMode="auto">
              <a:xfrm>
                <a:off x="2341" y="1450"/>
                <a:ext cx="5" cy="4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15" y="0"/>
                    </a:moveTo>
                    <a:lnTo>
                      <a:pt x="0" y="7"/>
                    </a:lnTo>
                    <a:lnTo>
                      <a:pt x="16" y="2"/>
                    </a:lnTo>
                    <a:lnTo>
                      <a:pt x="2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6" name="Freeform 1011"/>
              <p:cNvSpPr>
                <a:spLocks/>
              </p:cNvSpPr>
              <p:nvPr/>
            </p:nvSpPr>
            <p:spPr bwMode="auto">
              <a:xfrm>
                <a:off x="2356" y="1471"/>
                <a:ext cx="58" cy="46"/>
              </a:xfrm>
              <a:custGeom>
                <a:avLst/>
                <a:gdLst>
                  <a:gd name="T0" fmla="*/ 0 w 174"/>
                  <a:gd name="T1" fmla="*/ 0 h 92"/>
                  <a:gd name="T2" fmla="*/ 0 w 174"/>
                  <a:gd name="T3" fmla="*/ 1 h 92"/>
                  <a:gd name="T4" fmla="*/ 0 w 174"/>
                  <a:gd name="T5" fmla="*/ 1 h 92"/>
                  <a:gd name="T6" fmla="*/ 0 w 174"/>
                  <a:gd name="T7" fmla="*/ 1 h 92"/>
                  <a:gd name="T8" fmla="*/ 0 w 174"/>
                  <a:gd name="T9" fmla="*/ 1 h 92"/>
                  <a:gd name="T10" fmla="*/ 0 w 174"/>
                  <a:gd name="T11" fmla="*/ 1 h 92"/>
                  <a:gd name="T12" fmla="*/ 0 w 174"/>
                  <a:gd name="T13" fmla="*/ 1 h 92"/>
                  <a:gd name="T14" fmla="*/ 0 w 174"/>
                  <a:gd name="T15" fmla="*/ 1 h 92"/>
                  <a:gd name="T16" fmla="*/ 0 w 174"/>
                  <a:gd name="T17" fmla="*/ 1 h 92"/>
                  <a:gd name="T18" fmla="*/ 0 w 174"/>
                  <a:gd name="T19" fmla="*/ 1 h 92"/>
                  <a:gd name="T20" fmla="*/ 0 w 174"/>
                  <a:gd name="T21" fmla="*/ 1 h 92"/>
                  <a:gd name="T22" fmla="*/ 0 w 174"/>
                  <a:gd name="T23" fmla="*/ 1 h 92"/>
                  <a:gd name="T24" fmla="*/ 0 w 174"/>
                  <a:gd name="T25" fmla="*/ 1 h 92"/>
                  <a:gd name="T26" fmla="*/ 0 w 174"/>
                  <a:gd name="T27" fmla="*/ 1 h 92"/>
                  <a:gd name="T28" fmla="*/ 0 w 174"/>
                  <a:gd name="T29" fmla="*/ 1 h 92"/>
                  <a:gd name="T30" fmla="*/ 0 w 174"/>
                  <a:gd name="T31" fmla="*/ 1 h 92"/>
                  <a:gd name="T32" fmla="*/ 0 w 174"/>
                  <a:gd name="T33" fmla="*/ 1 h 92"/>
                  <a:gd name="T34" fmla="*/ 0 w 174"/>
                  <a:gd name="T35" fmla="*/ 1 h 92"/>
                  <a:gd name="T36" fmla="*/ 0 w 174"/>
                  <a:gd name="T37" fmla="*/ 1 h 92"/>
                  <a:gd name="T38" fmla="*/ 0 w 174"/>
                  <a:gd name="T39" fmla="*/ 1 h 92"/>
                  <a:gd name="T40" fmla="*/ 0 w 174"/>
                  <a:gd name="T41" fmla="*/ 1 h 92"/>
                  <a:gd name="T42" fmla="*/ 0 w 174"/>
                  <a:gd name="T43" fmla="*/ 1 h 92"/>
                  <a:gd name="T44" fmla="*/ 0 w 174"/>
                  <a:gd name="T45" fmla="*/ 1 h 92"/>
                  <a:gd name="T46" fmla="*/ 0 w 174"/>
                  <a:gd name="T47" fmla="*/ 1 h 92"/>
                  <a:gd name="T48" fmla="*/ 0 w 174"/>
                  <a:gd name="T49" fmla="*/ 1 h 92"/>
                  <a:gd name="T50" fmla="*/ 0 w 174"/>
                  <a:gd name="T51" fmla="*/ 1 h 92"/>
                  <a:gd name="T52" fmla="*/ 0 w 174"/>
                  <a:gd name="T53" fmla="*/ 1 h 92"/>
                  <a:gd name="T54" fmla="*/ 0 w 174"/>
                  <a:gd name="T55" fmla="*/ 1 h 92"/>
                  <a:gd name="T56" fmla="*/ 0 w 174"/>
                  <a:gd name="T57" fmla="*/ 1 h 92"/>
                  <a:gd name="T58" fmla="*/ 0 w 174"/>
                  <a:gd name="T59" fmla="*/ 1 h 92"/>
                  <a:gd name="T60" fmla="*/ 0 w 174"/>
                  <a:gd name="T61" fmla="*/ 0 h 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4"/>
                  <a:gd name="T94" fmla="*/ 0 h 92"/>
                  <a:gd name="T95" fmla="*/ 174 w 174"/>
                  <a:gd name="T96" fmla="*/ 92 h 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4" h="92">
                    <a:moveTo>
                      <a:pt x="15" y="0"/>
                    </a:moveTo>
                    <a:lnTo>
                      <a:pt x="18" y="4"/>
                    </a:lnTo>
                    <a:lnTo>
                      <a:pt x="21" y="7"/>
                    </a:lnTo>
                    <a:lnTo>
                      <a:pt x="28" y="13"/>
                    </a:lnTo>
                    <a:lnTo>
                      <a:pt x="37" y="18"/>
                    </a:lnTo>
                    <a:lnTo>
                      <a:pt x="46" y="23"/>
                    </a:lnTo>
                    <a:lnTo>
                      <a:pt x="68" y="32"/>
                    </a:lnTo>
                    <a:lnTo>
                      <a:pt x="92" y="41"/>
                    </a:lnTo>
                    <a:lnTo>
                      <a:pt x="115" y="50"/>
                    </a:lnTo>
                    <a:lnTo>
                      <a:pt x="137" y="60"/>
                    </a:lnTo>
                    <a:lnTo>
                      <a:pt x="143" y="62"/>
                    </a:lnTo>
                    <a:lnTo>
                      <a:pt x="149" y="66"/>
                    </a:lnTo>
                    <a:lnTo>
                      <a:pt x="158" y="72"/>
                    </a:lnTo>
                    <a:lnTo>
                      <a:pt x="167" y="79"/>
                    </a:lnTo>
                    <a:lnTo>
                      <a:pt x="174" y="86"/>
                    </a:lnTo>
                    <a:lnTo>
                      <a:pt x="160" y="92"/>
                    </a:lnTo>
                    <a:lnTo>
                      <a:pt x="154" y="86"/>
                    </a:lnTo>
                    <a:lnTo>
                      <a:pt x="146" y="81"/>
                    </a:lnTo>
                    <a:lnTo>
                      <a:pt x="137" y="75"/>
                    </a:lnTo>
                    <a:lnTo>
                      <a:pt x="133" y="73"/>
                    </a:lnTo>
                    <a:lnTo>
                      <a:pt x="129" y="71"/>
                    </a:lnTo>
                    <a:lnTo>
                      <a:pt x="106" y="60"/>
                    </a:lnTo>
                    <a:lnTo>
                      <a:pt x="83" y="52"/>
                    </a:lnTo>
                    <a:lnTo>
                      <a:pt x="59" y="43"/>
                    </a:lnTo>
                    <a:lnTo>
                      <a:pt x="37" y="34"/>
                    </a:lnTo>
                    <a:lnTo>
                      <a:pt x="25" y="27"/>
                    </a:lnTo>
                    <a:lnTo>
                      <a:pt x="17" y="21"/>
                    </a:lnTo>
                    <a:lnTo>
                      <a:pt x="8" y="15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Freeform 1012"/>
              <p:cNvSpPr>
                <a:spLocks/>
              </p:cNvSpPr>
              <p:nvPr/>
            </p:nvSpPr>
            <p:spPr bwMode="auto">
              <a:xfrm>
                <a:off x="2356" y="1471"/>
                <a:ext cx="5" cy="4"/>
              </a:xfrm>
              <a:custGeom>
                <a:avLst/>
                <a:gdLst>
                  <a:gd name="T0" fmla="*/ 0 w 15"/>
                  <a:gd name="T1" fmla="*/ 1 h 8"/>
                  <a:gd name="T2" fmla="*/ 0 w 15"/>
                  <a:gd name="T3" fmla="*/ 0 h 8"/>
                  <a:gd name="T4" fmla="*/ 0 w 15"/>
                  <a:gd name="T5" fmla="*/ 1 h 8"/>
                  <a:gd name="T6" fmla="*/ 0 w 15"/>
                  <a:gd name="T7" fmla="*/ 0 h 8"/>
                  <a:gd name="T8" fmla="*/ 0 w 15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0" y="7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1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Freeform 1013"/>
              <p:cNvSpPr>
                <a:spLocks/>
              </p:cNvSpPr>
              <p:nvPr/>
            </p:nvSpPr>
            <p:spPr bwMode="auto">
              <a:xfrm>
                <a:off x="2409" y="1514"/>
                <a:ext cx="30" cy="33"/>
              </a:xfrm>
              <a:custGeom>
                <a:avLst/>
                <a:gdLst>
                  <a:gd name="T0" fmla="*/ 0 w 89"/>
                  <a:gd name="T1" fmla="*/ 0 h 66"/>
                  <a:gd name="T2" fmla="*/ 0 w 89"/>
                  <a:gd name="T3" fmla="*/ 1 h 66"/>
                  <a:gd name="T4" fmla="*/ 0 w 89"/>
                  <a:gd name="T5" fmla="*/ 1 h 66"/>
                  <a:gd name="T6" fmla="*/ 0 w 89"/>
                  <a:gd name="T7" fmla="*/ 1 h 66"/>
                  <a:gd name="T8" fmla="*/ 0 w 89"/>
                  <a:gd name="T9" fmla="*/ 1 h 66"/>
                  <a:gd name="T10" fmla="*/ 0 w 89"/>
                  <a:gd name="T11" fmla="*/ 1 h 66"/>
                  <a:gd name="T12" fmla="*/ 0 w 89"/>
                  <a:gd name="T13" fmla="*/ 1 h 66"/>
                  <a:gd name="T14" fmla="*/ 0 w 89"/>
                  <a:gd name="T15" fmla="*/ 1 h 66"/>
                  <a:gd name="T16" fmla="*/ 0 w 89"/>
                  <a:gd name="T17" fmla="*/ 1 h 66"/>
                  <a:gd name="T18" fmla="*/ 0 w 89"/>
                  <a:gd name="T19" fmla="*/ 1 h 66"/>
                  <a:gd name="T20" fmla="*/ 0 w 89"/>
                  <a:gd name="T21" fmla="*/ 1 h 66"/>
                  <a:gd name="T22" fmla="*/ 0 w 89"/>
                  <a:gd name="T23" fmla="*/ 1 h 66"/>
                  <a:gd name="T24" fmla="*/ 0 w 89"/>
                  <a:gd name="T25" fmla="*/ 1 h 66"/>
                  <a:gd name="T26" fmla="*/ 0 w 89"/>
                  <a:gd name="T27" fmla="*/ 1 h 66"/>
                  <a:gd name="T28" fmla="*/ 0 w 89"/>
                  <a:gd name="T29" fmla="*/ 1 h 66"/>
                  <a:gd name="T30" fmla="*/ 0 w 89"/>
                  <a:gd name="T31" fmla="*/ 1 h 66"/>
                  <a:gd name="T32" fmla="*/ 0 w 8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66"/>
                  <a:gd name="T53" fmla="*/ 89 w 8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66">
                    <a:moveTo>
                      <a:pt x="14" y="0"/>
                    </a:moveTo>
                    <a:lnTo>
                      <a:pt x="23" y="10"/>
                    </a:lnTo>
                    <a:lnTo>
                      <a:pt x="30" y="18"/>
                    </a:lnTo>
                    <a:lnTo>
                      <a:pt x="38" y="25"/>
                    </a:lnTo>
                    <a:lnTo>
                      <a:pt x="47" y="32"/>
                    </a:lnTo>
                    <a:lnTo>
                      <a:pt x="56" y="38"/>
                    </a:lnTo>
                    <a:lnTo>
                      <a:pt x="66" y="45"/>
                    </a:lnTo>
                    <a:lnTo>
                      <a:pt x="89" y="57"/>
                    </a:lnTo>
                    <a:lnTo>
                      <a:pt x="79" y="66"/>
                    </a:lnTo>
                    <a:lnTo>
                      <a:pt x="54" y="54"/>
                    </a:lnTo>
                    <a:lnTo>
                      <a:pt x="44" y="47"/>
                    </a:lnTo>
                    <a:lnTo>
                      <a:pt x="33" y="41"/>
                    </a:lnTo>
                    <a:lnTo>
                      <a:pt x="25" y="33"/>
                    </a:lnTo>
                    <a:lnTo>
                      <a:pt x="16" y="25"/>
                    </a:lnTo>
                    <a:lnTo>
                      <a:pt x="7" y="17"/>
                    </a:lnTo>
                    <a:lnTo>
                      <a:pt x="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Freeform 1014"/>
              <p:cNvSpPr>
                <a:spLocks/>
              </p:cNvSpPr>
              <p:nvPr/>
            </p:nvSpPr>
            <p:spPr bwMode="auto">
              <a:xfrm>
                <a:off x="2409" y="1514"/>
                <a:ext cx="5" cy="3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1 h 6"/>
                  <a:gd name="T4" fmla="*/ 0 w 1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6"/>
                  <a:gd name="T11" fmla="*/ 14 w 1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6">
                    <a:moveTo>
                      <a:pt x="14" y="0"/>
                    </a:moveTo>
                    <a:lnTo>
                      <a:pt x="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Freeform 1015"/>
              <p:cNvSpPr>
                <a:spLocks/>
              </p:cNvSpPr>
              <p:nvPr/>
            </p:nvSpPr>
            <p:spPr bwMode="auto">
              <a:xfrm>
                <a:off x="2435" y="1543"/>
                <a:ext cx="8" cy="14"/>
              </a:xfrm>
              <a:custGeom>
                <a:avLst/>
                <a:gdLst>
                  <a:gd name="T0" fmla="*/ 0 w 23"/>
                  <a:gd name="T1" fmla="*/ 0 h 28"/>
                  <a:gd name="T2" fmla="*/ 0 w 23"/>
                  <a:gd name="T3" fmla="*/ 1 h 28"/>
                  <a:gd name="T4" fmla="*/ 0 w 23"/>
                  <a:gd name="T5" fmla="*/ 1 h 28"/>
                  <a:gd name="T6" fmla="*/ 0 w 23"/>
                  <a:gd name="T7" fmla="*/ 1 h 28"/>
                  <a:gd name="T8" fmla="*/ 0 w 23"/>
                  <a:gd name="T9" fmla="*/ 1 h 28"/>
                  <a:gd name="T10" fmla="*/ 0 w 23"/>
                  <a:gd name="T11" fmla="*/ 1 h 28"/>
                  <a:gd name="T12" fmla="*/ 0 w 23"/>
                  <a:gd name="T13" fmla="*/ 1 h 28"/>
                  <a:gd name="T14" fmla="*/ 0 w 23"/>
                  <a:gd name="T15" fmla="*/ 1 h 28"/>
                  <a:gd name="T16" fmla="*/ 0 w 23"/>
                  <a:gd name="T17" fmla="*/ 1 h 28"/>
                  <a:gd name="T18" fmla="*/ 0 w 23"/>
                  <a:gd name="T19" fmla="*/ 1 h 28"/>
                  <a:gd name="T20" fmla="*/ 0 w 23"/>
                  <a:gd name="T21" fmla="*/ 1 h 28"/>
                  <a:gd name="T22" fmla="*/ 0 w 23"/>
                  <a:gd name="T23" fmla="*/ 1 h 28"/>
                  <a:gd name="T24" fmla="*/ 0 w 23"/>
                  <a:gd name="T25" fmla="*/ 1 h 28"/>
                  <a:gd name="T26" fmla="*/ 0 w 23"/>
                  <a:gd name="T27" fmla="*/ 1 h 28"/>
                  <a:gd name="T28" fmla="*/ 0 w 23"/>
                  <a:gd name="T29" fmla="*/ 1 h 28"/>
                  <a:gd name="T30" fmla="*/ 0 w 23"/>
                  <a:gd name="T31" fmla="*/ 1 h 28"/>
                  <a:gd name="T32" fmla="*/ 0 w 23"/>
                  <a:gd name="T33" fmla="*/ 1 h 28"/>
                  <a:gd name="T34" fmla="*/ 0 w 23"/>
                  <a:gd name="T35" fmla="*/ 1 h 28"/>
                  <a:gd name="T36" fmla="*/ 0 w 23"/>
                  <a:gd name="T37" fmla="*/ 1 h 28"/>
                  <a:gd name="T38" fmla="*/ 0 w 23"/>
                  <a:gd name="T39" fmla="*/ 1 h 28"/>
                  <a:gd name="T40" fmla="*/ 0 w 23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8"/>
                  <a:gd name="T65" fmla="*/ 23 w 23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8">
                    <a:moveTo>
                      <a:pt x="13" y="0"/>
                    </a:moveTo>
                    <a:lnTo>
                      <a:pt x="16" y="2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0" y="28"/>
                    </a:lnTo>
                    <a:lnTo>
                      <a:pt x="14" y="27"/>
                    </a:lnTo>
                    <a:lnTo>
                      <a:pt x="11" y="26"/>
                    </a:lnTo>
                    <a:lnTo>
                      <a:pt x="8" y="23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1" name="Freeform 1016"/>
              <p:cNvSpPr>
                <a:spLocks/>
              </p:cNvSpPr>
              <p:nvPr/>
            </p:nvSpPr>
            <p:spPr bwMode="auto">
              <a:xfrm>
                <a:off x="2435" y="1543"/>
                <a:ext cx="4" cy="4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9"/>
                  <a:gd name="T17" fmla="*/ 13 w 1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9">
                    <a:moveTo>
                      <a:pt x="11" y="0"/>
                    </a:moveTo>
                    <a:lnTo>
                      <a:pt x="13" y="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2" name="Freeform 1017"/>
              <p:cNvSpPr>
                <a:spLocks/>
              </p:cNvSpPr>
              <p:nvPr/>
            </p:nvSpPr>
            <p:spPr bwMode="auto">
              <a:xfrm>
                <a:off x="2442" y="1521"/>
                <a:ext cx="29" cy="36"/>
              </a:xfrm>
              <a:custGeom>
                <a:avLst/>
                <a:gdLst>
                  <a:gd name="T0" fmla="*/ 0 w 87"/>
                  <a:gd name="T1" fmla="*/ 1 h 71"/>
                  <a:gd name="T2" fmla="*/ 0 w 87"/>
                  <a:gd name="T3" fmla="*/ 1 h 71"/>
                  <a:gd name="T4" fmla="*/ 0 w 87"/>
                  <a:gd name="T5" fmla="*/ 1 h 71"/>
                  <a:gd name="T6" fmla="*/ 0 w 87"/>
                  <a:gd name="T7" fmla="*/ 1 h 71"/>
                  <a:gd name="T8" fmla="*/ 0 w 87"/>
                  <a:gd name="T9" fmla="*/ 1 h 71"/>
                  <a:gd name="T10" fmla="*/ 0 w 87"/>
                  <a:gd name="T11" fmla="*/ 1 h 71"/>
                  <a:gd name="T12" fmla="*/ 0 w 87"/>
                  <a:gd name="T13" fmla="*/ 1 h 71"/>
                  <a:gd name="T14" fmla="*/ 0 w 87"/>
                  <a:gd name="T15" fmla="*/ 1 h 71"/>
                  <a:gd name="T16" fmla="*/ 0 w 87"/>
                  <a:gd name="T17" fmla="*/ 1 h 71"/>
                  <a:gd name="T18" fmla="*/ 0 w 87"/>
                  <a:gd name="T19" fmla="*/ 1 h 71"/>
                  <a:gd name="T20" fmla="*/ 0 w 87"/>
                  <a:gd name="T21" fmla="*/ 1 h 71"/>
                  <a:gd name="T22" fmla="*/ 0 w 87"/>
                  <a:gd name="T23" fmla="*/ 1 h 71"/>
                  <a:gd name="T24" fmla="*/ 0 w 87"/>
                  <a:gd name="T25" fmla="*/ 1 h 71"/>
                  <a:gd name="T26" fmla="*/ 0 w 87"/>
                  <a:gd name="T27" fmla="*/ 1 h 71"/>
                  <a:gd name="T28" fmla="*/ 0 w 87"/>
                  <a:gd name="T29" fmla="*/ 1 h 71"/>
                  <a:gd name="T30" fmla="*/ 0 w 87"/>
                  <a:gd name="T31" fmla="*/ 1 h 71"/>
                  <a:gd name="T32" fmla="*/ 0 w 87"/>
                  <a:gd name="T33" fmla="*/ 0 h 71"/>
                  <a:gd name="T34" fmla="*/ 0 w 87"/>
                  <a:gd name="T35" fmla="*/ 1 h 71"/>
                  <a:gd name="T36" fmla="*/ 0 w 87"/>
                  <a:gd name="T37" fmla="*/ 1 h 71"/>
                  <a:gd name="T38" fmla="*/ 0 w 87"/>
                  <a:gd name="T39" fmla="*/ 1 h 71"/>
                  <a:gd name="T40" fmla="*/ 0 w 87"/>
                  <a:gd name="T41" fmla="*/ 1 h 71"/>
                  <a:gd name="T42" fmla="*/ 0 w 87"/>
                  <a:gd name="T43" fmla="*/ 1 h 71"/>
                  <a:gd name="T44" fmla="*/ 0 w 87"/>
                  <a:gd name="T45" fmla="*/ 1 h 71"/>
                  <a:gd name="T46" fmla="*/ 0 w 87"/>
                  <a:gd name="T47" fmla="*/ 1 h 71"/>
                  <a:gd name="T48" fmla="*/ 0 w 87"/>
                  <a:gd name="T49" fmla="*/ 1 h 71"/>
                  <a:gd name="T50" fmla="*/ 0 w 87"/>
                  <a:gd name="T51" fmla="*/ 1 h 71"/>
                  <a:gd name="T52" fmla="*/ 0 w 87"/>
                  <a:gd name="T53" fmla="*/ 1 h 71"/>
                  <a:gd name="T54" fmla="*/ 0 w 87"/>
                  <a:gd name="T55" fmla="*/ 1 h 71"/>
                  <a:gd name="T56" fmla="*/ 0 w 87"/>
                  <a:gd name="T57" fmla="*/ 1 h 71"/>
                  <a:gd name="T58" fmla="*/ 0 w 87"/>
                  <a:gd name="T59" fmla="*/ 1 h 71"/>
                  <a:gd name="T60" fmla="*/ 0 w 87"/>
                  <a:gd name="T61" fmla="*/ 1 h 71"/>
                  <a:gd name="T62" fmla="*/ 0 w 87"/>
                  <a:gd name="T63" fmla="*/ 1 h 71"/>
                  <a:gd name="T64" fmla="*/ 0 w 87"/>
                  <a:gd name="T65" fmla="*/ 1 h 71"/>
                  <a:gd name="T66" fmla="*/ 0 w 87"/>
                  <a:gd name="T67" fmla="*/ 1 h 71"/>
                  <a:gd name="T68" fmla="*/ 0 w 87"/>
                  <a:gd name="T69" fmla="*/ 1 h 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71"/>
                  <a:gd name="T107" fmla="*/ 87 w 87"/>
                  <a:gd name="T108" fmla="*/ 71 h 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71">
                    <a:moveTo>
                      <a:pt x="0" y="59"/>
                    </a:moveTo>
                    <a:lnTo>
                      <a:pt x="7" y="59"/>
                    </a:lnTo>
                    <a:lnTo>
                      <a:pt x="14" y="58"/>
                    </a:lnTo>
                    <a:lnTo>
                      <a:pt x="22" y="57"/>
                    </a:lnTo>
                    <a:lnTo>
                      <a:pt x="28" y="54"/>
                    </a:lnTo>
                    <a:lnTo>
                      <a:pt x="34" y="51"/>
                    </a:lnTo>
                    <a:lnTo>
                      <a:pt x="40" y="48"/>
                    </a:lnTo>
                    <a:lnTo>
                      <a:pt x="45" y="45"/>
                    </a:lnTo>
                    <a:lnTo>
                      <a:pt x="50" y="41"/>
                    </a:lnTo>
                    <a:lnTo>
                      <a:pt x="54" y="37"/>
                    </a:lnTo>
                    <a:lnTo>
                      <a:pt x="59" y="32"/>
                    </a:lnTo>
                    <a:lnTo>
                      <a:pt x="62" y="28"/>
                    </a:lnTo>
                    <a:lnTo>
                      <a:pt x="65" y="22"/>
                    </a:lnTo>
                    <a:lnTo>
                      <a:pt x="66" y="16"/>
                    </a:lnTo>
                    <a:lnTo>
                      <a:pt x="68" y="11"/>
                    </a:lnTo>
                    <a:lnTo>
                      <a:pt x="69" y="6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87" y="7"/>
                    </a:lnTo>
                    <a:lnTo>
                      <a:pt x="85" y="13"/>
                    </a:lnTo>
                    <a:lnTo>
                      <a:pt x="84" y="20"/>
                    </a:lnTo>
                    <a:lnTo>
                      <a:pt x="81" y="27"/>
                    </a:lnTo>
                    <a:lnTo>
                      <a:pt x="78" y="33"/>
                    </a:lnTo>
                    <a:lnTo>
                      <a:pt x="73" y="38"/>
                    </a:lnTo>
                    <a:lnTo>
                      <a:pt x="69" y="44"/>
                    </a:lnTo>
                    <a:lnTo>
                      <a:pt x="63" y="49"/>
                    </a:lnTo>
                    <a:lnTo>
                      <a:pt x="57" y="53"/>
                    </a:lnTo>
                    <a:lnTo>
                      <a:pt x="51" y="58"/>
                    </a:lnTo>
                    <a:lnTo>
                      <a:pt x="44" y="62"/>
                    </a:lnTo>
                    <a:lnTo>
                      <a:pt x="35" y="65"/>
                    </a:lnTo>
                    <a:lnTo>
                      <a:pt x="28" y="68"/>
                    </a:lnTo>
                    <a:lnTo>
                      <a:pt x="19" y="70"/>
                    </a:lnTo>
                    <a:lnTo>
                      <a:pt x="9" y="71"/>
                    </a:lnTo>
                    <a:lnTo>
                      <a:pt x="0" y="7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3" name="Freeform 1018"/>
              <p:cNvSpPr>
                <a:spLocks/>
              </p:cNvSpPr>
              <p:nvPr/>
            </p:nvSpPr>
            <p:spPr bwMode="auto">
              <a:xfrm>
                <a:off x="2442" y="1551"/>
                <a:ext cx="1" cy="6"/>
              </a:xfrm>
              <a:custGeom>
                <a:avLst/>
                <a:gdLst>
                  <a:gd name="T0" fmla="*/ 0 w 3"/>
                  <a:gd name="T1" fmla="*/ 1 h 12"/>
                  <a:gd name="T2" fmla="*/ 0 w 3"/>
                  <a:gd name="T3" fmla="*/ 1 h 12"/>
                  <a:gd name="T4" fmla="*/ 0 w 3"/>
                  <a:gd name="T5" fmla="*/ 0 h 12"/>
                  <a:gd name="T6" fmla="*/ 0 w 3"/>
                  <a:gd name="T7" fmla="*/ 0 h 12"/>
                  <a:gd name="T8" fmla="*/ 0 w 3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2"/>
                  <a:gd name="T17" fmla="*/ 3 w 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2">
                    <a:moveTo>
                      <a:pt x="0" y="12"/>
                    </a:moveTo>
                    <a:lnTo>
                      <a:pt x="2" y="1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4" name="Rectangle 1019"/>
              <p:cNvSpPr>
                <a:spLocks noChangeArrowheads="1"/>
              </p:cNvSpPr>
              <p:nvPr/>
            </p:nvSpPr>
            <p:spPr bwMode="auto">
              <a:xfrm>
                <a:off x="2465" y="1499"/>
                <a:ext cx="6" cy="22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55" name="Freeform 1020"/>
              <p:cNvSpPr>
                <a:spLocks/>
              </p:cNvSpPr>
              <p:nvPr/>
            </p:nvSpPr>
            <p:spPr bwMode="auto">
              <a:xfrm>
                <a:off x="2465" y="1519"/>
                <a:ext cx="6" cy="3"/>
              </a:xfrm>
              <a:custGeom>
                <a:avLst/>
                <a:gdLst>
                  <a:gd name="T0" fmla="*/ 0 w 18"/>
                  <a:gd name="T1" fmla="*/ 1 h 6"/>
                  <a:gd name="T2" fmla="*/ 0 w 18"/>
                  <a:gd name="T3" fmla="*/ 0 h 6"/>
                  <a:gd name="T4" fmla="*/ 0 w 18"/>
                  <a:gd name="T5" fmla="*/ 1 h 6"/>
                  <a:gd name="T6" fmla="*/ 0 w 18"/>
                  <a:gd name="T7" fmla="*/ 1 h 6"/>
                  <a:gd name="T8" fmla="*/ 0 w 18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6"/>
                  <a:gd name="T17" fmla="*/ 18 w 1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6">
                    <a:moveTo>
                      <a:pt x="18" y="6"/>
                    </a:moveTo>
                    <a:lnTo>
                      <a:pt x="18" y="0"/>
                    </a:lnTo>
                    <a:lnTo>
                      <a:pt x="18" y="5"/>
                    </a:lnTo>
                    <a:lnTo>
                      <a:pt x="0" y="5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Freeform 1021"/>
              <p:cNvSpPr>
                <a:spLocks/>
              </p:cNvSpPr>
              <p:nvPr/>
            </p:nvSpPr>
            <p:spPr bwMode="auto">
              <a:xfrm>
                <a:off x="2465" y="1479"/>
                <a:ext cx="40" cy="21"/>
              </a:xfrm>
              <a:custGeom>
                <a:avLst/>
                <a:gdLst>
                  <a:gd name="T0" fmla="*/ 0 w 119"/>
                  <a:gd name="T1" fmla="*/ 1 h 41"/>
                  <a:gd name="T2" fmla="*/ 0 w 119"/>
                  <a:gd name="T3" fmla="*/ 1 h 41"/>
                  <a:gd name="T4" fmla="*/ 0 w 119"/>
                  <a:gd name="T5" fmla="*/ 1 h 41"/>
                  <a:gd name="T6" fmla="*/ 0 w 119"/>
                  <a:gd name="T7" fmla="*/ 1 h 41"/>
                  <a:gd name="T8" fmla="*/ 0 w 119"/>
                  <a:gd name="T9" fmla="*/ 1 h 41"/>
                  <a:gd name="T10" fmla="*/ 0 w 119"/>
                  <a:gd name="T11" fmla="*/ 1 h 41"/>
                  <a:gd name="T12" fmla="*/ 0 w 119"/>
                  <a:gd name="T13" fmla="*/ 1 h 41"/>
                  <a:gd name="T14" fmla="*/ 0 w 119"/>
                  <a:gd name="T15" fmla="*/ 1 h 41"/>
                  <a:gd name="T16" fmla="*/ 0 w 119"/>
                  <a:gd name="T17" fmla="*/ 1 h 41"/>
                  <a:gd name="T18" fmla="*/ 0 w 119"/>
                  <a:gd name="T19" fmla="*/ 1 h 41"/>
                  <a:gd name="T20" fmla="*/ 0 w 119"/>
                  <a:gd name="T21" fmla="*/ 1 h 41"/>
                  <a:gd name="T22" fmla="*/ 0 w 119"/>
                  <a:gd name="T23" fmla="*/ 1 h 41"/>
                  <a:gd name="T24" fmla="*/ 0 w 119"/>
                  <a:gd name="T25" fmla="*/ 1 h 41"/>
                  <a:gd name="T26" fmla="*/ 0 w 119"/>
                  <a:gd name="T27" fmla="*/ 0 h 41"/>
                  <a:gd name="T28" fmla="*/ 0 w 119"/>
                  <a:gd name="T29" fmla="*/ 0 h 41"/>
                  <a:gd name="T30" fmla="*/ 0 w 119"/>
                  <a:gd name="T31" fmla="*/ 0 h 41"/>
                  <a:gd name="T32" fmla="*/ 0 w 119"/>
                  <a:gd name="T33" fmla="*/ 1 h 41"/>
                  <a:gd name="T34" fmla="*/ 0 w 119"/>
                  <a:gd name="T35" fmla="*/ 1 h 41"/>
                  <a:gd name="T36" fmla="*/ 0 w 119"/>
                  <a:gd name="T37" fmla="*/ 1 h 41"/>
                  <a:gd name="T38" fmla="*/ 0 w 119"/>
                  <a:gd name="T39" fmla="*/ 1 h 41"/>
                  <a:gd name="T40" fmla="*/ 0 w 119"/>
                  <a:gd name="T41" fmla="*/ 1 h 41"/>
                  <a:gd name="T42" fmla="*/ 0 w 119"/>
                  <a:gd name="T43" fmla="*/ 1 h 41"/>
                  <a:gd name="T44" fmla="*/ 0 w 119"/>
                  <a:gd name="T45" fmla="*/ 1 h 41"/>
                  <a:gd name="T46" fmla="*/ 0 w 119"/>
                  <a:gd name="T47" fmla="*/ 1 h 41"/>
                  <a:gd name="T48" fmla="*/ 0 w 119"/>
                  <a:gd name="T49" fmla="*/ 1 h 41"/>
                  <a:gd name="T50" fmla="*/ 0 w 119"/>
                  <a:gd name="T51" fmla="*/ 1 h 41"/>
                  <a:gd name="T52" fmla="*/ 0 w 119"/>
                  <a:gd name="T53" fmla="*/ 1 h 41"/>
                  <a:gd name="T54" fmla="*/ 0 w 119"/>
                  <a:gd name="T55" fmla="*/ 1 h 41"/>
                  <a:gd name="T56" fmla="*/ 0 w 119"/>
                  <a:gd name="T57" fmla="*/ 1 h 41"/>
                  <a:gd name="T58" fmla="*/ 0 w 119"/>
                  <a:gd name="T59" fmla="*/ 1 h 41"/>
                  <a:gd name="T60" fmla="*/ 0 w 119"/>
                  <a:gd name="T61" fmla="*/ 1 h 41"/>
                  <a:gd name="T62" fmla="*/ 0 w 119"/>
                  <a:gd name="T63" fmla="*/ 1 h 41"/>
                  <a:gd name="T64" fmla="*/ 0 w 119"/>
                  <a:gd name="T65" fmla="*/ 1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9"/>
                  <a:gd name="T100" fmla="*/ 0 h 41"/>
                  <a:gd name="T101" fmla="*/ 119 w 119"/>
                  <a:gd name="T102" fmla="*/ 41 h 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9" h="41">
                    <a:moveTo>
                      <a:pt x="0" y="39"/>
                    </a:moveTo>
                    <a:lnTo>
                      <a:pt x="2" y="33"/>
                    </a:lnTo>
                    <a:lnTo>
                      <a:pt x="3" y="30"/>
                    </a:lnTo>
                    <a:lnTo>
                      <a:pt x="4" y="27"/>
                    </a:lnTo>
                    <a:lnTo>
                      <a:pt x="7" y="22"/>
                    </a:lnTo>
                    <a:lnTo>
                      <a:pt x="13" y="16"/>
                    </a:lnTo>
                    <a:lnTo>
                      <a:pt x="21" y="12"/>
                    </a:lnTo>
                    <a:lnTo>
                      <a:pt x="27" y="9"/>
                    </a:lnTo>
                    <a:lnTo>
                      <a:pt x="35" y="7"/>
                    </a:lnTo>
                    <a:lnTo>
                      <a:pt x="44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72" y="1"/>
                    </a:lnTo>
                    <a:lnTo>
                      <a:pt x="83" y="0"/>
                    </a:lnTo>
                    <a:lnTo>
                      <a:pt x="102" y="0"/>
                    </a:lnTo>
                    <a:lnTo>
                      <a:pt x="119" y="0"/>
                    </a:lnTo>
                    <a:lnTo>
                      <a:pt x="119" y="12"/>
                    </a:lnTo>
                    <a:lnTo>
                      <a:pt x="102" y="12"/>
                    </a:lnTo>
                    <a:lnTo>
                      <a:pt x="83" y="12"/>
                    </a:lnTo>
                    <a:lnTo>
                      <a:pt x="74" y="13"/>
                    </a:lnTo>
                    <a:lnTo>
                      <a:pt x="65" y="14"/>
                    </a:lnTo>
                    <a:lnTo>
                      <a:pt x="58" y="15"/>
                    </a:lnTo>
                    <a:lnTo>
                      <a:pt x="49" y="16"/>
                    </a:lnTo>
                    <a:lnTo>
                      <a:pt x="41" y="19"/>
                    </a:lnTo>
                    <a:lnTo>
                      <a:pt x="35" y="21"/>
                    </a:lnTo>
                    <a:lnTo>
                      <a:pt x="31" y="23"/>
                    </a:lnTo>
                    <a:lnTo>
                      <a:pt x="25" y="26"/>
                    </a:lnTo>
                    <a:lnTo>
                      <a:pt x="22" y="28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8" y="35"/>
                    </a:lnTo>
                    <a:lnTo>
                      <a:pt x="18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7" name="Freeform 1022"/>
              <p:cNvSpPr>
                <a:spLocks/>
              </p:cNvSpPr>
              <p:nvPr/>
            </p:nvSpPr>
            <p:spPr bwMode="auto">
              <a:xfrm>
                <a:off x="2465" y="1499"/>
                <a:ext cx="6" cy="1"/>
              </a:xfrm>
              <a:custGeom>
                <a:avLst/>
                <a:gdLst>
                  <a:gd name="T0" fmla="*/ 0 w 18"/>
                  <a:gd name="T1" fmla="*/ 1 h 2"/>
                  <a:gd name="T2" fmla="*/ 0 w 18"/>
                  <a:gd name="T3" fmla="*/ 0 h 2"/>
                  <a:gd name="T4" fmla="*/ 0 w 18"/>
                  <a:gd name="T5" fmla="*/ 1 h 2"/>
                  <a:gd name="T6" fmla="*/ 0 w 18"/>
                  <a:gd name="T7" fmla="*/ 1 h 2"/>
                  <a:gd name="T8" fmla="*/ 0 w 1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1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8" name="Freeform 1023"/>
              <p:cNvSpPr>
                <a:spLocks/>
              </p:cNvSpPr>
              <p:nvPr/>
            </p:nvSpPr>
            <p:spPr bwMode="auto">
              <a:xfrm>
                <a:off x="2505" y="1479"/>
                <a:ext cx="27" cy="22"/>
              </a:xfrm>
              <a:custGeom>
                <a:avLst/>
                <a:gdLst>
                  <a:gd name="T0" fmla="*/ 0 w 82"/>
                  <a:gd name="T1" fmla="*/ 0 h 43"/>
                  <a:gd name="T2" fmla="*/ 0 w 82"/>
                  <a:gd name="T3" fmla="*/ 0 h 43"/>
                  <a:gd name="T4" fmla="*/ 0 w 82"/>
                  <a:gd name="T5" fmla="*/ 1 h 43"/>
                  <a:gd name="T6" fmla="*/ 0 w 82"/>
                  <a:gd name="T7" fmla="*/ 1 h 43"/>
                  <a:gd name="T8" fmla="*/ 0 w 82"/>
                  <a:gd name="T9" fmla="*/ 1 h 43"/>
                  <a:gd name="T10" fmla="*/ 0 w 82"/>
                  <a:gd name="T11" fmla="*/ 1 h 43"/>
                  <a:gd name="T12" fmla="*/ 0 w 82"/>
                  <a:gd name="T13" fmla="*/ 1 h 43"/>
                  <a:gd name="T14" fmla="*/ 0 w 82"/>
                  <a:gd name="T15" fmla="*/ 1 h 43"/>
                  <a:gd name="T16" fmla="*/ 0 w 82"/>
                  <a:gd name="T17" fmla="*/ 1 h 43"/>
                  <a:gd name="T18" fmla="*/ 0 w 82"/>
                  <a:gd name="T19" fmla="*/ 1 h 43"/>
                  <a:gd name="T20" fmla="*/ 0 w 82"/>
                  <a:gd name="T21" fmla="*/ 1 h 43"/>
                  <a:gd name="T22" fmla="*/ 0 w 82"/>
                  <a:gd name="T23" fmla="*/ 1 h 43"/>
                  <a:gd name="T24" fmla="*/ 0 w 82"/>
                  <a:gd name="T25" fmla="*/ 1 h 43"/>
                  <a:gd name="T26" fmla="*/ 0 w 82"/>
                  <a:gd name="T27" fmla="*/ 1 h 43"/>
                  <a:gd name="T28" fmla="*/ 0 w 82"/>
                  <a:gd name="T29" fmla="*/ 1 h 43"/>
                  <a:gd name="T30" fmla="*/ 0 w 82"/>
                  <a:gd name="T31" fmla="*/ 1 h 43"/>
                  <a:gd name="T32" fmla="*/ 0 w 82"/>
                  <a:gd name="T33" fmla="*/ 1 h 43"/>
                  <a:gd name="T34" fmla="*/ 0 w 82"/>
                  <a:gd name="T35" fmla="*/ 1 h 43"/>
                  <a:gd name="T36" fmla="*/ 0 w 82"/>
                  <a:gd name="T37" fmla="*/ 1 h 43"/>
                  <a:gd name="T38" fmla="*/ 0 w 82"/>
                  <a:gd name="T39" fmla="*/ 1 h 43"/>
                  <a:gd name="T40" fmla="*/ 0 w 82"/>
                  <a:gd name="T41" fmla="*/ 1 h 43"/>
                  <a:gd name="T42" fmla="*/ 0 w 82"/>
                  <a:gd name="T43" fmla="*/ 1 h 43"/>
                  <a:gd name="T44" fmla="*/ 0 w 82"/>
                  <a:gd name="T45" fmla="*/ 1 h 43"/>
                  <a:gd name="T46" fmla="*/ 0 w 82"/>
                  <a:gd name="T47" fmla="*/ 1 h 43"/>
                  <a:gd name="T48" fmla="*/ 0 w 82"/>
                  <a:gd name="T49" fmla="*/ 1 h 43"/>
                  <a:gd name="T50" fmla="*/ 0 w 82"/>
                  <a:gd name="T51" fmla="*/ 1 h 43"/>
                  <a:gd name="T52" fmla="*/ 0 w 82"/>
                  <a:gd name="T53" fmla="*/ 1 h 43"/>
                  <a:gd name="T54" fmla="*/ 0 w 82"/>
                  <a:gd name="T55" fmla="*/ 1 h 43"/>
                  <a:gd name="T56" fmla="*/ 0 w 82"/>
                  <a:gd name="T57" fmla="*/ 0 h 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2"/>
                  <a:gd name="T88" fmla="*/ 0 h 43"/>
                  <a:gd name="T89" fmla="*/ 82 w 82"/>
                  <a:gd name="T90" fmla="*/ 43 h 4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2" h="43">
                    <a:moveTo>
                      <a:pt x="0" y="0"/>
                    </a:moveTo>
                    <a:lnTo>
                      <a:pt x="8" y="0"/>
                    </a:lnTo>
                    <a:lnTo>
                      <a:pt x="15" y="1"/>
                    </a:lnTo>
                    <a:lnTo>
                      <a:pt x="21" y="2"/>
                    </a:lnTo>
                    <a:lnTo>
                      <a:pt x="27" y="4"/>
                    </a:lnTo>
                    <a:lnTo>
                      <a:pt x="37" y="9"/>
                    </a:lnTo>
                    <a:lnTo>
                      <a:pt x="46" y="14"/>
                    </a:lnTo>
                    <a:lnTo>
                      <a:pt x="55" y="20"/>
                    </a:lnTo>
                    <a:lnTo>
                      <a:pt x="58" y="22"/>
                    </a:lnTo>
                    <a:lnTo>
                      <a:pt x="62" y="25"/>
                    </a:lnTo>
                    <a:lnTo>
                      <a:pt x="67" y="27"/>
                    </a:lnTo>
                    <a:lnTo>
                      <a:pt x="71" y="29"/>
                    </a:lnTo>
                    <a:lnTo>
                      <a:pt x="76" y="30"/>
                    </a:lnTo>
                    <a:lnTo>
                      <a:pt x="82" y="32"/>
                    </a:lnTo>
                    <a:lnTo>
                      <a:pt x="76" y="43"/>
                    </a:lnTo>
                    <a:lnTo>
                      <a:pt x="70" y="41"/>
                    </a:lnTo>
                    <a:lnTo>
                      <a:pt x="62" y="39"/>
                    </a:lnTo>
                    <a:lnTo>
                      <a:pt x="56" y="37"/>
                    </a:lnTo>
                    <a:lnTo>
                      <a:pt x="52" y="34"/>
                    </a:lnTo>
                    <a:lnTo>
                      <a:pt x="48" y="32"/>
                    </a:lnTo>
                    <a:lnTo>
                      <a:pt x="42" y="29"/>
                    </a:lnTo>
                    <a:lnTo>
                      <a:pt x="34" y="24"/>
                    </a:lnTo>
                    <a:lnTo>
                      <a:pt x="27" y="19"/>
                    </a:lnTo>
                    <a:lnTo>
                      <a:pt x="18" y="15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Freeform 1024"/>
              <p:cNvSpPr>
                <a:spLocks/>
              </p:cNvSpPr>
              <p:nvPr/>
            </p:nvSpPr>
            <p:spPr bwMode="auto">
              <a:xfrm>
                <a:off x="2505" y="1479"/>
                <a:ext cx="0" cy="6"/>
              </a:xfrm>
              <a:custGeom>
                <a:avLst/>
                <a:gdLst>
                  <a:gd name="T0" fmla="*/ 0 h 12"/>
                  <a:gd name="T1" fmla="*/ 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Freeform 1025"/>
              <p:cNvSpPr>
                <a:spLocks/>
              </p:cNvSpPr>
              <p:nvPr/>
            </p:nvSpPr>
            <p:spPr bwMode="auto">
              <a:xfrm>
                <a:off x="2528" y="1473"/>
                <a:ext cx="11" cy="26"/>
              </a:xfrm>
              <a:custGeom>
                <a:avLst/>
                <a:gdLst>
                  <a:gd name="T0" fmla="*/ 0 w 31"/>
                  <a:gd name="T1" fmla="*/ 1 h 51"/>
                  <a:gd name="T2" fmla="*/ 0 w 31"/>
                  <a:gd name="T3" fmla="*/ 1 h 51"/>
                  <a:gd name="T4" fmla="*/ 0 w 31"/>
                  <a:gd name="T5" fmla="*/ 1 h 51"/>
                  <a:gd name="T6" fmla="*/ 0 w 31"/>
                  <a:gd name="T7" fmla="*/ 1 h 51"/>
                  <a:gd name="T8" fmla="*/ 0 w 31"/>
                  <a:gd name="T9" fmla="*/ 1 h 51"/>
                  <a:gd name="T10" fmla="*/ 0 w 31"/>
                  <a:gd name="T11" fmla="*/ 1 h 51"/>
                  <a:gd name="T12" fmla="*/ 0 w 31"/>
                  <a:gd name="T13" fmla="*/ 1 h 51"/>
                  <a:gd name="T14" fmla="*/ 0 w 31"/>
                  <a:gd name="T15" fmla="*/ 1 h 51"/>
                  <a:gd name="T16" fmla="*/ 0 w 31"/>
                  <a:gd name="T17" fmla="*/ 1 h 51"/>
                  <a:gd name="T18" fmla="*/ 0 w 31"/>
                  <a:gd name="T19" fmla="*/ 1 h 51"/>
                  <a:gd name="T20" fmla="*/ 0 w 31"/>
                  <a:gd name="T21" fmla="*/ 1 h 51"/>
                  <a:gd name="T22" fmla="*/ 0 w 31"/>
                  <a:gd name="T23" fmla="*/ 1 h 51"/>
                  <a:gd name="T24" fmla="*/ 0 w 31"/>
                  <a:gd name="T25" fmla="*/ 1 h 51"/>
                  <a:gd name="T26" fmla="*/ 0 w 31"/>
                  <a:gd name="T27" fmla="*/ 1 h 51"/>
                  <a:gd name="T28" fmla="*/ 0 w 31"/>
                  <a:gd name="T29" fmla="*/ 1 h 51"/>
                  <a:gd name="T30" fmla="*/ 0 w 31"/>
                  <a:gd name="T31" fmla="*/ 1 h 51"/>
                  <a:gd name="T32" fmla="*/ 0 w 31"/>
                  <a:gd name="T33" fmla="*/ 0 h 51"/>
                  <a:gd name="T34" fmla="*/ 0 w 31"/>
                  <a:gd name="T35" fmla="*/ 0 h 51"/>
                  <a:gd name="T36" fmla="*/ 0 w 31"/>
                  <a:gd name="T37" fmla="*/ 1 h 51"/>
                  <a:gd name="T38" fmla="*/ 0 w 31"/>
                  <a:gd name="T39" fmla="*/ 1 h 51"/>
                  <a:gd name="T40" fmla="*/ 0 w 31"/>
                  <a:gd name="T41" fmla="*/ 1 h 51"/>
                  <a:gd name="T42" fmla="*/ 0 w 31"/>
                  <a:gd name="T43" fmla="*/ 1 h 51"/>
                  <a:gd name="T44" fmla="*/ 0 w 31"/>
                  <a:gd name="T45" fmla="*/ 1 h 51"/>
                  <a:gd name="T46" fmla="*/ 0 w 31"/>
                  <a:gd name="T47" fmla="*/ 1 h 51"/>
                  <a:gd name="T48" fmla="*/ 0 w 31"/>
                  <a:gd name="T49" fmla="*/ 1 h 51"/>
                  <a:gd name="T50" fmla="*/ 0 w 31"/>
                  <a:gd name="T51" fmla="*/ 1 h 51"/>
                  <a:gd name="T52" fmla="*/ 0 w 31"/>
                  <a:gd name="T53" fmla="*/ 1 h 51"/>
                  <a:gd name="T54" fmla="*/ 0 w 31"/>
                  <a:gd name="T55" fmla="*/ 1 h 51"/>
                  <a:gd name="T56" fmla="*/ 0 w 31"/>
                  <a:gd name="T57" fmla="*/ 1 h 51"/>
                  <a:gd name="T58" fmla="*/ 0 w 31"/>
                  <a:gd name="T59" fmla="*/ 1 h 51"/>
                  <a:gd name="T60" fmla="*/ 0 w 31"/>
                  <a:gd name="T61" fmla="*/ 1 h 51"/>
                  <a:gd name="T62" fmla="*/ 0 w 31"/>
                  <a:gd name="T63" fmla="*/ 1 h 51"/>
                  <a:gd name="T64" fmla="*/ 0 w 31"/>
                  <a:gd name="T65" fmla="*/ 1 h 51"/>
                  <a:gd name="T66" fmla="*/ 0 w 31"/>
                  <a:gd name="T67" fmla="*/ 1 h 51"/>
                  <a:gd name="T68" fmla="*/ 0 w 31"/>
                  <a:gd name="T69" fmla="*/ 1 h 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1"/>
                  <a:gd name="T106" fmla="*/ 0 h 51"/>
                  <a:gd name="T107" fmla="*/ 31 w 31"/>
                  <a:gd name="T108" fmla="*/ 51 h 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1" h="51">
                    <a:moveTo>
                      <a:pt x="0" y="48"/>
                    </a:moveTo>
                    <a:lnTo>
                      <a:pt x="9" y="24"/>
                    </a:lnTo>
                    <a:lnTo>
                      <a:pt x="12" y="17"/>
                    </a:lnTo>
                    <a:lnTo>
                      <a:pt x="13" y="14"/>
                    </a:lnTo>
                    <a:lnTo>
                      <a:pt x="28" y="12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28" y="27"/>
                    </a:lnTo>
                    <a:lnTo>
                      <a:pt x="25" y="35"/>
                    </a:lnTo>
                    <a:lnTo>
                      <a:pt x="19" y="39"/>
                    </a:lnTo>
                    <a:lnTo>
                      <a:pt x="10" y="40"/>
                    </a:lnTo>
                    <a:lnTo>
                      <a:pt x="6" y="38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1" y="25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"/>
                    </a:lnTo>
                    <a:lnTo>
                      <a:pt x="19" y="23"/>
                    </a:lnTo>
                    <a:lnTo>
                      <a:pt x="20" y="30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7" y="28"/>
                    </a:lnTo>
                    <a:lnTo>
                      <a:pt x="10" y="28"/>
                    </a:lnTo>
                    <a:lnTo>
                      <a:pt x="9" y="30"/>
                    </a:lnTo>
                    <a:lnTo>
                      <a:pt x="12" y="24"/>
                    </a:lnTo>
                    <a:lnTo>
                      <a:pt x="13" y="17"/>
                    </a:lnTo>
                    <a:lnTo>
                      <a:pt x="14" y="21"/>
                    </a:lnTo>
                    <a:lnTo>
                      <a:pt x="29" y="19"/>
                    </a:lnTo>
                    <a:lnTo>
                      <a:pt x="28" y="21"/>
                    </a:lnTo>
                    <a:lnTo>
                      <a:pt x="26" y="27"/>
                    </a:lnTo>
                    <a:lnTo>
                      <a:pt x="17" y="5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Freeform 1026"/>
              <p:cNvSpPr>
                <a:spLocks/>
              </p:cNvSpPr>
              <p:nvPr/>
            </p:nvSpPr>
            <p:spPr bwMode="auto">
              <a:xfrm>
                <a:off x="2528" y="1495"/>
                <a:ext cx="6" cy="7"/>
              </a:xfrm>
              <a:custGeom>
                <a:avLst/>
                <a:gdLst>
                  <a:gd name="T0" fmla="*/ 0 w 17"/>
                  <a:gd name="T1" fmla="*/ 1 h 14"/>
                  <a:gd name="T2" fmla="*/ 0 w 17"/>
                  <a:gd name="T3" fmla="*/ 1 h 14"/>
                  <a:gd name="T4" fmla="*/ 0 w 17"/>
                  <a:gd name="T5" fmla="*/ 1 h 14"/>
                  <a:gd name="T6" fmla="*/ 0 w 17"/>
                  <a:gd name="T7" fmla="*/ 1 h 14"/>
                  <a:gd name="T8" fmla="*/ 0 w 17"/>
                  <a:gd name="T9" fmla="*/ 0 h 14"/>
                  <a:gd name="T10" fmla="*/ 0 w 17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4"/>
                  <a:gd name="T20" fmla="*/ 17 w 17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4">
                    <a:moveTo>
                      <a:pt x="6" y="11"/>
                    </a:moveTo>
                    <a:lnTo>
                      <a:pt x="14" y="14"/>
                    </a:lnTo>
                    <a:lnTo>
                      <a:pt x="17" y="7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2" name="Freeform 1027"/>
              <p:cNvSpPr>
                <a:spLocks/>
              </p:cNvSpPr>
              <p:nvPr/>
            </p:nvSpPr>
            <p:spPr bwMode="auto">
              <a:xfrm>
                <a:off x="2528" y="1458"/>
                <a:ext cx="11" cy="15"/>
              </a:xfrm>
              <a:custGeom>
                <a:avLst/>
                <a:gdLst>
                  <a:gd name="T0" fmla="*/ 0 w 32"/>
                  <a:gd name="T1" fmla="*/ 1 h 30"/>
                  <a:gd name="T2" fmla="*/ 0 w 32"/>
                  <a:gd name="T3" fmla="*/ 1 h 30"/>
                  <a:gd name="T4" fmla="*/ 0 w 32"/>
                  <a:gd name="T5" fmla="*/ 1 h 30"/>
                  <a:gd name="T6" fmla="*/ 0 w 32"/>
                  <a:gd name="T7" fmla="*/ 1 h 30"/>
                  <a:gd name="T8" fmla="*/ 0 w 32"/>
                  <a:gd name="T9" fmla="*/ 1 h 30"/>
                  <a:gd name="T10" fmla="*/ 0 w 32"/>
                  <a:gd name="T11" fmla="*/ 1 h 30"/>
                  <a:gd name="T12" fmla="*/ 0 w 32"/>
                  <a:gd name="T13" fmla="*/ 1 h 30"/>
                  <a:gd name="T14" fmla="*/ 0 w 32"/>
                  <a:gd name="T15" fmla="*/ 0 h 30"/>
                  <a:gd name="T16" fmla="*/ 0 w 32"/>
                  <a:gd name="T17" fmla="*/ 1 h 30"/>
                  <a:gd name="T18" fmla="*/ 0 w 32"/>
                  <a:gd name="T19" fmla="*/ 1 h 30"/>
                  <a:gd name="T20" fmla="*/ 0 w 32"/>
                  <a:gd name="T21" fmla="*/ 1 h 30"/>
                  <a:gd name="T22" fmla="*/ 0 w 32"/>
                  <a:gd name="T23" fmla="*/ 1 h 30"/>
                  <a:gd name="T24" fmla="*/ 0 w 32"/>
                  <a:gd name="T25" fmla="*/ 1 h 30"/>
                  <a:gd name="T26" fmla="*/ 0 w 32"/>
                  <a:gd name="T27" fmla="*/ 1 h 30"/>
                  <a:gd name="T28" fmla="*/ 0 w 32"/>
                  <a:gd name="T29" fmla="*/ 1 h 30"/>
                  <a:gd name="T30" fmla="*/ 0 w 32"/>
                  <a:gd name="T31" fmla="*/ 1 h 30"/>
                  <a:gd name="T32" fmla="*/ 0 w 32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0"/>
                  <a:gd name="T53" fmla="*/ 32 w 32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0">
                    <a:moveTo>
                      <a:pt x="0" y="28"/>
                    </a:moveTo>
                    <a:lnTo>
                      <a:pt x="1" y="24"/>
                    </a:lnTo>
                    <a:lnTo>
                      <a:pt x="3" y="19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4" y="0"/>
                    </a:lnTo>
                    <a:lnTo>
                      <a:pt x="32" y="1"/>
                    </a:lnTo>
                    <a:lnTo>
                      <a:pt x="31" y="6"/>
                    </a:lnTo>
                    <a:lnTo>
                      <a:pt x="29" y="11"/>
                    </a:lnTo>
                    <a:lnTo>
                      <a:pt x="26" y="15"/>
                    </a:lnTo>
                    <a:lnTo>
                      <a:pt x="23" y="18"/>
                    </a:lnTo>
                    <a:lnTo>
                      <a:pt x="19" y="24"/>
                    </a:lnTo>
                    <a:lnTo>
                      <a:pt x="17" y="26"/>
                    </a:lnTo>
                    <a:lnTo>
                      <a:pt x="17" y="3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3" name="Freeform 1028"/>
              <p:cNvSpPr>
                <a:spLocks/>
              </p:cNvSpPr>
              <p:nvPr/>
            </p:nvSpPr>
            <p:spPr bwMode="auto">
              <a:xfrm>
                <a:off x="2528" y="1472"/>
                <a:ext cx="6" cy="1"/>
              </a:xfrm>
              <a:custGeom>
                <a:avLst/>
                <a:gdLst>
                  <a:gd name="T0" fmla="*/ 0 w 17"/>
                  <a:gd name="T1" fmla="*/ 1 h 2"/>
                  <a:gd name="T2" fmla="*/ 0 w 17"/>
                  <a:gd name="T3" fmla="*/ 0 h 2"/>
                  <a:gd name="T4" fmla="*/ 0 w 17"/>
                  <a:gd name="T5" fmla="*/ 1 h 2"/>
                  <a:gd name="T6" fmla="*/ 0 w 1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2"/>
                  <a:gd name="T14" fmla="*/ 17 w 1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2">
                    <a:moveTo>
                      <a:pt x="0" y="2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Freeform 1029"/>
              <p:cNvSpPr>
                <a:spLocks/>
              </p:cNvSpPr>
              <p:nvPr/>
            </p:nvSpPr>
            <p:spPr bwMode="auto">
              <a:xfrm>
                <a:off x="2530" y="1443"/>
                <a:ext cx="9" cy="15"/>
              </a:xfrm>
              <a:custGeom>
                <a:avLst/>
                <a:gdLst>
                  <a:gd name="T0" fmla="*/ 0 w 26"/>
                  <a:gd name="T1" fmla="*/ 0 h 31"/>
                  <a:gd name="T2" fmla="*/ 0 w 26"/>
                  <a:gd name="T3" fmla="*/ 0 h 31"/>
                  <a:gd name="T4" fmla="*/ 0 w 26"/>
                  <a:gd name="T5" fmla="*/ 0 h 31"/>
                  <a:gd name="T6" fmla="*/ 0 w 26"/>
                  <a:gd name="T7" fmla="*/ 0 h 31"/>
                  <a:gd name="T8" fmla="*/ 0 w 26"/>
                  <a:gd name="T9" fmla="*/ 0 h 31"/>
                  <a:gd name="T10" fmla="*/ 0 w 26"/>
                  <a:gd name="T11" fmla="*/ 0 h 31"/>
                  <a:gd name="T12" fmla="*/ 0 w 26"/>
                  <a:gd name="T13" fmla="*/ 0 h 31"/>
                  <a:gd name="T14" fmla="*/ 0 w 26"/>
                  <a:gd name="T15" fmla="*/ 0 h 31"/>
                  <a:gd name="T16" fmla="*/ 0 w 26"/>
                  <a:gd name="T17" fmla="*/ 0 h 31"/>
                  <a:gd name="T18" fmla="*/ 0 w 26"/>
                  <a:gd name="T19" fmla="*/ 0 h 31"/>
                  <a:gd name="T20" fmla="*/ 0 w 26"/>
                  <a:gd name="T21" fmla="*/ 0 h 31"/>
                  <a:gd name="T22" fmla="*/ 0 w 26"/>
                  <a:gd name="T23" fmla="*/ 0 h 31"/>
                  <a:gd name="T24" fmla="*/ 0 w 26"/>
                  <a:gd name="T25" fmla="*/ 0 h 31"/>
                  <a:gd name="T26" fmla="*/ 0 w 26"/>
                  <a:gd name="T27" fmla="*/ 0 h 31"/>
                  <a:gd name="T28" fmla="*/ 0 w 26"/>
                  <a:gd name="T29" fmla="*/ 0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"/>
                  <a:gd name="T46" fmla="*/ 0 h 31"/>
                  <a:gd name="T47" fmla="*/ 26 w 26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" h="31">
                    <a:moveTo>
                      <a:pt x="8" y="31"/>
                    </a:moveTo>
                    <a:lnTo>
                      <a:pt x="8" y="26"/>
                    </a:lnTo>
                    <a:lnTo>
                      <a:pt x="7" y="24"/>
                    </a:lnTo>
                    <a:lnTo>
                      <a:pt x="4" y="17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14"/>
                    </a:lnTo>
                    <a:lnTo>
                      <a:pt x="25" y="20"/>
                    </a:lnTo>
                    <a:lnTo>
                      <a:pt x="25" y="25"/>
                    </a:lnTo>
                    <a:lnTo>
                      <a:pt x="26" y="30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5" name="Freeform 1030"/>
              <p:cNvSpPr>
                <a:spLocks/>
              </p:cNvSpPr>
              <p:nvPr/>
            </p:nvSpPr>
            <p:spPr bwMode="auto">
              <a:xfrm>
                <a:off x="2533" y="1458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"/>
                  <a:gd name="T17" fmla="*/ 18 w 1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">
                    <a:moveTo>
                      <a:pt x="18" y="1"/>
                    </a:moveTo>
                    <a:lnTo>
                      <a:pt x="18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Rectangle 1031"/>
              <p:cNvSpPr>
                <a:spLocks noChangeArrowheads="1"/>
              </p:cNvSpPr>
              <p:nvPr/>
            </p:nvSpPr>
            <p:spPr bwMode="auto">
              <a:xfrm>
                <a:off x="2530" y="1430"/>
                <a:ext cx="6" cy="13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67" name="Freeform 1032"/>
              <p:cNvSpPr>
                <a:spLocks/>
              </p:cNvSpPr>
              <p:nvPr/>
            </p:nvSpPr>
            <p:spPr bwMode="auto">
              <a:xfrm>
                <a:off x="2530" y="1443"/>
                <a:ext cx="6" cy="0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0 w 17"/>
                  <a:gd name="T5" fmla="*/ 0 h 1"/>
                  <a:gd name="T6" fmla="*/ 0 w 1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"/>
                  <a:gd name="T14" fmla="*/ 17 w 17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">
                    <a:moveTo>
                      <a:pt x="0" y="1"/>
                    </a:moveTo>
                    <a:lnTo>
                      <a:pt x="17" y="1"/>
                    </a:lnTo>
                    <a:lnTo>
                      <a:pt x="1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8" name="Rectangle 1033"/>
              <p:cNvSpPr>
                <a:spLocks noChangeArrowheads="1"/>
              </p:cNvSpPr>
              <p:nvPr/>
            </p:nvSpPr>
            <p:spPr bwMode="auto">
              <a:xfrm>
                <a:off x="2530" y="1414"/>
                <a:ext cx="6" cy="1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69" name="Freeform 1034"/>
              <p:cNvSpPr>
                <a:spLocks/>
              </p:cNvSpPr>
              <p:nvPr/>
            </p:nvSpPr>
            <p:spPr bwMode="auto">
              <a:xfrm>
                <a:off x="2530" y="1430"/>
                <a:ext cx="6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0" name="Freeform 1035"/>
              <p:cNvSpPr>
                <a:spLocks/>
              </p:cNvSpPr>
              <p:nvPr/>
            </p:nvSpPr>
            <p:spPr bwMode="auto">
              <a:xfrm>
                <a:off x="2523" y="1402"/>
                <a:ext cx="13" cy="13"/>
              </a:xfrm>
              <a:custGeom>
                <a:avLst/>
                <a:gdLst>
                  <a:gd name="T0" fmla="*/ 0 w 39"/>
                  <a:gd name="T1" fmla="*/ 1 h 26"/>
                  <a:gd name="T2" fmla="*/ 0 w 39"/>
                  <a:gd name="T3" fmla="*/ 1 h 26"/>
                  <a:gd name="T4" fmla="*/ 0 w 39"/>
                  <a:gd name="T5" fmla="*/ 1 h 26"/>
                  <a:gd name="T6" fmla="*/ 0 w 39"/>
                  <a:gd name="T7" fmla="*/ 1 h 26"/>
                  <a:gd name="T8" fmla="*/ 0 w 39"/>
                  <a:gd name="T9" fmla="*/ 1 h 26"/>
                  <a:gd name="T10" fmla="*/ 0 w 39"/>
                  <a:gd name="T11" fmla="*/ 1 h 26"/>
                  <a:gd name="T12" fmla="*/ 0 w 39"/>
                  <a:gd name="T13" fmla="*/ 1 h 26"/>
                  <a:gd name="T14" fmla="*/ 0 w 39"/>
                  <a:gd name="T15" fmla="*/ 1 h 26"/>
                  <a:gd name="T16" fmla="*/ 0 w 39"/>
                  <a:gd name="T17" fmla="*/ 1 h 26"/>
                  <a:gd name="T18" fmla="*/ 0 w 39"/>
                  <a:gd name="T19" fmla="*/ 0 h 26"/>
                  <a:gd name="T20" fmla="*/ 0 w 39"/>
                  <a:gd name="T21" fmla="*/ 1 h 26"/>
                  <a:gd name="T22" fmla="*/ 0 w 39"/>
                  <a:gd name="T23" fmla="*/ 1 h 26"/>
                  <a:gd name="T24" fmla="*/ 0 w 39"/>
                  <a:gd name="T25" fmla="*/ 1 h 26"/>
                  <a:gd name="T26" fmla="*/ 0 w 39"/>
                  <a:gd name="T27" fmla="*/ 1 h 26"/>
                  <a:gd name="T28" fmla="*/ 0 w 39"/>
                  <a:gd name="T29" fmla="*/ 1 h 26"/>
                  <a:gd name="T30" fmla="*/ 0 w 39"/>
                  <a:gd name="T31" fmla="*/ 1 h 26"/>
                  <a:gd name="T32" fmla="*/ 0 w 39"/>
                  <a:gd name="T33" fmla="*/ 1 h 26"/>
                  <a:gd name="T34" fmla="*/ 0 w 39"/>
                  <a:gd name="T35" fmla="*/ 1 h 26"/>
                  <a:gd name="T36" fmla="*/ 0 w 39"/>
                  <a:gd name="T37" fmla="*/ 1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26"/>
                  <a:gd name="T59" fmla="*/ 39 w 39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26">
                    <a:moveTo>
                      <a:pt x="22" y="26"/>
                    </a:moveTo>
                    <a:lnTo>
                      <a:pt x="22" y="25"/>
                    </a:lnTo>
                    <a:lnTo>
                      <a:pt x="20" y="23"/>
                    </a:lnTo>
                    <a:lnTo>
                      <a:pt x="17" y="20"/>
                    </a:lnTo>
                    <a:lnTo>
                      <a:pt x="13" y="17"/>
                    </a:lnTo>
                    <a:lnTo>
                      <a:pt x="5" y="12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6" y="9"/>
                    </a:lnTo>
                    <a:lnTo>
                      <a:pt x="30" y="11"/>
                    </a:lnTo>
                    <a:lnTo>
                      <a:pt x="33" y="14"/>
                    </a:lnTo>
                    <a:lnTo>
                      <a:pt x="38" y="19"/>
                    </a:lnTo>
                    <a:lnTo>
                      <a:pt x="39" y="22"/>
                    </a:lnTo>
                    <a:lnTo>
                      <a:pt x="39" y="25"/>
                    </a:lnTo>
                    <a:lnTo>
                      <a:pt x="22" y="2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1" name="Freeform 1036"/>
              <p:cNvSpPr>
                <a:spLocks/>
              </p:cNvSpPr>
              <p:nvPr/>
            </p:nvSpPr>
            <p:spPr bwMode="auto">
              <a:xfrm>
                <a:off x="2530" y="1414"/>
                <a:ext cx="6" cy="1"/>
              </a:xfrm>
              <a:custGeom>
                <a:avLst/>
                <a:gdLst>
                  <a:gd name="T0" fmla="*/ 0 w 17"/>
                  <a:gd name="T1" fmla="*/ 0 h 2"/>
                  <a:gd name="T2" fmla="*/ 0 w 17"/>
                  <a:gd name="T3" fmla="*/ 1 h 2"/>
                  <a:gd name="T4" fmla="*/ 0 w 17"/>
                  <a:gd name="T5" fmla="*/ 0 h 2"/>
                  <a:gd name="T6" fmla="*/ 0 w 17"/>
                  <a:gd name="T7" fmla="*/ 1 h 2"/>
                  <a:gd name="T8" fmla="*/ 0 w 17"/>
                  <a:gd name="T9" fmla="*/ 0 h 2"/>
                  <a:gd name="T10" fmla="*/ 0 w 17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"/>
                  <a:gd name="T20" fmla="*/ 17 w 1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">
                    <a:moveTo>
                      <a:pt x="17" y="0"/>
                    </a:moveTo>
                    <a:lnTo>
                      <a:pt x="17" y="2"/>
                    </a:lnTo>
                    <a:lnTo>
                      <a:pt x="17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Freeform 1037"/>
              <p:cNvSpPr>
                <a:spLocks/>
              </p:cNvSpPr>
              <p:nvPr/>
            </p:nvSpPr>
            <p:spPr bwMode="auto">
              <a:xfrm>
                <a:off x="2517" y="1389"/>
                <a:ext cx="12" cy="14"/>
              </a:xfrm>
              <a:custGeom>
                <a:avLst/>
                <a:gdLst>
                  <a:gd name="T0" fmla="*/ 0 w 35"/>
                  <a:gd name="T1" fmla="*/ 0 h 29"/>
                  <a:gd name="T2" fmla="*/ 0 w 35"/>
                  <a:gd name="T3" fmla="*/ 0 h 29"/>
                  <a:gd name="T4" fmla="*/ 0 w 35"/>
                  <a:gd name="T5" fmla="*/ 0 h 29"/>
                  <a:gd name="T6" fmla="*/ 0 w 35"/>
                  <a:gd name="T7" fmla="*/ 0 h 29"/>
                  <a:gd name="T8" fmla="*/ 0 w 35"/>
                  <a:gd name="T9" fmla="*/ 0 h 29"/>
                  <a:gd name="T10" fmla="*/ 0 w 35"/>
                  <a:gd name="T11" fmla="*/ 0 h 29"/>
                  <a:gd name="T12" fmla="*/ 0 w 35"/>
                  <a:gd name="T13" fmla="*/ 0 h 29"/>
                  <a:gd name="T14" fmla="*/ 0 w 35"/>
                  <a:gd name="T15" fmla="*/ 0 h 29"/>
                  <a:gd name="T16" fmla="*/ 0 w 35"/>
                  <a:gd name="T17" fmla="*/ 0 h 29"/>
                  <a:gd name="T18" fmla="*/ 0 w 35"/>
                  <a:gd name="T19" fmla="*/ 0 h 29"/>
                  <a:gd name="T20" fmla="*/ 0 w 35"/>
                  <a:gd name="T21" fmla="*/ 0 h 29"/>
                  <a:gd name="T22" fmla="*/ 0 w 35"/>
                  <a:gd name="T23" fmla="*/ 0 h 29"/>
                  <a:gd name="T24" fmla="*/ 0 w 35"/>
                  <a:gd name="T25" fmla="*/ 0 h 29"/>
                  <a:gd name="T26" fmla="*/ 0 w 35"/>
                  <a:gd name="T27" fmla="*/ 0 h 29"/>
                  <a:gd name="T28" fmla="*/ 0 w 35"/>
                  <a:gd name="T29" fmla="*/ 0 h 29"/>
                  <a:gd name="T30" fmla="*/ 0 w 35"/>
                  <a:gd name="T31" fmla="*/ 0 h 29"/>
                  <a:gd name="T32" fmla="*/ 0 w 35"/>
                  <a:gd name="T33" fmla="*/ 0 h 29"/>
                  <a:gd name="T34" fmla="*/ 0 w 35"/>
                  <a:gd name="T35" fmla="*/ 0 h 29"/>
                  <a:gd name="T36" fmla="*/ 0 w 35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29"/>
                  <a:gd name="T59" fmla="*/ 35 w 35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29">
                    <a:moveTo>
                      <a:pt x="18" y="29"/>
                    </a:moveTo>
                    <a:lnTo>
                      <a:pt x="18" y="25"/>
                    </a:lnTo>
                    <a:lnTo>
                      <a:pt x="16" y="22"/>
                    </a:lnTo>
                    <a:lnTo>
                      <a:pt x="15" y="21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26" y="10"/>
                    </a:lnTo>
                    <a:lnTo>
                      <a:pt x="29" y="13"/>
                    </a:lnTo>
                    <a:lnTo>
                      <a:pt x="31" y="16"/>
                    </a:lnTo>
                    <a:lnTo>
                      <a:pt x="32" y="18"/>
                    </a:lnTo>
                    <a:lnTo>
                      <a:pt x="34" y="23"/>
                    </a:lnTo>
                    <a:lnTo>
                      <a:pt x="35" y="28"/>
                    </a:lnTo>
                    <a:lnTo>
                      <a:pt x="18" y="2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3" name="Freeform 1038"/>
              <p:cNvSpPr>
                <a:spLocks/>
              </p:cNvSpPr>
              <p:nvPr/>
            </p:nvSpPr>
            <p:spPr bwMode="auto">
              <a:xfrm>
                <a:off x="2523" y="1402"/>
                <a:ext cx="6" cy="2"/>
              </a:xfrm>
              <a:custGeom>
                <a:avLst/>
                <a:gdLst>
                  <a:gd name="T0" fmla="*/ 0 w 17"/>
                  <a:gd name="T1" fmla="*/ 1 h 3"/>
                  <a:gd name="T2" fmla="*/ 0 w 17"/>
                  <a:gd name="T3" fmla="*/ 1 h 3"/>
                  <a:gd name="T4" fmla="*/ 0 w 17"/>
                  <a:gd name="T5" fmla="*/ 1 h 3"/>
                  <a:gd name="T6" fmla="*/ 0 w 17"/>
                  <a:gd name="T7" fmla="*/ 0 h 3"/>
                  <a:gd name="T8" fmla="*/ 0 w 1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"/>
                  <a:gd name="T17" fmla="*/ 17 w 1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">
                    <a:moveTo>
                      <a:pt x="0" y="3"/>
                    </a:moveTo>
                    <a:lnTo>
                      <a:pt x="0" y="2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4" name="Freeform 1039"/>
              <p:cNvSpPr>
                <a:spLocks/>
              </p:cNvSpPr>
              <p:nvPr/>
            </p:nvSpPr>
            <p:spPr bwMode="auto">
              <a:xfrm>
                <a:off x="2516" y="1370"/>
                <a:ext cx="8" cy="20"/>
              </a:xfrm>
              <a:custGeom>
                <a:avLst/>
                <a:gdLst>
                  <a:gd name="T0" fmla="*/ 0 w 22"/>
                  <a:gd name="T1" fmla="*/ 1 h 39"/>
                  <a:gd name="T2" fmla="*/ 0 w 22"/>
                  <a:gd name="T3" fmla="*/ 1 h 39"/>
                  <a:gd name="T4" fmla="*/ 0 w 22"/>
                  <a:gd name="T5" fmla="*/ 1 h 39"/>
                  <a:gd name="T6" fmla="*/ 0 w 22"/>
                  <a:gd name="T7" fmla="*/ 1 h 39"/>
                  <a:gd name="T8" fmla="*/ 0 w 22"/>
                  <a:gd name="T9" fmla="*/ 1 h 39"/>
                  <a:gd name="T10" fmla="*/ 0 w 22"/>
                  <a:gd name="T11" fmla="*/ 1 h 39"/>
                  <a:gd name="T12" fmla="*/ 0 w 22"/>
                  <a:gd name="T13" fmla="*/ 1 h 39"/>
                  <a:gd name="T14" fmla="*/ 0 w 22"/>
                  <a:gd name="T15" fmla="*/ 1 h 39"/>
                  <a:gd name="T16" fmla="*/ 0 w 22"/>
                  <a:gd name="T17" fmla="*/ 1 h 39"/>
                  <a:gd name="T18" fmla="*/ 0 w 22"/>
                  <a:gd name="T19" fmla="*/ 1 h 39"/>
                  <a:gd name="T20" fmla="*/ 0 w 22"/>
                  <a:gd name="T21" fmla="*/ 1 h 39"/>
                  <a:gd name="T22" fmla="*/ 0 w 22"/>
                  <a:gd name="T23" fmla="*/ 0 h 39"/>
                  <a:gd name="T24" fmla="*/ 0 w 22"/>
                  <a:gd name="T25" fmla="*/ 1 h 39"/>
                  <a:gd name="T26" fmla="*/ 0 w 22"/>
                  <a:gd name="T27" fmla="*/ 1 h 39"/>
                  <a:gd name="T28" fmla="*/ 0 w 22"/>
                  <a:gd name="T29" fmla="*/ 1 h 39"/>
                  <a:gd name="T30" fmla="*/ 0 w 22"/>
                  <a:gd name="T31" fmla="*/ 1 h 39"/>
                  <a:gd name="T32" fmla="*/ 0 w 22"/>
                  <a:gd name="T33" fmla="*/ 1 h 39"/>
                  <a:gd name="T34" fmla="*/ 0 w 22"/>
                  <a:gd name="T35" fmla="*/ 1 h 39"/>
                  <a:gd name="T36" fmla="*/ 0 w 22"/>
                  <a:gd name="T37" fmla="*/ 1 h 39"/>
                  <a:gd name="T38" fmla="*/ 0 w 22"/>
                  <a:gd name="T39" fmla="*/ 1 h 39"/>
                  <a:gd name="T40" fmla="*/ 0 w 22"/>
                  <a:gd name="T41" fmla="*/ 1 h 39"/>
                  <a:gd name="T42" fmla="*/ 0 w 22"/>
                  <a:gd name="T43" fmla="*/ 1 h 39"/>
                  <a:gd name="T44" fmla="*/ 0 w 22"/>
                  <a:gd name="T45" fmla="*/ 1 h 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39"/>
                  <a:gd name="T71" fmla="*/ 22 w 22"/>
                  <a:gd name="T72" fmla="*/ 39 h 3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39">
                    <a:moveTo>
                      <a:pt x="2" y="39"/>
                    </a:moveTo>
                    <a:lnTo>
                      <a:pt x="0" y="34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5" y="14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2" y="4"/>
                    </a:lnTo>
                    <a:lnTo>
                      <a:pt x="18" y="0"/>
                    </a:lnTo>
                    <a:lnTo>
                      <a:pt x="21" y="5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1" y="16"/>
                    </a:lnTo>
                    <a:lnTo>
                      <a:pt x="20" y="21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8" y="33"/>
                    </a:lnTo>
                    <a:lnTo>
                      <a:pt x="20" y="37"/>
                    </a:lnTo>
                    <a:lnTo>
                      <a:pt x="2" y="3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5" name="Freeform 1040"/>
              <p:cNvSpPr>
                <a:spLocks/>
              </p:cNvSpPr>
              <p:nvPr/>
            </p:nvSpPr>
            <p:spPr bwMode="auto">
              <a:xfrm>
                <a:off x="2517" y="1389"/>
                <a:ext cx="6" cy="2"/>
              </a:xfrm>
              <a:custGeom>
                <a:avLst/>
                <a:gdLst>
                  <a:gd name="T0" fmla="*/ 0 w 18"/>
                  <a:gd name="T1" fmla="*/ 1 h 4"/>
                  <a:gd name="T2" fmla="*/ 0 w 18"/>
                  <a:gd name="T3" fmla="*/ 1 h 4"/>
                  <a:gd name="T4" fmla="*/ 0 w 18"/>
                  <a:gd name="T5" fmla="*/ 1 h 4"/>
                  <a:gd name="T6" fmla="*/ 0 w 18"/>
                  <a:gd name="T7" fmla="*/ 0 h 4"/>
                  <a:gd name="T8" fmla="*/ 0 w 18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4"/>
                  <a:gd name="T17" fmla="*/ 18 w 1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4">
                    <a:moveTo>
                      <a:pt x="0" y="4"/>
                    </a:moveTo>
                    <a:lnTo>
                      <a:pt x="0" y="3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6" name="Freeform 1041"/>
              <p:cNvSpPr>
                <a:spLocks/>
              </p:cNvSpPr>
              <p:nvPr/>
            </p:nvSpPr>
            <p:spPr bwMode="auto">
              <a:xfrm>
                <a:off x="2492" y="1348"/>
                <a:ext cx="30" cy="25"/>
              </a:xfrm>
              <a:custGeom>
                <a:avLst/>
                <a:gdLst>
                  <a:gd name="T0" fmla="*/ 0 w 90"/>
                  <a:gd name="T1" fmla="*/ 1 h 50"/>
                  <a:gd name="T2" fmla="*/ 0 w 90"/>
                  <a:gd name="T3" fmla="*/ 1 h 50"/>
                  <a:gd name="T4" fmla="*/ 0 w 90"/>
                  <a:gd name="T5" fmla="*/ 1 h 50"/>
                  <a:gd name="T6" fmla="*/ 0 w 90"/>
                  <a:gd name="T7" fmla="*/ 1 h 50"/>
                  <a:gd name="T8" fmla="*/ 0 w 90"/>
                  <a:gd name="T9" fmla="*/ 1 h 50"/>
                  <a:gd name="T10" fmla="*/ 0 w 90"/>
                  <a:gd name="T11" fmla="*/ 1 h 50"/>
                  <a:gd name="T12" fmla="*/ 0 w 90"/>
                  <a:gd name="T13" fmla="*/ 1 h 50"/>
                  <a:gd name="T14" fmla="*/ 0 w 90"/>
                  <a:gd name="T15" fmla="*/ 1 h 50"/>
                  <a:gd name="T16" fmla="*/ 0 w 90"/>
                  <a:gd name="T17" fmla="*/ 1 h 50"/>
                  <a:gd name="T18" fmla="*/ 0 w 90"/>
                  <a:gd name="T19" fmla="*/ 1 h 50"/>
                  <a:gd name="T20" fmla="*/ 0 w 90"/>
                  <a:gd name="T21" fmla="*/ 0 h 50"/>
                  <a:gd name="T22" fmla="*/ 0 w 90"/>
                  <a:gd name="T23" fmla="*/ 1 h 50"/>
                  <a:gd name="T24" fmla="*/ 0 w 90"/>
                  <a:gd name="T25" fmla="*/ 1 h 50"/>
                  <a:gd name="T26" fmla="*/ 0 w 90"/>
                  <a:gd name="T27" fmla="*/ 1 h 50"/>
                  <a:gd name="T28" fmla="*/ 0 w 90"/>
                  <a:gd name="T29" fmla="*/ 1 h 50"/>
                  <a:gd name="T30" fmla="*/ 0 w 90"/>
                  <a:gd name="T31" fmla="*/ 1 h 50"/>
                  <a:gd name="T32" fmla="*/ 0 w 90"/>
                  <a:gd name="T33" fmla="*/ 1 h 50"/>
                  <a:gd name="T34" fmla="*/ 0 w 90"/>
                  <a:gd name="T35" fmla="*/ 1 h 50"/>
                  <a:gd name="T36" fmla="*/ 0 w 90"/>
                  <a:gd name="T37" fmla="*/ 1 h 50"/>
                  <a:gd name="T38" fmla="*/ 0 w 90"/>
                  <a:gd name="T39" fmla="*/ 1 h 50"/>
                  <a:gd name="T40" fmla="*/ 0 w 90"/>
                  <a:gd name="T41" fmla="*/ 1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0"/>
                  <a:gd name="T64" fmla="*/ 0 h 50"/>
                  <a:gd name="T65" fmla="*/ 90 w 90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0" h="50">
                    <a:moveTo>
                      <a:pt x="75" y="50"/>
                    </a:moveTo>
                    <a:lnTo>
                      <a:pt x="68" y="43"/>
                    </a:lnTo>
                    <a:lnTo>
                      <a:pt x="65" y="41"/>
                    </a:lnTo>
                    <a:lnTo>
                      <a:pt x="62" y="38"/>
                    </a:lnTo>
                    <a:lnTo>
                      <a:pt x="53" y="34"/>
                    </a:lnTo>
                    <a:lnTo>
                      <a:pt x="44" y="29"/>
                    </a:lnTo>
                    <a:lnTo>
                      <a:pt x="22" y="21"/>
                    </a:lnTo>
                    <a:lnTo>
                      <a:pt x="10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21" y="6"/>
                    </a:lnTo>
                    <a:lnTo>
                      <a:pt x="31" y="11"/>
                    </a:lnTo>
                    <a:lnTo>
                      <a:pt x="53" y="19"/>
                    </a:lnTo>
                    <a:lnTo>
                      <a:pt x="64" y="23"/>
                    </a:lnTo>
                    <a:lnTo>
                      <a:pt x="72" y="28"/>
                    </a:lnTo>
                    <a:lnTo>
                      <a:pt x="78" y="31"/>
                    </a:lnTo>
                    <a:lnTo>
                      <a:pt x="83" y="36"/>
                    </a:lnTo>
                    <a:lnTo>
                      <a:pt x="90" y="44"/>
                    </a:lnTo>
                    <a:lnTo>
                      <a:pt x="75" y="5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7" name="Freeform 1042"/>
              <p:cNvSpPr>
                <a:spLocks/>
              </p:cNvSpPr>
              <p:nvPr/>
            </p:nvSpPr>
            <p:spPr bwMode="auto">
              <a:xfrm>
                <a:off x="2517" y="1370"/>
                <a:ext cx="5" cy="3"/>
              </a:xfrm>
              <a:custGeom>
                <a:avLst/>
                <a:gdLst>
                  <a:gd name="T0" fmla="*/ 0 w 16"/>
                  <a:gd name="T1" fmla="*/ 1 h 6"/>
                  <a:gd name="T2" fmla="*/ 0 w 16"/>
                  <a:gd name="T3" fmla="*/ 0 h 6"/>
                  <a:gd name="T4" fmla="*/ 0 w 16"/>
                  <a:gd name="T5" fmla="*/ 1 h 6"/>
                  <a:gd name="T6" fmla="*/ 0 w 16"/>
                  <a:gd name="T7" fmla="*/ 1 h 6"/>
                  <a:gd name="T8" fmla="*/ 0 w 1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16" y="1"/>
                    </a:moveTo>
                    <a:lnTo>
                      <a:pt x="16" y="0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8" name="Freeform 1043"/>
              <p:cNvSpPr>
                <a:spLocks/>
              </p:cNvSpPr>
              <p:nvPr/>
            </p:nvSpPr>
            <p:spPr bwMode="auto">
              <a:xfrm>
                <a:off x="2459" y="1325"/>
                <a:ext cx="37" cy="28"/>
              </a:xfrm>
              <a:custGeom>
                <a:avLst/>
                <a:gdLst>
                  <a:gd name="T0" fmla="*/ 0 w 112"/>
                  <a:gd name="T1" fmla="*/ 1 h 55"/>
                  <a:gd name="T2" fmla="*/ 0 w 112"/>
                  <a:gd name="T3" fmla="*/ 1 h 55"/>
                  <a:gd name="T4" fmla="*/ 0 w 112"/>
                  <a:gd name="T5" fmla="*/ 1 h 55"/>
                  <a:gd name="T6" fmla="*/ 0 w 112"/>
                  <a:gd name="T7" fmla="*/ 1 h 55"/>
                  <a:gd name="T8" fmla="*/ 0 w 112"/>
                  <a:gd name="T9" fmla="*/ 1 h 55"/>
                  <a:gd name="T10" fmla="*/ 0 w 112"/>
                  <a:gd name="T11" fmla="*/ 1 h 55"/>
                  <a:gd name="T12" fmla="*/ 0 w 112"/>
                  <a:gd name="T13" fmla="*/ 1 h 55"/>
                  <a:gd name="T14" fmla="*/ 0 w 112"/>
                  <a:gd name="T15" fmla="*/ 1 h 55"/>
                  <a:gd name="T16" fmla="*/ 0 w 112"/>
                  <a:gd name="T17" fmla="*/ 1 h 55"/>
                  <a:gd name="T18" fmla="*/ 0 w 112"/>
                  <a:gd name="T19" fmla="*/ 1 h 55"/>
                  <a:gd name="T20" fmla="*/ 0 w 112"/>
                  <a:gd name="T21" fmla="*/ 0 h 55"/>
                  <a:gd name="T22" fmla="*/ 0 w 112"/>
                  <a:gd name="T23" fmla="*/ 0 h 55"/>
                  <a:gd name="T24" fmla="*/ 0 w 112"/>
                  <a:gd name="T25" fmla="*/ 1 h 55"/>
                  <a:gd name="T26" fmla="*/ 0 w 112"/>
                  <a:gd name="T27" fmla="*/ 1 h 55"/>
                  <a:gd name="T28" fmla="*/ 0 w 112"/>
                  <a:gd name="T29" fmla="*/ 1 h 55"/>
                  <a:gd name="T30" fmla="*/ 0 w 112"/>
                  <a:gd name="T31" fmla="*/ 1 h 55"/>
                  <a:gd name="T32" fmla="*/ 0 w 112"/>
                  <a:gd name="T33" fmla="*/ 1 h 55"/>
                  <a:gd name="T34" fmla="*/ 0 w 112"/>
                  <a:gd name="T35" fmla="*/ 1 h 55"/>
                  <a:gd name="T36" fmla="*/ 0 w 112"/>
                  <a:gd name="T37" fmla="*/ 1 h 55"/>
                  <a:gd name="T38" fmla="*/ 0 w 112"/>
                  <a:gd name="T39" fmla="*/ 1 h 55"/>
                  <a:gd name="T40" fmla="*/ 0 w 112"/>
                  <a:gd name="T41" fmla="*/ 1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55"/>
                  <a:gd name="T65" fmla="*/ 112 w 112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55">
                    <a:moveTo>
                      <a:pt x="100" y="55"/>
                    </a:moveTo>
                    <a:lnTo>
                      <a:pt x="75" y="38"/>
                    </a:lnTo>
                    <a:lnTo>
                      <a:pt x="63" y="31"/>
                    </a:lnTo>
                    <a:lnTo>
                      <a:pt x="53" y="25"/>
                    </a:lnTo>
                    <a:lnTo>
                      <a:pt x="41" y="20"/>
                    </a:lnTo>
                    <a:lnTo>
                      <a:pt x="28" y="15"/>
                    </a:lnTo>
                    <a:lnTo>
                      <a:pt x="22" y="14"/>
                    </a:lnTo>
                    <a:lnTo>
                      <a:pt x="15" y="13"/>
                    </a:lnTo>
                    <a:lnTo>
                      <a:pt x="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1"/>
                    </a:lnTo>
                    <a:lnTo>
                      <a:pt x="26" y="2"/>
                    </a:lnTo>
                    <a:lnTo>
                      <a:pt x="35" y="4"/>
                    </a:lnTo>
                    <a:lnTo>
                      <a:pt x="49" y="8"/>
                    </a:lnTo>
                    <a:lnTo>
                      <a:pt x="63" y="14"/>
                    </a:lnTo>
                    <a:lnTo>
                      <a:pt x="75" y="22"/>
                    </a:lnTo>
                    <a:lnTo>
                      <a:pt x="87" y="29"/>
                    </a:lnTo>
                    <a:lnTo>
                      <a:pt x="112" y="45"/>
                    </a:lnTo>
                    <a:lnTo>
                      <a:pt x="100" y="5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9" name="Freeform 1044"/>
              <p:cNvSpPr>
                <a:spLocks/>
              </p:cNvSpPr>
              <p:nvPr/>
            </p:nvSpPr>
            <p:spPr bwMode="auto">
              <a:xfrm>
                <a:off x="2492" y="1348"/>
                <a:ext cx="4" cy="5"/>
              </a:xfrm>
              <a:custGeom>
                <a:avLst/>
                <a:gdLst>
                  <a:gd name="T0" fmla="*/ 0 w 12"/>
                  <a:gd name="T1" fmla="*/ 1 h 10"/>
                  <a:gd name="T2" fmla="*/ 0 w 12"/>
                  <a:gd name="T3" fmla="*/ 0 h 10"/>
                  <a:gd name="T4" fmla="*/ 0 w 12"/>
                  <a:gd name="T5" fmla="*/ 1 h 1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0"/>
                  <a:gd name="T11" fmla="*/ 12 w 1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0">
                    <a:moveTo>
                      <a:pt x="0" y="10"/>
                    </a:moveTo>
                    <a:lnTo>
                      <a:pt x="1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0" name="Freeform 1045"/>
              <p:cNvSpPr>
                <a:spLocks/>
              </p:cNvSpPr>
              <p:nvPr/>
            </p:nvSpPr>
            <p:spPr bwMode="auto">
              <a:xfrm>
                <a:off x="2441" y="1325"/>
                <a:ext cx="18" cy="10"/>
              </a:xfrm>
              <a:custGeom>
                <a:avLst/>
                <a:gdLst>
                  <a:gd name="T0" fmla="*/ 0 w 53"/>
                  <a:gd name="T1" fmla="*/ 1 h 19"/>
                  <a:gd name="T2" fmla="*/ 0 w 53"/>
                  <a:gd name="T3" fmla="*/ 1 h 19"/>
                  <a:gd name="T4" fmla="*/ 0 w 53"/>
                  <a:gd name="T5" fmla="*/ 1 h 19"/>
                  <a:gd name="T6" fmla="*/ 0 w 53"/>
                  <a:gd name="T7" fmla="*/ 1 h 19"/>
                  <a:gd name="T8" fmla="*/ 0 w 53"/>
                  <a:gd name="T9" fmla="*/ 1 h 19"/>
                  <a:gd name="T10" fmla="*/ 0 w 53"/>
                  <a:gd name="T11" fmla="*/ 1 h 19"/>
                  <a:gd name="T12" fmla="*/ 0 w 53"/>
                  <a:gd name="T13" fmla="*/ 1 h 19"/>
                  <a:gd name="T14" fmla="*/ 0 w 53"/>
                  <a:gd name="T15" fmla="*/ 1 h 19"/>
                  <a:gd name="T16" fmla="*/ 0 w 53"/>
                  <a:gd name="T17" fmla="*/ 1 h 19"/>
                  <a:gd name="T18" fmla="*/ 0 w 53"/>
                  <a:gd name="T19" fmla="*/ 1 h 19"/>
                  <a:gd name="T20" fmla="*/ 0 w 53"/>
                  <a:gd name="T21" fmla="*/ 1 h 19"/>
                  <a:gd name="T22" fmla="*/ 0 w 53"/>
                  <a:gd name="T23" fmla="*/ 1 h 19"/>
                  <a:gd name="T24" fmla="*/ 0 w 53"/>
                  <a:gd name="T25" fmla="*/ 1 h 19"/>
                  <a:gd name="T26" fmla="*/ 0 w 53"/>
                  <a:gd name="T27" fmla="*/ 0 h 19"/>
                  <a:gd name="T28" fmla="*/ 0 w 53"/>
                  <a:gd name="T29" fmla="*/ 1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"/>
                  <a:gd name="T46" fmla="*/ 0 h 19"/>
                  <a:gd name="T47" fmla="*/ 53 w 53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" h="19">
                    <a:moveTo>
                      <a:pt x="53" y="12"/>
                    </a:moveTo>
                    <a:lnTo>
                      <a:pt x="48" y="12"/>
                    </a:lnTo>
                    <a:lnTo>
                      <a:pt x="43" y="13"/>
                    </a:lnTo>
                    <a:lnTo>
                      <a:pt x="29" y="16"/>
                    </a:lnTo>
                    <a:lnTo>
                      <a:pt x="16" y="19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3" y="6"/>
                    </a:lnTo>
                    <a:lnTo>
                      <a:pt x="9" y="7"/>
                    </a:lnTo>
                    <a:lnTo>
                      <a:pt x="12" y="6"/>
                    </a:lnTo>
                    <a:lnTo>
                      <a:pt x="25" y="4"/>
                    </a:lnTo>
                    <a:lnTo>
                      <a:pt x="38" y="2"/>
                    </a:lnTo>
                    <a:lnTo>
                      <a:pt x="44" y="1"/>
                    </a:lnTo>
                    <a:lnTo>
                      <a:pt x="51" y="0"/>
                    </a:ln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1" name="Freeform 1046"/>
              <p:cNvSpPr>
                <a:spLocks/>
              </p:cNvSpPr>
              <p:nvPr/>
            </p:nvSpPr>
            <p:spPr bwMode="auto">
              <a:xfrm>
                <a:off x="2458" y="1325"/>
                <a:ext cx="1" cy="7"/>
              </a:xfrm>
              <a:custGeom>
                <a:avLst/>
                <a:gdLst>
                  <a:gd name="T0" fmla="*/ 1 w 2"/>
                  <a:gd name="T1" fmla="*/ 0 h 12"/>
                  <a:gd name="T2" fmla="*/ 0 w 2"/>
                  <a:gd name="T3" fmla="*/ 0 h 12"/>
                  <a:gd name="T4" fmla="*/ 1 w 2"/>
                  <a:gd name="T5" fmla="*/ 1 h 12"/>
                  <a:gd name="T6" fmla="*/ 1 w 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2"/>
                  <a:gd name="T14" fmla="*/ 2 w 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2">
                    <a:moveTo>
                      <a:pt x="2" y="0"/>
                    </a:moveTo>
                    <a:lnTo>
                      <a:pt x="0" y="0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2" name="Freeform 1047"/>
              <p:cNvSpPr>
                <a:spLocks/>
              </p:cNvSpPr>
              <p:nvPr/>
            </p:nvSpPr>
            <p:spPr bwMode="auto">
              <a:xfrm>
                <a:off x="2366" y="1284"/>
                <a:ext cx="77" cy="50"/>
              </a:xfrm>
              <a:custGeom>
                <a:avLst/>
                <a:gdLst>
                  <a:gd name="T0" fmla="*/ 0 w 231"/>
                  <a:gd name="T1" fmla="*/ 0 h 102"/>
                  <a:gd name="T2" fmla="*/ 0 w 231"/>
                  <a:gd name="T3" fmla="*/ 0 h 102"/>
                  <a:gd name="T4" fmla="*/ 0 w 231"/>
                  <a:gd name="T5" fmla="*/ 0 h 102"/>
                  <a:gd name="T6" fmla="*/ 0 w 231"/>
                  <a:gd name="T7" fmla="*/ 0 h 102"/>
                  <a:gd name="T8" fmla="*/ 0 w 231"/>
                  <a:gd name="T9" fmla="*/ 0 h 102"/>
                  <a:gd name="T10" fmla="*/ 0 w 231"/>
                  <a:gd name="T11" fmla="*/ 0 h 102"/>
                  <a:gd name="T12" fmla="*/ 0 w 231"/>
                  <a:gd name="T13" fmla="*/ 0 h 102"/>
                  <a:gd name="T14" fmla="*/ 0 w 231"/>
                  <a:gd name="T15" fmla="*/ 0 h 102"/>
                  <a:gd name="T16" fmla="*/ 0 w 231"/>
                  <a:gd name="T17" fmla="*/ 0 h 102"/>
                  <a:gd name="T18" fmla="*/ 0 w 231"/>
                  <a:gd name="T19" fmla="*/ 0 h 102"/>
                  <a:gd name="T20" fmla="*/ 0 w 231"/>
                  <a:gd name="T21" fmla="*/ 0 h 102"/>
                  <a:gd name="T22" fmla="*/ 0 w 231"/>
                  <a:gd name="T23" fmla="*/ 0 h 102"/>
                  <a:gd name="T24" fmla="*/ 0 w 231"/>
                  <a:gd name="T25" fmla="*/ 0 h 102"/>
                  <a:gd name="T26" fmla="*/ 0 w 231"/>
                  <a:gd name="T27" fmla="*/ 0 h 102"/>
                  <a:gd name="T28" fmla="*/ 0 w 231"/>
                  <a:gd name="T29" fmla="*/ 0 h 102"/>
                  <a:gd name="T30" fmla="*/ 0 w 231"/>
                  <a:gd name="T31" fmla="*/ 0 h 102"/>
                  <a:gd name="T32" fmla="*/ 0 w 231"/>
                  <a:gd name="T33" fmla="*/ 0 h 102"/>
                  <a:gd name="T34" fmla="*/ 0 w 231"/>
                  <a:gd name="T35" fmla="*/ 0 h 102"/>
                  <a:gd name="T36" fmla="*/ 0 w 231"/>
                  <a:gd name="T37" fmla="*/ 0 h 102"/>
                  <a:gd name="T38" fmla="*/ 0 w 231"/>
                  <a:gd name="T39" fmla="*/ 0 h 102"/>
                  <a:gd name="T40" fmla="*/ 0 w 231"/>
                  <a:gd name="T41" fmla="*/ 0 h 102"/>
                  <a:gd name="T42" fmla="*/ 0 w 231"/>
                  <a:gd name="T43" fmla="*/ 0 h 102"/>
                  <a:gd name="T44" fmla="*/ 0 w 231"/>
                  <a:gd name="T45" fmla="*/ 0 h 102"/>
                  <a:gd name="T46" fmla="*/ 0 w 231"/>
                  <a:gd name="T47" fmla="*/ 0 h 102"/>
                  <a:gd name="T48" fmla="*/ 0 w 231"/>
                  <a:gd name="T49" fmla="*/ 0 h 102"/>
                  <a:gd name="T50" fmla="*/ 0 w 231"/>
                  <a:gd name="T51" fmla="*/ 0 h 102"/>
                  <a:gd name="T52" fmla="*/ 0 w 231"/>
                  <a:gd name="T53" fmla="*/ 0 h 102"/>
                  <a:gd name="T54" fmla="*/ 0 w 231"/>
                  <a:gd name="T55" fmla="*/ 0 h 102"/>
                  <a:gd name="T56" fmla="*/ 0 w 231"/>
                  <a:gd name="T57" fmla="*/ 0 h 102"/>
                  <a:gd name="T58" fmla="*/ 0 w 231"/>
                  <a:gd name="T59" fmla="*/ 0 h 102"/>
                  <a:gd name="T60" fmla="*/ 0 w 231"/>
                  <a:gd name="T61" fmla="*/ 0 h 102"/>
                  <a:gd name="T62" fmla="*/ 0 w 231"/>
                  <a:gd name="T63" fmla="*/ 0 h 102"/>
                  <a:gd name="T64" fmla="*/ 0 w 231"/>
                  <a:gd name="T65" fmla="*/ 0 h 102"/>
                  <a:gd name="T66" fmla="*/ 0 w 231"/>
                  <a:gd name="T67" fmla="*/ 0 h 102"/>
                  <a:gd name="T68" fmla="*/ 0 w 231"/>
                  <a:gd name="T69" fmla="*/ 0 h 102"/>
                  <a:gd name="T70" fmla="*/ 0 w 231"/>
                  <a:gd name="T71" fmla="*/ 0 h 102"/>
                  <a:gd name="T72" fmla="*/ 0 w 231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102"/>
                  <a:gd name="T113" fmla="*/ 231 w 231"/>
                  <a:gd name="T114" fmla="*/ 102 h 10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102">
                    <a:moveTo>
                      <a:pt x="225" y="102"/>
                    </a:moveTo>
                    <a:lnTo>
                      <a:pt x="205" y="96"/>
                    </a:lnTo>
                    <a:lnTo>
                      <a:pt x="187" y="91"/>
                    </a:lnTo>
                    <a:lnTo>
                      <a:pt x="171" y="84"/>
                    </a:lnTo>
                    <a:lnTo>
                      <a:pt x="156" y="77"/>
                    </a:lnTo>
                    <a:lnTo>
                      <a:pt x="141" y="69"/>
                    </a:lnTo>
                    <a:lnTo>
                      <a:pt x="130" y="62"/>
                    </a:lnTo>
                    <a:lnTo>
                      <a:pt x="106" y="47"/>
                    </a:lnTo>
                    <a:lnTo>
                      <a:pt x="96" y="40"/>
                    </a:lnTo>
                    <a:lnTo>
                      <a:pt x="85" y="33"/>
                    </a:lnTo>
                    <a:lnTo>
                      <a:pt x="73" y="27"/>
                    </a:lnTo>
                    <a:lnTo>
                      <a:pt x="60" y="22"/>
                    </a:lnTo>
                    <a:lnTo>
                      <a:pt x="48" y="18"/>
                    </a:lnTo>
                    <a:lnTo>
                      <a:pt x="34" y="15"/>
                    </a:lnTo>
                    <a:lnTo>
                      <a:pt x="26" y="14"/>
                    </a:lnTo>
                    <a:lnTo>
                      <a:pt x="17" y="14"/>
                    </a:lnTo>
                    <a:lnTo>
                      <a:pt x="9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1"/>
                    </a:lnTo>
                    <a:lnTo>
                      <a:pt x="29" y="2"/>
                    </a:lnTo>
                    <a:lnTo>
                      <a:pt x="38" y="3"/>
                    </a:lnTo>
                    <a:lnTo>
                      <a:pt x="54" y="6"/>
                    </a:lnTo>
                    <a:lnTo>
                      <a:pt x="69" y="12"/>
                    </a:lnTo>
                    <a:lnTo>
                      <a:pt x="82" y="17"/>
                    </a:lnTo>
                    <a:lnTo>
                      <a:pt x="96" y="24"/>
                    </a:lnTo>
                    <a:lnTo>
                      <a:pt x="107" y="30"/>
                    </a:lnTo>
                    <a:lnTo>
                      <a:pt x="119" y="37"/>
                    </a:lnTo>
                    <a:lnTo>
                      <a:pt x="141" y="53"/>
                    </a:lnTo>
                    <a:lnTo>
                      <a:pt x="153" y="60"/>
                    </a:lnTo>
                    <a:lnTo>
                      <a:pt x="166" y="67"/>
                    </a:lnTo>
                    <a:lnTo>
                      <a:pt x="180" y="74"/>
                    </a:lnTo>
                    <a:lnTo>
                      <a:pt x="196" y="80"/>
                    </a:lnTo>
                    <a:lnTo>
                      <a:pt x="212" y="85"/>
                    </a:lnTo>
                    <a:lnTo>
                      <a:pt x="231" y="90"/>
                    </a:lnTo>
                    <a:lnTo>
                      <a:pt x="225" y="10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3" name="Freeform 1048"/>
              <p:cNvSpPr>
                <a:spLocks/>
              </p:cNvSpPr>
              <p:nvPr/>
            </p:nvSpPr>
            <p:spPr bwMode="auto">
              <a:xfrm>
                <a:off x="2441" y="1329"/>
                <a:ext cx="2" cy="6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0 h 13"/>
                  <a:gd name="T6" fmla="*/ 0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2" y="13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4" name="Freeform 1049"/>
              <p:cNvSpPr>
                <a:spLocks/>
              </p:cNvSpPr>
              <p:nvPr/>
            </p:nvSpPr>
            <p:spPr bwMode="auto">
              <a:xfrm>
                <a:off x="2314" y="1284"/>
                <a:ext cx="52" cy="86"/>
              </a:xfrm>
              <a:custGeom>
                <a:avLst/>
                <a:gdLst>
                  <a:gd name="T0" fmla="*/ 0 w 156"/>
                  <a:gd name="T1" fmla="*/ 0 h 174"/>
                  <a:gd name="T2" fmla="*/ 0 w 156"/>
                  <a:gd name="T3" fmla="*/ 0 h 174"/>
                  <a:gd name="T4" fmla="*/ 0 w 156"/>
                  <a:gd name="T5" fmla="*/ 0 h 174"/>
                  <a:gd name="T6" fmla="*/ 0 w 156"/>
                  <a:gd name="T7" fmla="*/ 0 h 174"/>
                  <a:gd name="T8" fmla="*/ 0 w 156"/>
                  <a:gd name="T9" fmla="*/ 0 h 174"/>
                  <a:gd name="T10" fmla="*/ 0 w 156"/>
                  <a:gd name="T11" fmla="*/ 0 h 174"/>
                  <a:gd name="T12" fmla="*/ 0 w 156"/>
                  <a:gd name="T13" fmla="*/ 0 h 174"/>
                  <a:gd name="T14" fmla="*/ 0 w 156"/>
                  <a:gd name="T15" fmla="*/ 0 h 174"/>
                  <a:gd name="T16" fmla="*/ 0 w 156"/>
                  <a:gd name="T17" fmla="*/ 0 h 174"/>
                  <a:gd name="T18" fmla="*/ 0 w 156"/>
                  <a:gd name="T19" fmla="*/ 0 h 174"/>
                  <a:gd name="T20" fmla="*/ 0 w 156"/>
                  <a:gd name="T21" fmla="*/ 0 h 174"/>
                  <a:gd name="T22" fmla="*/ 0 w 156"/>
                  <a:gd name="T23" fmla="*/ 0 h 174"/>
                  <a:gd name="T24" fmla="*/ 0 w 156"/>
                  <a:gd name="T25" fmla="*/ 0 h 174"/>
                  <a:gd name="T26" fmla="*/ 0 w 156"/>
                  <a:gd name="T27" fmla="*/ 0 h 174"/>
                  <a:gd name="T28" fmla="*/ 0 w 156"/>
                  <a:gd name="T29" fmla="*/ 0 h 174"/>
                  <a:gd name="T30" fmla="*/ 0 w 156"/>
                  <a:gd name="T31" fmla="*/ 0 h 174"/>
                  <a:gd name="T32" fmla="*/ 0 w 156"/>
                  <a:gd name="T33" fmla="*/ 0 h 174"/>
                  <a:gd name="T34" fmla="*/ 0 w 156"/>
                  <a:gd name="T35" fmla="*/ 0 h 174"/>
                  <a:gd name="T36" fmla="*/ 0 w 156"/>
                  <a:gd name="T37" fmla="*/ 0 h 174"/>
                  <a:gd name="T38" fmla="*/ 0 w 156"/>
                  <a:gd name="T39" fmla="*/ 0 h 174"/>
                  <a:gd name="T40" fmla="*/ 0 w 156"/>
                  <a:gd name="T41" fmla="*/ 0 h 174"/>
                  <a:gd name="T42" fmla="*/ 0 w 156"/>
                  <a:gd name="T43" fmla="*/ 0 h 174"/>
                  <a:gd name="T44" fmla="*/ 0 w 156"/>
                  <a:gd name="T45" fmla="*/ 0 h 174"/>
                  <a:gd name="T46" fmla="*/ 0 w 156"/>
                  <a:gd name="T47" fmla="*/ 0 h 174"/>
                  <a:gd name="T48" fmla="*/ 0 w 156"/>
                  <a:gd name="T49" fmla="*/ 0 h 174"/>
                  <a:gd name="T50" fmla="*/ 0 w 156"/>
                  <a:gd name="T51" fmla="*/ 0 h 174"/>
                  <a:gd name="T52" fmla="*/ 0 w 156"/>
                  <a:gd name="T53" fmla="*/ 0 h 174"/>
                  <a:gd name="T54" fmla="*/ 0 w 156"/>
                  <a:gd name="T55" fmla="*/ 0 h 174"/>
                  <a:gd name="T56" fmla="*/ 0 w 156"/>
                  <a:gd name="T57" fmla="*/ 0 h 174"/>
                  <a:gd name="T58" fmla="*/ 0 w 156"/>
                  <a:gd name="T59" fmla="*/ 0 h 174"/>
                  <a:gd name="T60" fmla="*/ 0 w 156"/>
                  <a:gd name="T61" fmla="*/ 0 h 174"/>
                  <a:gd name="T62" fmla="*/ 0 w 156"/>
                  <a:gd name="T63" fmla="*/ 0 h 174"/>
                  <a:gd name="T64" fmla="*/ 0 w 156"/>
                  <a:gd name="T65" fmla="*/ 0 h 174"/>
                  <a:gd name="T66" fmla="*/ 0 w 156"/>
                  <a:gd name="T67" fmla="*/ 0 h 174"/>
                  <a:gd name="T68" fmla="*/ 0 w 156"/>
                  <a:gd name="T69" fmla="*/ 0 h 174"/>
                  <a:gd name="T70" fmla="*/ 0 w 156"/>
                  <a:gd name="T71" fmla="*/ 0 h 174"/>
                  <a:gd name="T72" fmla="*/ 0 w 156"/>
                  <a:gd name="T73" fmla="*/ 0 h 174"/>
                  <a:gd name="T74" fmla="*/ 0 w 156"/>
                  <a:gd name="T75" fmla="*/ 0 h 174"/>
                  <a:gd name="T76" fmla="*/ 0 w 156"/>
                  <a:gd name="T77" fmla="*/ 0 h 1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6"/>
                  <a:gd name="T118" fmla="*/ 0 h 174"/>
                  <a:gd name="T119" fmla="*/ 156 w 156"/>
                  <a:gd name="T120" fmla="*/ 174 h 1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6" h="174">
                    <a:moveTo>
                      <a:pt x="156" y="13"/>
                    </a:moveTo>
                    <a:lnTo>
                      <a:pt x="150" y="13"/>
                    </a:lnTo>
                    <a:lnTo>
                      <a:pt x="146" y="13"/>
                    </a:lnTo>
                    <a:lnTo>
                      <a:pt x="140" y="15"/>
                    </a:lnTo>
                    <a:lnTo>
                      <a:pt x="136" y="16"/>
                    </a:lnTo>
                    <a:lnTo>
                      <a:pt x="125" y="20"/>
                    </a:lnTo>
                    <a:lnTo>
                      <a:pt x="115" y="25"/>
                    </a:lnTo>
                    <a:lnTo>
                      <a:pt x="111" y="28"/>
                    </a:lnTo>
                    <a:lnTo>
                      <a:pt x="105" y="32"/>
                    </a:lnTo>
                    <a:lnTo>
                      <a:pt x="96" y="41"/>
                    </a:lnTo>
                    <a:lnTo>
                      <a:pt x="86" y="50"/>
                    </a:lnTo>
                    <a:lnTo>
                      <a:pt x="77" y="61"/>
                    </a:lnTo>
                    <a:lnTo>
                      <a:pt x="66" y="73"/>
                    </a:lnTo>
                    <a:lnTo>
                      <a:pt x="59" y="85"/>
                    </a:lnTo>
                    <a:lnTo>
                      <a:pt x="50" y="98"/>
                    </a:lnTo>
                    <a:lnTo>
                      <a:pt x="43" y="113"/>
                    </a:lnTo>
                    <a:lnTo>
                      <a:pt x="35" y="127"/>
                    </a:lnTo>
                    <a:lnTo>
                      <a:pt x="29" y="143"/>
                    </a:lnTo>
                    <a:lnTo>
                      <a:pt x="18" y="174"/>
                    </a:lnTo>
                    <a:lnTo>
                      <a:pt x="0" y="171"/>
                    </a:lnTo>
                    <a:lnTo>
                      <a:pt x="12" y="140"/>
                    </a:lnTo>
                    <a:lnTo>
                      <a:pt x="19" y="124"/>
                    </a:lnTo>
                    <a:lnTo>
                      <a:pt x="27" y="109"/>
                    </a:lnTo>
                    <a:lnTo>
                      <a:pt x="34" y="94"/>
                    </a:lnTo>
                    <a:lnTo>
                      <a:pt x="43" y="81"/>
                    </a:lnTo>
                    <a:lnTo>
                      <a:pt x="52" y="67"/>
                    </a:lnTo>
                    <a:lnTo>
                      <a:pt x="60" y="55"/>
                    </a:lnTo>
                    <a:lnTo>
                      <a:pt x="71" y="44"/>
                    </a:lnTo>
                    <a:lnTo>
                      <a:pt x="81" y="33"/>
                    </a:lnTo>
                    <a:lnTo>
                      <a:pt x="91" y="24"/>
                    </a:lnTo>
                    <a:lnTo>
                      <a:pt x="97" y="20"/>
                    </a:lnTo>
                    <a:lnTo>
                      <a:pt x="103" y="16"/>
                    </a:lnTo>
                    <a:lnTo>
                      <a:pt x="115" y="10"/>
                    </a:lnTo>
                    <a:lnTo>
                      <a:pt x="127" y="4"/>
                    </a:lnTo>
                    <a:lnTo>
                      <a:pt x="134" y="2"/>
                    </a:lnTo>
                    <a:lnTo>
                      <a:pt x="142" y="1"/>
                    </a:lnTo>
                    <a:lnTo>
                      <a:pt x="147" y="0"/>
                    </a:lnTo>
                    <a:lnTo>
                      <a:pt x="155" y="0"/>
                    </a:lnTo>
                    <a:lnTo>
                      <a:pt x="156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5" name="Freeform 1050"/>
              <p:cNvSpPr>
                <a:spLocks/>
              </p:cNvSpPr>
              <p:nvPr/>
            </p:nvSpPr>
            <p:spPr bwMode="auto">
              <a:xfrm>
                <a:off x="2366" y="1284"/>
                <a:ext cx="0" cy="6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0 w 1"/>
                  <a:gd name="T5" fmla="*/ 0 h 13"/>
                  <a:gd name="T6" fmla="*/ 0 w 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3"/>
                  <a:gd name="T14" fmla="*/ 0 w 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3">
                    <a:moveTo>
                      <a:pt x="0" y="0"/>
                    </a:moveTo>
                    <a:lnTo>
                      <a:pt x="1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Freeform 1051"/>
              <p:cNvSpPr>
                <a:spLocks/>
              </p:cNvSpPr>
              <p:nvPr/>
            </p:nvSpPr>
            <p:spPr bwMode="auto">
              <a:xfrm>
                <a:off x="2314" y="1369"/>
                <a:ext cx="7" cy="9"/>
              </a:xfrm>
              <a:custGeom>
                <a:avLst/>
                <a:gdLst>
                  <a:gd name="T0" fmla="*/ 0 w 21"/>
                  <a:gd name="T1" fmla="*/ 1 h 17"/>
                  <a:gd name="T2" fmla="*/ 0 w 21"/>
                  <a:gd name="T3" fmla="*/ 1 h 17"/>
                  <a:gd name="T4" fmla="*/ 0 w 21"/>
                  <a:gd name="T5" fmla="*/ 1 h 17"/>
                  <a:gd name="T6" fmla="*/ 0 w 21"/>
                  <a:gd name="T7" fmla="*/ 1 h 17"/>
                  <a:gd name="T8" fmla="*/ 0 w 21"/>
                  <a:gd name="T9" fmla="*/ 1 h 17"/>
                  <a:gd name="T10" fmla="*/ 0 w 21"/>
                  <a:gd name="T11" fmla="*/ 1 h 17"/>
                  <a:gd name="T12" fmla="*/ 0 w 21"/>
                  <a:gd name="T13" fmla="*/ 1 h 17"/>
                  <a:gd name="T14" fmla="*/ 0 w 21"/>
                  <a:gd name="T15" fmla="*/ 1 h 17"/>
                  <a:gd name="T16" fmla="*/ 0 w 21"/>
                  <a:gd name="T17" fmla="*/ 1 h 17"/>
                  <a:gd name="T18" fmla="*/ 0 w 21"/>
                  <a:gd name="T19" fmla="*/ 0 h 17"/>
                  <a:gd name="T20" fmla="*/ 0 w 21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17"/>
                  <a:gd name="T35" fmla="*/ 21 w 2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17">
                    <a:moveTo>
                      <a:pt x="18" y="2"/>
                    </a:moveTo>
                    <a:lnTo>
                      <a:pt x="18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21" y="14"/>
                    </a:lnTo>
                    <a:lnTo>
                      <a:pt x="3" y="17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Freeform 1052"/>
              <p:cNvSpPr>
                <a:spLocks/>
              </p:cNvSpPr>
              <p:nvPr/>
            </p:nvSpPr>
            <p:spPr bwMode="auto">
              <a:xfrm>
                <a:off x="2314" y="1369"/>
                <a:ext cx="6" cy="1"/>
              </a:xfrm>
              <a:custGeom>
                <a:avLst/>
                <a:gdLst>
                  <a:gd name="T0" fmla="*/ 0 w 18"/>
                  <a:gd name="T1" fmla="*/ 0 h 3"/>
                  <a:gd name="T2" fmla="*/ 0 w 18"/>
                  <a:gd name="T3" fmla="*/ 0 h 3"/>
                  <a:gd name="T4" fmla="*/ 0 w 18"/>
                  <a:gd name="T5" fmla="*/ 0 h 3"/>
                  <a:gd name="T6" fmla="*/ 0 w 1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3"/>
                  <a:gd name="T14" fmla="*/ 18 w 1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3">
                    <a:moveTo>
                      <a:pt x="0" y="0"/>
                    </a:moveTo>
                    <a:lnTo>
                      <a:pt x="0" y="1"/>
                    </a:lnTo>
                    <a:lnTo>
                      <a:pt x="1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8" name="Freeform 1053"/>
              <p:cNvSpPr>
                <a:spLocks/>
              </p:cNvSpPr>
              <p:nvPr/>
            </p:nvSpPr>
            <p:spPr bwMode="auto">
              <a:xfrm>
                <a:off x="2315" y="1317"/>
                <a:ext cx="19" cy="61"/>
              </a:xfrm>
              <a:custGeom>
                <a:avLst/>
                <a:gdLst>
                  <a:gd name="T0" fmla="*/ 0 w 56"/>
                  <a:gd name="T1" fmla="*/ 0 h 123"/>
                  <a:gd name="T2" fmla="*/ 0 w 56"/>
                  <a:gd name="T3" fmla="*/ 0 h 123"/>
                  <a:gd name="T4" fmla="*/ 0 w 56"/>
                  <a:gd name="T5" fmla="*/ 0 h 123"/>
                  <a:gd name="T6" fmla="*/ 0 w 56"/>
                  <a:gd name="T7" fmla="*/ 0 h 123"/>
                  <a:gd name="T8" fmla="*/ 0 w 56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123"/>
                  <a:gd name="T17" fmla="*/ 56 w 56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123">
                    <a:moveTo>
                      <a:pt x="0" y="120"/>
                    </a:moveTo>
                    <a:lnTo>
                      <a:pt x="17" y="123"/>
                    </a:lnTo>
                    <a:lnTo>
                      <a:pt x="56" y="3"/>
                    </a:lnTo>
                    <a:lnTo>
                      <a:pt x="40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9" name="Freeform 1054"/>
              <p:cNvSpPr>
                <a:spLocks/>
              </p:cNvSpPr>
              <p:nvPr/>
            </p:nvSpPr>
            <p:spPr bwMode="auto">
              <a:xfrm>
                <a:off x="2315" y="1377"/>
                <a:ext cx="6" cy="1"/>
              </a:xfrm>
              <a:custGeom>
                <a:avLst/>
                <a:gdLst>
                  <a:gd name="T0" fmla="*/ 0 w 18"/>
                  <a:gd name="T1" fmla="*/ 0 h 3"/>
                  <a:gd name="T2" fmla="*/ 0 w 18"/>
                  <a:gd name="T3" fmla="*/ 0 h 3"/>
                  <a:gd name="T4" fmla="*/ 0 w 18"/>
                  <a:gd name="T5" fmla="*/ 0 h 3"/>
                  <a:gd name="T6" fmla="*/ 0 w 18"/>
                  <a:gd name="T7" fmla="*/ 0 h 3"/>
                  <a:gd name="T8" fmla="*/ 0 w 1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"/>
                  <a:gd name="T17" fmla="*/ 18 w 1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">
                    <a:moveTo>
                      <a:pt x="0" y="3"/>
                    </a:moveTo>
                    <a:lnTo>
                      <a:pt x="18" y="3"/>
                    </a:lnTo>
                    <a:lnTo>
                      <a:pt x="1" y="0"/>
                    </a:lnTo>
                    <a:lnTo>
                      <a:pt x="1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0" name="Freeform 1055"/>
              <p:cNvSpPr>
                <a:spLocks/>
              </p:cNvSpPr>
              <p:nvPr/>
            </p:nvSpPr>
            <p:spPr bwMode="auto">
              <a:xfrm>
                <a:off x="2328" y="1317"/>
                <a:ext cx="6" cy="1"/>
              </a:xfrm>
              <a:custGeom>
                <a:avLst/>
                <a:gdLst>
                  <a:gd name="T0" fmla="*/ 0 w 17"/>
                  <a:gd name="T1" fmla="*/ 0 h 3"/>
                  <a:gd name="T2" fmla="*/ 0 w 17"/>
                  <a:gd name="T3" fmla="*/ 0 h 3"/>
                  <a:gd name="T4" fmla="*/ 0 w 17"/>
                  <a:gd name="T5" fmla="*/ 0 h 3"/>
                  <a:gd name="T6" fmla="*/ 0 w 17"/>
                  <a:gd name="T7" fmla="*/ 0 h 3"/>
                  <a:gd name="T8" fmla="*/ 0 w 1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"/>
                  <a:gd name="T17" fmla="*/ 17 w 1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">
                    <a:moveTo>
                      <a:pt x="1" y="0"/>
                    </a:moveTo>
                    <a:lnTo>
                      <a:pt x="17" y="2"/>
                    </a:lnTo>
                    <a:lnTo>
                      <a:pt x="0" y="1"/>
                    </a:lnTo>
                    <a:lnTo>
                      <a:pt x="17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1" name="Group 1057"/>
            <p:cNvGrpSpPr>
              <a:grpSpLocks noChangeAspect="1"/>
            </p:cNvGrpSpPr>
            <p:nvPr/>
          </p:nvGrpSpPr>
          <p:grpSpPr bwMode="auto">
            <a:xfrm>
              <a:off x="3474" y="1641"/>
              <a:ext cx="494" cy="292"/>
              <a:chOff x="3474" y="1632"/>
              <a:chExt cx="494" cy="292"/>
            </a:xfrm>
          </p:grpSpPr>
          <p:sp>
            <p:nvSpPr>
              <p:cNvPr id="25665" name="AutoShape 1056"/>
              <p:cNvSpPr>
                <a:spLocks noChangeAspect="1" noChangeArrowheads="1" noTextEdit="1"/>
              </p:cNvSpPr>
              <p:nvPr/>
            </p:nvSpPr>
            <p:spPr bwMode="auto">
              <a:xfrm>
                <a:off x="3474" y="1632"/>
                <a:ext cx="494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6" name="Freeform 1058"/>
              <p:cNvSpPr>
                <a:spLocks/>
              </p:cNvSpPr>
              <p:nvPr/>
            </p:nvSpPr>
            <p:spPr bwMode="auto">
              <a:xfrm>
                <a:off x="3479" y="1634"/>
                <a:ext cx="487" cy="287"/>
              </a:xfrm>
              <a:custGeom>
                <a:avLst/>
                <a:gdLst>
                  <a:gd name="T0" fmla="*/ 0 w 1461"/>
                  <a:gd name="T1" fmla="*/ 0 h 575"/>
                  <a:gd name="T2" fmla="*/ 0 w 1461"/>
                  <a:gd name="T3" fmla="*/ 0 h 575"/>
                  <a:gd name="T4" fmla="*/ 0 w 1461"/>
                  <a:gd name="T5" fmla="*/ 0 h 575"/>
                  <a:gd name="T6" fmla="*/ 0 w 1461"/>
                  <a:gd name="T7" fmla="*/ 0 h 575"/>
                  <a:gd name="T8" fmla="*/ 0 w 1461"/>
                  <a:gd name="T9" fmla="*/ 0 h 575"/>
                  <a:gd name="T10" fmla="*/ 0 w 1461"/>
                  <a:gd name="T11" fmla="*/ 0 h 575"/>
                  <a:gd name="T12" fmla="*/ 0 w 1461"/>
                  <a:gd name="T13" fmla="*/ 0 h 575"/>
                  <a:gd name="T14" fmla="*/ 0 w 1461"/>
                  <a:gd name="T15" fmla="*/ 0 h 575"/>
                  <a:gd name="T16" fmla="*/ 0 w 1461"/>
                  <a:gd name="T17" fmla="*/ 0 h 575"/>
                  <a:gd name="T18" fmla="*/ 0 w 1461"/>
                  <a:gd name="T19" fmla="*/ 0 h 575"/>
                  <a:gd name="T20" fmla="*/ 0 w 1461"/>
                  <a:gd name="T21" fmla="*/ 0 h 575"/>
                  <a:gd name="T22" fmla="*/ 0 w 1461"/>
                  <a:gd name="T23" fmla="*/ 0 h 575"/>
                  <a:gd name="T24" fmla="*/ 0 w 1461"/>
                  <a:gd name="T25" fmla="*/ 0 h 575"/>
                  <a:gd name="T26" fmla="*/ 0 w 1461"/>
                  <a:gd name="T27" fmla="*/ 0 h 575"/>
                  <a:gd name="T28" fmla="*/ 0 w 1461"/>
                  <a:gd name="T29" fmla="*/ 0 h 575"/>
                  <a:gd name="T30" fmla="*/ 0 w 1461"/>
                  <a:gd name="T31" fmla="*/ 0 h 575"/>
                  <a:gd name="T32" fmla="*/ 0 w 1461"/>
                  <a:gd name="T33" fmla="*/ 0 h 575"/>
                  <a:gd name="T34" fmla="*/ 0 w 1461"/>
                  <a:gd name="T35" fmla="*/ 0 h 575"/>
                  <a:gd name="T36" fmla="*/ 0 w 1461"/>
                  <a:gd name="T37" fmla="*/ 0 h 575"/>
                  <a:gd name="T38" fmla="*/ 0 w 1461"/>
                  <a:gd name="T39" fmla="*/ 0 h 575"/>
                  <a:gd name="T40" fmla="*/ 0 w 1461"/>
                  <a:gd name="T41" fmla="*/ 0 h 575"/>
                  <a:gd name="T42" fmla="*/ 0 w 1461"/>
                  <a:gd name="T43" fmla="*/ 0 h 575"/>
                  <a:gd name="T44" fmla="*/ 0 w 1461"/>
                  <a:gd name="T45" fmla="*/ 0 h 575"/>
                  <a:gd name="T46" fmla="*/ 0 w 1461"/>
                  <a:gd name="T47" fmla="*/ 0 h 575"/>
                  <a:gd name="T48" fmla="*/ 0 w 1461"/>
                  <a:gd name="T49" fmla="*/ 0 h 575"/>
                  <a:gd name="T50" fmla="*/ 0 w 1461"/>
                  <a:gd name="T51" fmla="*/ 0 h 575"/>
                  <a:gd name="T52" fmla="*/ 0 w 1461"/>
                  <a:gd name="T53" fmla="*/ 0 h 575"/>
                  <a:gd name="T54" fmla="*/ 0 w 1461"/>
                  <a:gd name="T55" fmla="*/ 0 h 575"/>
                  <a:gd name="T56" fmla="*/ 0 w 1461"/>
                  <a:gd name="T57" fmla="*/ 0 h 575"/>
                  <a:gd name="T58" fmla="*/ 0 w 1461"/>
                  <a:gd name="T59" fmla="*/ 0 h 575"/>
                  <a:gd name="T60" fmla="*/ 0 w 1461"/>
                  <a:gd name="T61" fmla="*/ 0 h 575"/>
                  <a:gd name="T62" fmla="*/ 0 w 1461"/>
                  <a:gd name="T63" fmla="*/ 0 h 575"/>
                  <a:gd name="T64" fmla="*/ 0 w 1461"/>
                  <a:gd name="T65" fmla="*/ 0 h 575"/>
                  <a:gd name="T66" fmla="*/ 0 w 1461"/>
                  <a:gd name="T67" fmla="*/ 0 h 575"/>
                  <a:gd name="T68" fmla="*/ 0 w 1461"/>
                  <a:gd name="T69" fmla="*/ 0 h 575"/>
                  <a:gd name="T70" fmla="*/ 0 w 1461"/>
                  <a:gd name="T71" fmla="*/ 0 h 575"/>
                  <a:gd name="T72" fmla="*/ 0 w 1461"/>
                  <a:gd name="T73" fmla="*/ 0 h 575"/>
                  <a:gd name="T74" fmla="*/ 0 w 1461"/>
                  <a:gd name="T75" fmla="*/ 0 h 575"/>
                  <a:gd name="T76" fmla="*/ 0 w 1461"/>
                  <a:gd name="T77" fmla="*/ 0 h 575"/>
                  <a:gd name="T78" fmla="*/ 0 w 1461"/>
                  <a:gd name="T79" fmla="*/ 0 h 575"/>
                  <a:gd name="T80" fmla="*/ 0 w 1461"/>
                  <a:gd name="T81" fmla="*/ 0 h 575"/>
                  <a:gd name="T82" fmla="*/ 0 w 1461"/>
                  <a:gd name="T83" fmla="*/ 0 h 575"/>
                  <a:gd name="T84" fmla="*/ 0 w 1461"/>
                  <a:gd name="T85" fmla="*/ 0 h 575"/>
                  <a:gd name="T86" fmla="*/ 0 w 1461"/>
                  <a:gd name="T87" fmla="*/ 0 h 575"/>
                  <a:gd name="T88" fmla="*/ 0 w 1461"/>
                  <a:gd name="T89" fmla="*/ 0 h 575"/>
                  <a:gd name="T90" fmla="*/ 0 w 1461"/>
                  <a:gd name="T91" fmla="*/ 0 h 575"/>
                  <a:gd name="T92" fmla="*/ 0 w 1461"/>
                  <a:gd name="T93" fmla="*/ 0 h 575"/>
                  <a:gd name="T94" fmla="*/ 0 w 1461"/>
                  <a:gd name="T95" fmla="*/ 0 h 575"/>
                  <a:gd name="T96" fmla="*/ 0 w 1461"/>
                  <a:gd name="T97" fmla="*/ 0 h 575"/>
                  <a:gd name="T98" fmla="*/ 0 w 1461"/>
                  <a:gd name="T99" fmla="*/ 0 h 575"/>
                  <a:gd name="T100" fmla="*/ 0 w 1461"/>
                  <a:gd name="T101" fmla="*/ 0 h 575"/>
                  <a:gd name="T102" fmla="*/ 0 w 1461"/>
                  <a:gd name="T103" fmla="*/ 0 h 575"/>
                  <a:gd name="T104" fmla="*/ 0 w 1461"/>
                  <a:gd name="T105" fmla="*/ 0 h 575"/>
                  <a:gd name="T106" fmla="*/ 0 w 1461"/>
                  <a:gd name="T107" fmla="*/ 0 h 575"/>
                  <a:gd name="T108" fmla="*/ 0 w 1461"/>
                  <a:gd name="T109" fmla="*/ 0 h 575"/>
                  <a:gd name="T110" fmla="*/ 0 w 1461"/>
                  <a:gd name="T111" fmla="*/ 0 h 575"/>
                  <a:gd name="T112" fmla="*/ 0 w 1461"/>
                  <a:gd name="T113" fmla="*/ 0 h 575"/>
                  <a:gd name="T114" fmla="*/ 0 w 1461"/>
                  <a:gd name="T115" fmla="*/ 0 h 575"/>
                  <a:gd name="T116" fmla="*/ 0 w 1461"/>
                  <a:gd name="T117" fmla="*/ 0 h 5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61"/>
                  <a:gd name="T178" fmla="*/ 0 h 575"/>
                  <a:gd name="T179" fmla="*/ 1461 w 1461"/>
                  <a:gd name="T180" fmla="*/ 575 h 5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61" h="575">
                    <a:moveTo>
                      <a:pt x="0" y="532"/>
                    </a:moveTo>
                    <a:lnTo>
                      <a:pt x="9" y="531"/>
                    </a:lnTo>
                    <a:lnTo>
                      <a:pt x="18" y="530"/>
                    </a:lnTo>
                    <a:lnTo>
                      <a:pt x="24" y="528"/>
                    </a:lnTo>
                    <a:lnTo>
                      <a:pt x="31" y="524"/>
                    </a:lnTo>
                    <a:lnTo>
                      <a:pt x="37" y="521"/>
                    </a:lnTo>
                    <a:lnTo>
                      <a:pt x="43" y="518"/>
                    </a:lnTo>
                    <a:lnTo>
                      <a:pt x="55" y="511"/>
                    </a:lnTo>
                    <a:lnTo>
                      <a:pt x="65" y="503"/>
                    </a:lnTo>
                    <a:lnTo>
                      <a:pt x="77" y="496"/>
                    </a:lnTo>
                    <a:lnTo>
                      <a:pt x="83" y="493"/>
                    </a:lnTo>
                    <a:lnTo>
                      <a:pt x="90" y="489"/>
                    </a:lnTo>
                    <a:lnTo>
                      <a:pt x="98" y="486"/>
                    </a:lnTo>
                    <a:lnTo>
                      <a:pt x="107" y="484"/>
                    </a:lnTo>
                    <a:lnTo>
                      <a:pt x="132" y="479"/>
                    </a:lnTo>
                    <a:lnTo>
                      <a:pt x="155" y="475"/>
                    </a:lnTo>
                    <a:lnTo>
                      <a:pt x="181" y="470"/>
                    </a:lnTo>
                    <a:lnTo>
                      <a:pt x="203" y="464"/>
                    </a:lnTo>
                    <a:lnTo>
                      <a:pt x="213" y="461"/>
                    </a:lnTo>
                    <a:lnTo>
                      <a:pt x="222" y="458"/>
                    </a:lnTo>
                    <a:lnTo>
                      <a:pt x="231" y="452"/>
                    </a:lnTo>
                    <a:lnTo>
                      <a:pt x="238" y="447"/>
                    </a:lnTo>
                    <a:lnTo>
                      <a:pt x="243" y="442"/>
                    </a:lnTo>
                    <a:lnTo>
                      <a:pt x="247" y="436"/>
                    </a:lnTo>
                    <a:lnTo>
                      <a:pt x="249" y="432"/>
                    </a:lnTo>
                    <a:lnTo>
                      <a:pt x="250" y="429"/>
                    </a:lnTo>
                    <a:lnTo>
                      <a:pt x="252" y="425"/>
                    </a:lnTo>
                    <a:lnTo>
                      <a:pt x="252" y="421"/>
                    </a:lnTo>
                    <a:lnTo>
                      <a:pt x="250" y="413"/>
                    </a:lnTo>
                    <a:lnTo>
                      <a:pt x="249" y="406"/>
                    </a:lnTo>
                    <a:lnTo>
                      <a:pt x="244" y="400"/>
                    </a:lnTo>
                    <a:lnTo>
                      <a:pt x="240" y="395"/>
                    </a:lnTo>
                    <a:lnTo>
                      <a:pt x="235" y="390"/>
                    </a:lnTo>
                    <a:lnTo>
                      <a:pt x="230" y="385"/>
                    </a:lnTo>
                    <a:lnTo>
                      <a:pt x="216" y="374"/>
                    </a:lnTo>
                    <a:lnTo>
                      <a:pt x="203" y="365"/>
                    </a:lnTo>
                    <a:lnTo>
                      <a:pt x="198" y="360"/>
                    </a:lnTo>
                    <a:lnTo>
                      <a:pt x="192" y="355"/>
                    </a:lnTo>
                    <a:lnTo>
                      <a:pt x="188" y="349"/>
                    </a:lnTo>
                    <a:lnTo>
                      <a:pt x="187" y="346"/>
                    </a:lnTo>
                    <a:lnTo>
                      <a:pt x="185" y="342"/>
                    </a:lnTo>
                    <a:lnTo>
                      <a:pt x="184" y="339"/>
                    </a:lnTo>
                    <a:lnTo>
                      <a:pt x="182" y="336"/>
                    </a:lnTo>
                    <a:lnTo>
                      <a:pt x="182" y="329"/>
                    </a:lnTo>
                    <a:lnTo>
                      <a:pt x="182" y="323"/>
                    </a:lnTo>
                    <a:lnTo>
                      <a:pt x="184" y="318"/>
                    </a:lnTo>
                    <a:lnTo>
                      <a:pt x="185" y="313"/>
                    </a:lnTo>
                    <a:lnTo>
                      <a:pt x="190" y="309"/>
                    </a:lnTo>
                    <a:lnTo>
                      <a:pt x="191" y="306"/>
                    </a:lnTo>
                    <a:lnTo>
                      <a:pt x="194" y="304"/>
                    </a:lnTo>
                    <a:lnTo>
                      <a:pt x="195" y="302"/>
                    </a:lnTo>
                    <a:lnTo>
                      <a:pt x="198" y="301"/>
                    </a:lnTo>
                    <a:lnTo>
                      <a:pt x="204" y="299"/>
                    </a:lnTo>
                    <a:lnTo>
                      <a:pt x="212" y="298"/>
                    </a:lnTo>
                    <a:lnTo>
                      <a:pt x="219" y="299"/>
                    </a:lnTo>
                    <a:lnTo>
                      <a:pt x="225" y="299"/>
                    </a:lnTo>
                    <a:lnTo>
                      <a:pt x="237" y="301"/>
                    </a:lnTo>
                    <a:lnTo>
                      <a:pt x="249" y="303"/>
                    </a:lnTo>
                    <a:lnTo>
                      <a:pt x="255" y="304"/>
                    </a:lnTo>
                    <a:lnTo>
                      <a:pt x="262" y="304"/>
                    </a:lnTo>
                    <a:lnTo>
                      <a:pt x="278" y="303"/>
                    </a:lnTo>
                    <a:lnTo>
                      <a:pt x="293" y="302"/>
                    </a:lnTo>
                    <a:lnTo>
                      <a:pt x="308" y="300"/>
                    </a:lnTo>
                    <a:lnTo>
                      <a:pt x="321" y="296"/>
                    </a:lnTo>
                    <a:lnTo>
                      <a:pt x="335" y="293"/>
                    </a:lnTo>
                    <a:lnTo>
                      <a:pt x="347" y="288"/>
                    </a:lnTo>
                    <a:lnTo>
                      <a:pt x="358" y="283"/>
                    </a:lnTo>
                    <a:lnTo>
                      <a:pt x="370" y="277"/>
                    </a:lnTo>
                    <a:lnTo>
                      <a:pt x="381" y="270"/>
                    </a:lnTo>
                    <a:lnTo>
                      <a:pt x="391" y="263"/>
                    </a:lnTo>
                    <a:lnTo>
                      <a:pt x="413" y="249"/>
                    </a:lnTo>
                    <a:lnTo>
                      <a:pt x="458" y="216"/>
                    </a:lnTo>
                    <a:lnTo>
                      <a:pt x="467" y="210"/>
                    </a:lnTo>
                    <a:lnTo>
                      <a:pt x="471" y="208"/>
                    </a:lnTo>
                    <a:lnTo>
                      <a:pt x="476" y="206"/>
                    </a:lnTo>
                    <a:lnTo>
                      <a:pt x="486" y="202"/>
                    </a:lnTo>
                    <a:lnTo>
                      <a:pt x="496" y="199"/>
                    </a:lnTo>
                    <a:lnTo>
                      <a:pt x="507" y="196"/>
                    </a:lnTo>
                    <a:lnTo>
                      <a:pt x="517" y="194"/>
                    </a:lnTo>
                    <a:lnTo>
                      <a:pt x="538" y="191"/>
                    </a:lnTo>
                    <a:lnTo>
                      <a:pt x="560" y="188"/>
                    </a:lnTo>
                    <a:lnTo>
                      <a:pt x="570" y="186"/>
                    </a:lnTo>
                    <a:lnTo>
                      <a:pt x="579" y="183"/>
                    </a:lnTo>
                    <a:lnTo>
                      <a:pt x="590" y="180"/>
                    </a:lnTo>
                    <a:lnTo>
                      <a:pt x="599" y="176"/>
                    </a:lnTo>
                    <a:lnTo>
                      <a:pt x="607" y="171"/>
                    </a:lnTo>
                    <a:lnTo>
                      <a:pt x="612" y="168"/>
                    </a:lnTo>
                    <a:lnTo>
                      <a:pt x="615" y="165"/>
                    </a:lnTo>
                    <a:lnTo>
                      <a:pt x="621" y="159"/>
                    </a:lnTo>
                    <a:lnTo>
                      <a:pt x="624" y="154"/>
                    </a:lnTo>
                    <a:lnTo>
                      <a:pt x="628" y="149"/>
                    </a:lnTo>
                    <a:lnTo>
                      <a:pt x="630" y="144"/>
                    </a:lnTo>
                    <a:lnTo>
                      <a:pt x="634" y="135"/>
                    </a:lnTo>
                    <a:lnTo>
                      <a:pt x="639" y="124"/>
                    </a:lnTo>
                    <a:lnTo>
                      <a:pt x="642" y="114"/>
                    </a:lnTo>
                    <a:lnTo>
                      <a:pt x="647" y="105"/>
                    </a:lnTo>
                    <a:lnTo>
                      <a:pt x="650" y="101"/>
                    </a:lnTo>
                    <a:lnTo>
                      <a:pt x="653" y="96"/>
                    </a:lnTo>
                    <a:lnTo>
                      <a:pt x="658" y="92"/>
                    </a:lnTo>
                    <a:lnTo>
                      <a:pt x="661" y="90"/>
                    </a:lnTo>
                    <a:lnTo>
                      <a:pt x="664" y="86"/>
                    </a:lnTo>
                    <a:lnTo>
                      <a:pt x="676" y="79"/>
                    </a:lnTo>
                    <a:lnTo>
                      <a:pt x="682" y="76"/>
                    </a:lnTo>
                    <a:lnTo>
                      <a:pt x="687" y="73"/>
                    </a:lnTo>
                    <a:lnTo>
                      <a:pt x="693" y="71"/>
                    </a:lnTo>
                    <a:lnTo>
                      <a:pt x="701" y="69"/>
                    </a:lnTo>
                    <a:lnTo>
                      <a:pt x="707" y="67"/>
                    </a:lnTo>
                    <a:lnTo>
                      <a:pt x="713" y="65"/>
                    </a:lnTo>
                    <a:lnTo>
                      <a:pt x="720" y="64"/>
                    </a:lnTo>
                    <a:lnTo>
                      <a:pt x="727" y="63"/>
                    </a:lnTo>
                    <a:lnTo>
                      <a:pt x="742" y="61"/>
                    </a:lnTo>
                    <a:lnTo>
                      <a:pt x="757" y="61"/>
                    </a:lnTo>
                    <a:lnTo>
                      <a:pt x="775" y="60"/>
                    </a:lnTo>
                    <a:lnTo>
                      <a:pt x="787" y="61"/>
                    </a:lnTo>
                    <a:lnTo>
                      <a:pt x="797" y="62"/>
                    </a:lnTo>
                    <a:lnTo>
                      <a:pt x="808" y="64"/>
                    </a:lnTo>
                    <a:lnTo>
                      <a:pt x="818" y="67"/>
                    </a:lnTo>
                    <a:lnTo>
                      <a:pt x="827" y="70"/>
                    </a:lnTo>
                    <a:lnTo>
                      <a:pt x="836" y="74"/>
                    </a:lnTo>
                    <a:lnTo>
                      <a:pt x="853" y="82"/>
                    </a:lnTo>
                    <a:lnTo>
                      <a:pt x="870" y="90"/>
                    </a:lnTo>
                    <a:lnTo>
                      <a:pt x="879" y="94"/>
                    </a:lnTo>
                    <a:lnTo>
                      <a:pt x="889" y="97"/>
                    </a:lnTo>
                    <a:lnTo>
                      <a:pt x="898" y="100"/>
                    </a:lnTo>
                    <a:lnTo>
                      <a:pt x="908" y="102"/>
                    </a:lnTo>
                    <a:lnTo>
                      <a:pt x="920" y="103"/>
                    </a:lnTo>
                    <a:lnTo>
                      <a:pt x="932" y="104"/>
                    </a:lnTo>
                    <a:lnTo>
                      <a:pt x="938" y="103"/>
                    </a:lnTo>
                    <a:lnTo>
                      <a:pt x="945" y="102"/>
                    </a:lnTo>
                    <a:lnTo>
                      <a:pt x="950" y="101"/>
                    </a:lnTo>
                    <a:lnTo>
                      <a:pt x="956" y="99"/>
                    </a:lnTo>
                    <a:lnTo>
                      <a:pt x="960" y="96"/>
                    </a:lnTo>
                    <a:lnTo>
                      <a:pt x="965" y="93"/>
                    </a:lnTo>
                    <a:lnTo>
                      <a:pt x="968" y="89"/>
                    </a:lnTo>
                    <a:lnTo>
                      <a:pt x="972" y="85"/>
                    </a:lnTo>
                    <a:lnTo>
                      <a:pt x="985" y="68"/>
                    </a:lnTo>
                    <a:lnTo>
                      <a:pt x="993" y="60"/>
                    </a:lnTo>
                    <a:lnTo>
                      <a:pt x="997" y="56"/>
                    </a:lnTo>
                    <a:lnTo>
                      <a:pt x="1002" y="51"/>
                    </a:lnTo>
                    <a:lnTo>
                      <a:pt x="1008" y="48"/>
                    </a:lnTo>
                    <a:lnTo>
                      <a:pt x="1014" y="46"/>
                    </a:lnTo>
                    <a:lnTo>
                      <a:pt x="1018" y="44"/>
                    </a:lnTo>
                    <a:lnTo>
                      <a:pt x="1024" y="43"/>
                    </a:lnTo>
                    <a:lnTo>
                      <a:pt x="1031" y="43"/>
                    </a:lnTo>
                    <a:lnTo>
                      <a:pt x="1037" y="43"/>
                    </a:lnTo>
                    <a:lnTo>
                      <a:pt x="1051" y="43"/>
                    </a:lnTo>
                    <a:lnTo>
                      <a:pt x="1064" y="44"/>
                    </a:lnTo>
                    <a:lnTo>
                      <a:pt x="1077" y="44"/>
                    </a:lnTo>
                    <a:lnTo>
                      <a:pt x="1083" y="43"/>
                    </a:lnTo>
                    <a:lnTo>
                      <a:pt x="1089" y="42"/>
                    </a:lnTo>
                    <a:lnTo>
                      <a:pt x="1095" y="40"/>
                    </a:lnTo>
                    <a:lnTo>
                      <a:pt x="1101" y="38"/>
                    </a:lnTo>
                    <a:lnTo>
                      <a:pt x="1105" y="36"/>
                    </a:lnTo>
                    <a:lnTo>
                      <a:pt x="1107" y="33"/>
                    </a:lnTo>
                    <a:lnTo>
                      <a:pt x="1110" y="31"/>
                    </a:lnTo>
                    <a:lnTo>
                      <a:pt x="1111" y="28"/>
                    </a:lnTo>
                    <a:lnTo>
                      <a:pt x="1114" y="22"/>
                    </a:lnTo>
                    <a:lnTo>
                      <a:pt x="1116" y="16"/>
                    </a:lnTo>
                    <a:lnTo>
                      <a:pt x="1119" y="9"/>
                    </a:lnTo>
                    <a:lnTo>
                      <a:pt x="1120" y="7"/>
                    </a:lnTo>
                    <a:lnTo>
                      <a:pt x="1122" y="5"/>
                    </a:lnTo>
                    <a:lnTo>
                      <a:pt x="1123" y="3"/>
                    </a:lnTo>
                    <a:lnTo>
                      <a:pt x="1126" y="1"/>
                    </a:lnTo>
                    <a:lnTo>
                      <a:pt x="1131" y="1"/>
                    </a:lnTo>
                    <a:lnTo>
                      <a:pt x="1134" y="0"/>
                    </a:lnTo>
                    <a:lnTo>
                      <a:pt x="1159" y="0"/>
                    </a:lnTo>
                    <a:lnTo>
                      <a:pt x="1166" y="1"/>
                    </a:lnTo>
                    <a:lnTo>
                      <a:pt x="1169" y="1"/>
                    </a:lnTo>
                    <a:lnTo>
                      <a:pt x="1172" y="2"/>
                    </a:lnTo>
                    <a:lnTo>
                      <a:pt x="1174" y="3"/>
                    </a:lnTo>
                    <a:lnTo>
                      <a:pt x="1177" y="4"/>
                    </a:lnTo>
                    <a:lnTo>
                      <a:pt x="1181" y="8"/>
                    </a:lnTo>
                    <a:lnTo>
                      <a:pt x="1182" y="11"/>
                    </a:lnTo>
                    <a:lnTo>
                      <a:pt x="1185" y="16"/>
                    </a:lnTo>
                    <a:lnTo>
                      <a:pt x="1185" y="19"/>
                    </a:lnTo>
                    <a:lnTo>
                      <a:pt x="1187" y="21"/>
                    </a:lnTo>
                    <a:lnTo>
                      <a:pt x="1187" y="26"/>
                    </a:lnTo>
                    <a:lnTo>
                      <a:pt x="1187" y="38"/>
                    </a:lnTo>
                    <a:lnTo>
                      <a:pt x="1185" y="50"/>
                    </a:lnTo>
                    <a:lnTo>
                      <a:pt x="1184" y="63"/>
                    </a:lnTo>
                    <a:lnTo>
                      <a:pt x="1184" y="74"/>
                    </a:lnTo>
                    <a:lnTo>
                      <a:pt x="1184" y="82"/>
                    </a:lnTo>
                    <a:lnTo>
                      <a:pt x="1185" y="91"/>
                    </a:lnTo>
                    <a:lnTo>
                      <a:pt x="1187" y="106"/>
                    </a:lnTo>
                    <a:lnTo>
                      <a:pt x="1191" y="119"/>
                    </a:lnTo>
                    <a:lnTo>
                      <a:pt x="1196" y="133"/>
                    </a:lnTo>
                    <a:lnTo>
                      <a:pt x="1205" y="160"/>
                    </a:lnTo>
                    <a:lnTo>
                      <a:pt x="1206" y="168"/>
                    </a:lnTo>
                    <a:lnTo>
                      <a:pt x="1208" y="175"/>
                    </a:lnTo>
                    <a:lnTo>
                      <a:pt x="1208" y="183"/>
                    </a:lnTo>
                    <a:lnTo>
                      <a:pt x="1208" y="191"/>
                    </a:lnTo>
                    <a:lnTo>
                      <a:pt x="1209" y="202"/>
                    </a:lnTo>
                    <a:lnTo>
                      <a:pt x="1209" y="212"/>
                    </a:lnTo>
                    <a:lnTo>
                      <a:pt x="1212" y="222"/>
                    </a:lnTo>
                    <a:lnTo>
                      <a:pt x="1217" y="231"/>
                    </a:lnTo>
                    <a:lnTo>
                      <a:pt x="1220" y="237"/>
                    </a:lnTo>
                    <a:lnTo>
                      <a:pt x="1222" y="240"/>
                    </a:lnTo>
                    <a:lnTo>
                      <a:pt x="1225" y="244"/>
                    </a:lnTo>
                    <a:lnTo>
                      <a:pt x="1228" y="245"/>
                    </a:lnTo>
                    <a:lnTo>
                      <a:pt x="1230" y="247"/>
                    </a:lnTo>
                    <a:lnTo>
                      <a:pt x="1233" y="248"/>
                    </a:lnTo>
                    <a:lnTo>
                      <a:pt x="1236" y="249"/>
                    </a:lnTo>
                    <a:lnTo>
                      <a:pt x="1240" y="251"/>
                    </a:lnTo>
                    <a:lnTo>
                      <a:pt x="1246" y="252"/>
                    </a:lnTo>
                    <a:lnTo>
                      <a:pt x="1254" y="252"/>
                    </a:lnTo>
                    <a:lnTo>
                      <a:pt x="1264" y="252"/>
                    </a:lnTo>
                    <a:lnTo>
                      <a:pt x="1274" y="251"/>
                    </a:lnTo>
                    <a:lnTo>
                      <a:pt x="1292" y="250"/>
                    </a:lnTo>
                    <a:lnTo>
                      <a:pt x="1310" y="247"/>
                    </a:lnTo>
                    <a:lnTo>
                      <a:pt x="1326" y="244"/>
                    </a:lnTo>
                    <a:lnTo>
                      <a:pt x="1359" y="238"/>
                    </a:lnTo>
                    <a:lnTo>
                      <a:pt x="1368" y="237"/>
                    </a:lnTo>
                    <a:lnTo>
                      <a:pt x="1378" y="236"/>
                    </a:lnTo>
                    <a:lnTo>
                      <a:pt x="1387" y="236"/>
                    </a:lnTo>
                    <a:lnTo>
                      <a:pt x="1397" y="236"/>
                    </a:lnTo>
                    <a:lnTo>
                      <a:pt x="1408" y="236"/>
                    </a:lnTo>
                    <a:lnTo>
                      <a:pt x="1420" y="237"/>
                    </a:lnTo>
                    <a:lnTo>
                      <a:pt x="1430" y="239"/>
                    </a:lnTo>
                    <a:lnTo>
                      <a:pt x="1434" y="240"/>
                    </a:lnTo>
                    <a:lnTo>
                      <a:pt x="1440" y="242"/>
                    </a:lnTo>
                    <a:lnTo>
                      <a:pt x="1448" y="245"/>
                    </a:lnTo>
                    <a:lnTo>
                      <a:pt x="1452" y="247"/>
                    </a:lnTo>
                    <a:lnTo>
                      <a:pt x="1455" y="250"/>
                    </a:lnTo>
                    <a:lnTo>
                      <a:pt x="1457" y="252"/>
                    </a:lnTo>
                    <a:lnTo>
                      <a:pt x="1460" y="255"/>
                    </a:lnTo>
                    <a:lnTo>
                      <a:pt x="1460" y="258"/>
                    </a:lnTo>
                    <a:lnTo>
                      <a:pt x="1461" y="262"/>
                    </a:lnTo>
                    <a:lnTo>
                      <a:pt x="1460" y="267"/>
                    </a:lnTo>
                    <a:lnTo>
                      <a:pt x="1460" y="272"/>
                    </a:lnTo>
                    <a:lnTo>
                      <a:pt x="1458" y="277"/>
                    </a:lnTo>
                    <a:lnTo>
                      <a:pt x="1457" y="281"/>
                    </a:lnTo>
                    <a:lnTo>
                      <a:pt x="1451" y="289"/>
                    </a:lnTo>
                    <a:lnTo>
                      <a:pt x="1445" y="296"/>
                    </a:lnTo>
                    <a:lnTo>
                      <a:pt x="1437" y="303"/>
                    </a:lnTo>
                    <a:lnTo>
                      <a:pt x="1428" y="310"/>
                    </a:lnTo>
                    <a:lnTo>
                      <a:pt x="1411" y="323"/>
                    </a:lnTo>
                    <a:lnTo>
                      <a:pt x="1402" y="329"/>
                    </a:lnTo>
                    <a:lnTo>
                      <a:pt x="1393" y="335"/>
                    </a:lnTo>
                    <a:lnTo>
                      <a:pt x="1384" y="342"/>
                    </a:lnTo>
                    <a:lnTo>
                      <a:pt x="1377" y="350"/>
                    </a:lnTo>
                    <a:lnTo>
                      <a:pt x="1371" y="357"/>
                    </a:lnTo>
                    <a:lnTo>
                      <a:pt x="1368" y="361"/>
                    </a:lnTo>
                    <a:lnTo>
                      <a:pt x="1365" y="365"/>
                    </a:lnTo>
                    <a:lnTo>
                      <a:pt x="1363" y="369"/>
                    </a:lnTo>
                    <a:lnTo>
                      <a:pt x="1362" y="374"/>
                    </a:lnTo>
                    <a:lnTo>
                      <a:pt x="1362" y="378"/>
                    </a:lnTo>
                    <a:lnTo>
                      <a:pt x="1362" y="384"/>
                    </a:lnTo>
                    <a:lnTo>
                      <a:pt x="1362" y="393"/>
                    </a:lnTo>
                    <a:lnTo>
                      <a:pt x="1365" y="401"/>
                    </a:lnTo>
                    <a:lnTo>
                      <a:pt x="1368" y="409"/>
                    </a:lnTo>
                    <a:lnTo>
                      <a:pt x="1371" y="416"/>
                    </a:lnTo>
                    <a:lnTo>
                      <a:pt x="1375" y="425"/>
                    </a:lnTo>
                    <a:lnTo>
                      <a:pt x="1378" y="432"/>
                    </a:lnTo>
                    <a:lnTo>
                      <a:pt x="1380" y="436"/>
                    </a:lnTo>
                    <a:lnTo>
                      <a:pt x="1381" y="440"/>
                    </a:lnTo>
                    <a:lnTo>
                      <a:pt x="1381" y="449"/>
                    </a:lnTo>
                    <a:lnTo>
                      <a:pt x="1381" y="457"/>
                    </a:lnTo>
                    <a:lnTo>
                      <a:pt x="1378" y="462"/>
                    </a:lnTo>
                    <a:lnTo>
                      <a:pt x="1374" y="468"/>
                    </a:lnTo>
                    <a:lnTo>
                      <a:pt x="1371" y="470"/>
                    </a:lnTo>
                    <a:lnTo>
                      <a:pt x="1368" y="472"/>
                    </a:lnTo>
                    <a:lnTo>
                      <a:pt x="1362" y="476"/>
                    </a:lnTo>
                    <a:lnTo>
                      <a:pt x="1353" y="479"/>
                    </a:lnTo>
                    <a:lnTo>
                      <a:pt x="1350" y="480"/>
                    </a:lnTo>
                    <a:lnTo>
                      <a:pt x="1345" y="480"/>
                    </a:lnTo>
                    <a:lnTo>
                      <a:pt x="1341" y="481"/>
                    </a:lnTo>
                    <a:lnTo>
                      <a:pt x="1335" y="481"/>
                    </a:lnTo>
                    <a:lnTo>
                      <a:pt x="1329" y="481"/>
                    </a:lnTo>
                    <a:lnTo>
                      <a:pt x="1323" y="480"/>
                    </a:lnTo>
                    <a:lnTo>
                      <a:pt x="1317" y="479"/>
                    </a:lnTo>
                    <a:lnTo>
                      <a:pt x="1311" y="478"/>
                    </a:lnTo>
                    <a:lnTo>
                      <a:pt x="1301" y="474"/>
                    </a:lnTo>
                    <a:lnTo>
                      <a:pt x="1291" y="470"/>
                    </a:lnTo>
                    <a:lnTo>
                      <a:pt x="1280" y="466"/>
                    </a:lnTo>
                    <a:lnTo>
                      <a:pt x="1270" y="462"/>
                    </a:lnTo>
                    <a:lnTo>
                      <a:pt x="1264" y="461"/>
                    </a:lnTo>
                    <a:lnTo>
                      <a:pt x="1258" y="459"/>
                    </a:lnTo>
                    <a:lnTo>
                      <a:pt x="1252" y="459"/>
                    </a:lnTo>
                    <a:lnTo>
                      <a:pt x="1246" y="459"/>
                    </a:lnTo>
                    <a:lnTo>
                      <a:pt x="1233" y="459"/>
                    </a:lnTo>
                    <a:lnTo>
                      <a:pt x="1221" y="459"/>
                    </a:lnTo>
                    <a:lnTo>
                      <a:pt x="1209" y="460"/>
                    </a:lnTo>
                    <a:lnTo>
                      <a:pt x="1197" y="462"/>
                    </a:lnTo>
                    <a:lnTo>
                      <a:pt x="1187" y="464"/>
                    </a:lnTo>
                    <a:lnTo>
                      <a:pt x="1177" y="466"/>
                    </a:lnTo>
                    <a:lnTo>
                      <a:pt x="1166" y="469"/>
                    </a:lnTo>
                    <a:lnTo>
                      <a:pt x="1157" y="471"/>
                    </a:lnTo>
                    <a:lnTo>
                      <a:pt x="1138" y="478"/>
                    </a:lnTo>
                    <a:lnTo>
                      <a:pt x="1120" y="485"/>
                    </a:lnTo>
                    <a:lnTo>
                      <a:pt x="1111" y="489"/>
                    </a:lnTo>
                    <a:lnTo>
                      <a:pt x="1104" y="495"/>
                    </a:lnTo>
                    <a:lnTo>
                      <a:pt x="1086" y="503"/>
                    </a:lnTo>
                    <a:lnTo>
                      <a:pt x="1054" y="522"/>
                    </a:lnTo>
                    <a:lnTo>
                      <a:pt x="1036" y="533"/>
                    </a:lnTo>
                    <a:lnTo>
                      <a:pt x="1018" y="542"/>
                    </a:lnTo>
                    <a:lnTo>
                      <a:pt x="1000" y="551"/>
                    </a:lnTo>
                    <a:lnTo>
                      <a:pt x="979" y="559"/>
                    </a:lnTo>
                    <a:lnTo>
                      <a:pt x="959" y="568"/>
                    </a:lnTo>
                    <a:lnTo>
                      <a:pt x="935" y="575"/>
                    </a:lnTo>
                    <a:lnTo>
                      <a:pt x="935" y="571"/>
                    </a:lnTo>
                    <a:lnTo>
                      <a:pt x="933" y="567"/>
                    </a:lnTo>
                    <a:lnTo>
                      <a:pt x="932" y="564"/>
                    </a:lnTo>
                    <a:lnTo>
                      <a:pt x="931" y="559"/>
                    </a:lnTo>
                    <a:lnTo>
                      <a:pt x="925" y="553"/>
                    </a:lnTo>
                    <a:lnTo>
                      <a:pt x="920" y="550"/>
                    </a:lnTo>
                    <a:lnTo>
                      <a:pt x="916" y="548"/>
                    </a:lnTo>
                    <a:lnTo>
                      <a:pt x="907" y="544"/>
                    </a:lnTo>
                    <a:lnTo>
                      <a:pt x="896" y="540"/>
                    </a:lnTo>
                    <a:lnTo>
                      <a:pt x="886" y="538"/>
                    </a:lnTo>
                    <a:lnTo>
                      <a:pt x="874" y="538"/>
                    </a:lnTo>
                    <a:lnTo>
                      <a:pt x="874" y="524"/>
                    </a:lnTo>
                    <a:lnTo>
                      <a:pt x="874" y="518"/>
                    </a:lnTo>
                    <a:lnTo>
                      <a:pt x="876" y="513"/>
                    </a:lnTo>
                    <a:lnTo>
                      <a:pt x="876" y="511"/>
                    </a:lnTo>
                    <a:lnTo>
                      <a:pt x="877" y="509"/>
                    </a:lnTo>
                    <a:lnTo>
                      <a:pt x="880" y="505"/>
                    </a:lnTo>
                    <a:lnTo>
                      <a:pt x="885" y="501"/>
                    </a:lnTo>
                    <a:lnTo>
                      <a:pt x="889" y="497"/>
                    </a:lnTo>
                    <a:lnTo>
                      <a:pt x="893" y="494"/>
                    </a:lnTo>
                    <a:lnTo>
                      <a:pt x="898" y="491"/>
                    </a:lnTo>
                    <a:lnTo>
                      <a:pt x="911" y="485"/>
                    </a:lnTo>
                    <a:lnTo>
                      <a:pt x="925" y="481"/>
                    </a:lnTo>
                    <a:lnTo>
                      <a:pt x="939" y="477"/>
                    </a:lnTo>
                    <a:lnTo>
                      <a:pt x="956" y="473"/>
                    </a:lnTo>
                    <a:lnTo>
                      <a:pt x="987" y="466"/>
                    </a:lnTo>
                    <a:lnTo>
                      <a:pt x="1002" y="462"/>
                    </a:lnTo>
                    <a:lnTo>
                      <a:pt x="1009" y="459"/>
                    </a:lnTo>
                    <a:lnTo>
                      <a:pt x="1016" y="457"/>
                    </a:lnTo>
                    <a:lnTo>
                      <a:pt x="1030" y="450"/>
                    </a:lnTo>
                    <a:lnTo>
                      <a:pt x="1036" y="447"/>
                    </a:lnTo>
                    <a:lnTo>
                      <a:pt x="1037" y="445"/>
                    </a:lnTo>
                    <a:lnTo>
                      <a:pt x="1040" y="443"/>
                    </a:lnTo>
                    <a:lnTo>
                      <a:pt x="1045" y="439"/>
                    </a:lnTo>
                    <a:lnTo>
                      <a:pt x="1049" y="435"/>
                    </a:lnTo>
                    <a:lnTo>
                      <a:pt x="1052" y="430"/>
                    </a:lnTo>
                    <a:lnTo>
                      <a:pt x="1055" y="425"/>
                    </a:lnTo>
                    <a:lnTo>
                      <a:pt x="1062" y="406"/>
                    </a:lnTo>
                    <a:lnTo>
                      <a:pt x="1067" y="390"/>
                    </a:lnTo>
                    <a:lnTo>
                      <a:pt x="1070" y="373"/>
                    </a:lnTo>
                    <a:lnTo>
                      <a:pt x="1073" y="358"/>
                    </a:lnTo>
                    <a:lnTo>
                      <a:pt x="1074" y="342"/>
                    </a:lnTo>
                    <a:lnTo>
                      <a:pt x="1079" y="327"/>
                    </a:lnTo>
                    <a:lnTo>
                      <a:pt x="1080" y="319"/>
                    </a:lnTo>
                    <a:lnTo>
                      <a:pt x="1083" y="310"/>
                    </a:lnTo>
                    <a:lnTo>
                      <a:pt x="1089" y="291"/>
                    </a:lnTo>
                    <a:lnTo>
                      <a:pt x="999" y="291"/>
                    </a:lnTo>
                    <a:lnTo>
                      <a:pt x="981" y="292"/>
                    </a:lnTo>
                    <a:lnTo>
                      <a:pt x="963" y="293"/>
                    </a:lnTo>
                    <a:lnTo>
                      <a:pt x="945" y="294"/>
                    </a:lnTo>
                    <a:lnTo>
                      <a:pt x="929" y="297"/>
                    </a:lnTo>
                    <a:lnTo>
                      <a:pt x="914" y="299"/>
                    </a:lnTo>
                    <a:lnTo>
                      <a:pt x="899" y="303"/>
                    </a:lnTo>
                    <a:lnTo>
                      <a:pt x="885" y="306"/>
                    </a:lnTo>
                    <a:lnTo>
                      <a:pt x="870" y="312"/>
                    </a:lnTo>
                    <a:lnTo>
                      <a:pt x="842" y="321"/>
                    </a:lnTo>
                    <a:lnTo>
                      <a:pt x="813" y="331"/>
                    </a:lnTo>
                    <a:lnTo>
                      <a:pt x="782" y="343"/>
                    </a:lnTo>
                    <a:lnTo>
                      <a:pt x="750" y="356"/>
                    </a:lnTo>
                    <a:lnTo>
                      <a:pt x="739" y="359"/>
                    </a:lnTo>
                    <a:lnTo>
                      <a:pt x="729" y="362"/>
                    </a:lnTo>
                    <a:lnTo>
                      <a:pt x="710" y="367"/>
                    </a:lnTo>
                    <a:lnTo>
                      <a:pt x="673" y="374"/>
                    </a:lnTo>
                    <a:lnTo>
                      <a:pt x="655" y="378"/>
                    </a:lnTo>
                    <a:lnTo>
                      <a:pt x="636" y="384"/>
                    </a:lnTo>
                    <a:lnTo>
                      <a:pt x="618" y="390"/>
                    </a:lnTo>
                    <a:lnTo>
                      <a:pt x="609" y="393"/>
                    </a:lnTo>
                    <a:lnTo>
                      <a:pt x="599" y="398"/>
                    </a:lnTo>
                    <a:lnTo>
                      <a:pt x="585" y="405"/>
                    </a:lnTo>
                    <a:lnTo>
                      <a:pt x="572" y="414"/>
                    </a:lnTo>
                    <a:lnTo>
                      <a:pt x="564" y="419"/>
                    </a:lnTo>
                    <a:lnTo>
                      <a:pt x="559" y="423"/>
                    </a:lnTo>
                    <a:lnTo>
                      <a:pt x="547" y="432"/>
                    </a:lnTo>
                    <a:lnTo>
                      <a:pt x="526" y="449"/>
                    </a:lnTo>
                    <a:lnTo>
                      <a:pt x="514" y="458"/>
                    </a:lnTo>
                    <a:lnTo>
                      <a:pt x="504" y="466"/>
                    </a:lnTo>
                    <a:lnTo>
                      <a:pt x="493" y="474"/>
                    </a:lnTo>
                    <a:lnTo>
                      <a:pt x="481" y="481"/>
                    </a:lnTo>
                    <a:lnTo>
                      <a:pt x="470" y="487"/>
                    </a:lnTo>
                    <a:lnTo>
                      <a:pt x="456" y="493"/>
                    </a:lnTo>
                    <a:lnTo>
                      <a:pt x="450" y="496"/>
                    </a:lnTo>
                    <a:lnTo>
                      <a:pt x="443" y="498"/>
                    </a:lnTo>
                    <a:lnTo>
                      <a:pt x="436" y="500"/>
                    </a:lnTo>
                    <a:lnTo>
                      <a:pt x="428" y="501"/>
                    </a:lnTo>
                    <a:lnTo>
                      <a:pt x="421" y="502"/>
                    </a:lnTo>
                    <a:lnTo>
                      <a:pt x="412" y="503"/>
                    </a:lnTo>
                    <a:lnTo>
                      <a:pt x="403" y="504"/>
                    </a:lnTo>
                    <a:lnTo>
                      <a:pt x="394" y="504"/>
                    </a:lnTo>
                    <a:lnTo>
                      <a:pt x="268" y="504"/>
                    </a:lnTo>
                    <a:lnTo>
                      <a:pt x="261" y="504"/>
                    </a:lnTo>
                    <a:lnTo>
                      <a:pt x="253" y="505"/>
                    </a:lnTo>
                    <a:lnTo>
                      <a:pt x="238" y="506"/>
                    </a:lnTo>
                    <a:lnTo>
                      <a:pt x="225" y="509"/>
                    </a:lnTo>
                    <a:lnTo>
                      <a:pt x="219" y="511"/>
                    </a:lnTo>
                    <a:lnTo>
                      <a:pt x="213" y="513"/>
                    </a:lnTo>
                    <a:lnTo>
                      <a:pt x="207" y="515"/>
                    </a:lnTo>
                    <a:lnTo>
                      <a:pt x="201" y="517"/>
                    </a:lnTo>
                    <a:lnTo>
                      <a:pt x="190" y="522"/>
                    </a:lnTo>
                    <a:lnTo>
                      <a:pt x="167" y="534"/>
                    </a:lnTo>
                    <a:lnTo>
                      <a:pt x="145" y="545"/>
                    </a:lnTo>
                    <a:lnTo>
                      <a:pt x="133" y="550"/>
                    </a:lnTo>
                    <a:lnTo>
                      <a:pt x="121" y="554"/>
                    </a:lnTo>
                    <a:lnTo>
                      <a:pt x="109" y="558"/>
                    </a:lnTo>
                    <a:lnTo>
                      <a:pt x="96" y="561"/>
                    </a:lnTo>
                    <a:lnTo>
                      <a:pt x="89" y="562"/>
                    </a:lnTo>
                    <a:lnTo>
                      <a:pt x="81" y="562"/>
                    </a:lnTo>
                    <a:lnTo>
                      <a:pt x="74" y="564"/>
                    </a:lnTo>
                    <a:lnTo>
                      <a:pt x="67" y="564"/>
                    </a:lnTo>
                    <a:lnTo>
                      <a:pt x="56" y="562"/>
                    </a:lnTo>
                    <a:lnTo>
                      <a:pt x="47" y="560"/>
                    </a:lnTo>
                    <a:lnTo>
                      <a:pt x="38" y="556"/>
                    </a:lnTo>
                    <a:lnTo>
                      <a:pt x="34" y="554"/>
                    </a:lnTo>
                    <a:lnTo>
                      <a:pt x="31" y="552"/>
                    </a:lnTo>
                    <a:lnTo>
                      <a:pt x="15" y="542"/>
                    </a:lnTo>
                    <a:lnTo>
                      <a:pt x="0" y="53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Freeform 1059"/>
              <p:cNvSpPr>
                <a:spLocks/>
              </p:cNvSpPr>
              <p:nvPr/>
            </p:nvSpPr>
            <p:spPr bwMode="auto">
              <a:xfrm>
                <a:off x="3479" y="1874"/>
                <a:ext cx="36" cy="27"/>
              </a:xfrm>
              <a:custGeom>
                <a:avLst/>
                <a:gdLst>
                  <a:gd name="T0" fmla="*/ 0 w 108"/>
                  <a:gd name="T1" fmla="*/ 0 h 56"/>
                  <a:gd name="T2" fmla="*/ 0 w 108"/>
                  <a:gd name="T3" fmla="*/ 0 h 56"/>
                  <a:gd name="T4" fmla="*/ 0 w 108"/>
                  <a:gd name="T5" fmla="*/ 0 h 56"/>
                  <a:gd name="T6" fmla="*/ 0 w 108"/>
                  <a:gd name="T7" fmla="*/ 0 h 56"/>
                  <a:gd name="T8" fmla="*/ 0 w 108"/>
                  <a:gd name="T9" fmla="*/ 0 h 56"/>
                  <a:gd name="T10" fmla="*/ 0 w 108"/>
                  <a:gd name="T11" fmla="*/ 0 h 56"/>
                  <a:gd name="T12" fmla="*/ 0 w 108"/>
                  <a:gd name="T13" fmla="*/ 0 h 56"/>
                  <a:gd name="T14" fmla="*/ 0 w 108"/>
                  <a:gd name="T15" fmla="*/ 0 h 56"/>
                  <a:gd name="T16" fmla="*/ 0 w 108"/>
                  <a:gd name="T17" fmla="*/ 0 h 56"/>
                  <a:gd name="T18" fmla="*/ 0 w 108"/>
                  <a:gd name="T19" fmla="*/ 0 h 56"/>
                  <a:gd name="T20" fmla="*/ 0 w 108"/>
                  <a:gd name="T21" fmla="*/ 0 h 56"/>
                  <a:gd name="T22" fmla="*/ 0 w 108"/>
                  <a:gd name="T23" fmla="*/ 0 h 56"/>
                  <a:gd name="T24" fmla="*/ 0 w 108"/>
                  <a:gd name="T25" fmla="*/ 0 h 56"/>
                  <a:gd name="T26" fmla="*/ 0 w 108"/>
                  <a:gd name="T27" fmla="*/ 0 h 56"/>
                  <a:gd name="T28" fmla="*/ 0 w 108"/>
                  <a:gd name="T29" fmla="*/ 0 h 56"/>
                  <a:gd name="T30" fmla="*/ 0 w 108"/>
                  <a:gd name="T31" fmla="*/ 0 h 56"/>
                  <a:gd name="T32" fmla="*/ 0 w 108"/>
                  <a:gd name="T33" fmla="*/ 0 h 56"/>
                  <a:gd name="T34" fmla="*/ 0 w 108"/>
                  <a:gd name="T35" fmla="*/ 0 h 56"/>
                  <a:gd name="T36" fmla="*/ 0 w 108"/>
                  <a:gd name="T37" fmla="*/ 0 h 56"/>
                  <a:gd name="T38" fmla="*/ 0 w 108"/>
                  <a:gd name="T39" fmla="*/ 0 h 56"/>
                  <a:gd name="T40" fmla="*/ 0 w 108"/>
                  <a:gd name="T41" fmla="*/ 0 h 56"/>
                  <a:gd name="T42" fmla="*/ 0 w 108"/>
                  <a:gd name="T43" fmla="*/ 0 h 56"/>
                  <a:gd name="T44" fmla="*/ 0 w 108"/>
                  <a:gd name="T45" fmla="*/ 0 h 56"/>
                  <a:gd name="T46" fmla="*/ 0 w 108"/>
                  <a:gd name="T47" fmla="*/ 0 h 56"/>
                  <a:gd name="T48" fmla="*/ 0 w 108"/>
                  <a:gd name="T49" fmla="*/ 0 h 56"/>
                  <a:gd name="T50" fmla="*/ 0 w 108"/>
                  <a:gd name="T51" fmla="*/ 0 h 56"/>
                  <a:gd name="T52" fmla="*/ 0 w 108"/>
                  <a:gd name="T53" fmla="*/ 0 h 56"/>
                  <a:gd name="T54" fmla="*/ 0 w 108"/>
                  <a:gd name="T55" fmla="*/ 0 h 56"/>
                  <a:gd name="T56" fmla="*/ 0 w 108"/>
                  <a:gd name="T57" fmla="*/ 0 h 5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56"/>
                  <a:gd name="T89" fmla="*/ 108 w 108"/>
                  <a:gd name="T90" fmla="*/ 56 h 5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56">
                    <a:moveTo>
                      <a:pt x="0" y="48"/>
                    </a:moveTo>
                    <a:lnTo>
                      <a:pt x="7" y="48"/>
                    </a:lnTo>
                    <a:lnTo>
                      <a:pt x="15" y="45"/>
                    </a:lnTo>
                    <a:lnTo>
                      <a:pt x="22" y="43"/>
                    </a:lnTo>
                    <a:lnTo>
                      <a:pt x="28" y="41"/>
                    </a:lnTo>
                    <a:lnTo>
                      <a:pt x="34" y="38"/>
                    </a:lnTo>
                    <a:lnTo>
                      <a:pt x="38" y="35"/>
                    </a:lnTo>
                    <a:lnTo>
                      <a:pt x="50" y="28"/>
                    </a:lnTo>
                    <a:lnTo>
                      <a:pt x="61" y="20"/>
                    </a:lnTo>
                    <a:lnTo>
                      <a:pt x="72" y="13"/>
                    </a:lnTo>
                    <a:lnTo>
                      <a:pt x="80" y="8"/>
                    </a:lnTo>
                    <a:lnTo>
                      <a:pt x="87" y="5"/>
                    </a:lnTo>
                    <a:lnTo>
                      <a:pt x="95" y="2"/>
                    </a:lnTo>
                    <a:lnTo>
                      <a:pt x="104" y="0"/>
                    </a:lnTo>
                    <a:lnTo>
                      <a:pt x="108" y="8"/>
                    </a:lnTo>
                    <a:lnTo>
                      <a:pt x="101" y="11"/>
                    </a:lnTo>
                    <a:lnTo>
                      <a:pt x="93" y="13"/>
                    </a:lnTo>
                    <a:lnTo>
                      <a:pt x="86" y="16"/>
                    </a:lnTo>
                    <a:lnTo>
                      <a:pt x="80" y="19"/>
                    </a:lnTo>
                    <a:lnTo>
                      <a:pt x="69" y="26"/>
                    </a:lnTo>
                    <a:lnTo>
                      <a:pt x="58" y="34"/>
                    </a:lnTo>
                    <a:lnTo>
                      <a:pt x="47" y="41"/>
                    </a:lnTo>
                    <a:lnTo>
                      <a:pt x="41" y="44"/>
                    </a:lnTo>
                    <a:lnTo>
                      <a:pt x="34" y="49"/>
                    </a:lnTo>
                    <a:lnTo>
                      <a:pt x="26" y="51"/>
                    </a:lnTo>
                    <a:lnTo>
                      <a:pt x="19" y="54"/>
                    </a:lnTo>
                    <a:lnTo>
                      <a:pt x="10" y="55"/>
                    </a:lnTo>
                    <a:lnTo>
                      <a:pt x="1" y="5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Freeform 1060"/>
              <p:cNvSpPr>
                <a:spLocks/>
              </p:cNvSpPr>
              <p:nvPr/>
            </p:nvSpPr>
            <p:spPr bwMode="auto">
              <a:xfrm>
                <a:off x="3514" y="1843"/>
                <a:ext cx="51" cy="35"/>
              </a:xfrm>
              <a:custGeom>
                <a:avLst/>
                <a:gdLst>
                  <a:gd name="T0" fmla="*/ 0 w 153"/>
                  <a:gd name="T1" fmla="*/ 1 h 68"/>
                  <a:gd name="T2" fmla="*/ 0 w 153"/>
                  <a:gd name="T3" fmla="*/ 1 h 68"/>
                  <a:gd name="T4" fmla="*/ 0 w 153"/>
                  <a:gd name="T5" fmla="*/ 1 h 68"/>
                  <a:gd name="T6" fmla="*/ 0 w 153"/>
                  <a:gd name="T7" fmla="*/ 1 h 68"/>
                  <a:gd name="T8" fmla="*/ 0 w 153"/>
                  <a:gd name="T9" fmla="*/ 1 h 68"/>
                  <a:gd name="T10" fmla="*/ 0 w 153"/>
                  <a:gd name="T11" fmla="*/ 1 h 68"/>
                  <a:gd name="T12" fmla="*/ 0 w 153"/>
                  <a:gd name="T13" fmla="*/ 1 h 68"/>
                  <a:gd name="T14" fmla="*/ 0 w 153"/>
                  <a:gd name="T15" fmla="*/ 1 h 68"/>
                  <a:gd name="T16" fmla="*/ 0 w 153"/>
                  <a:gd name="T17" fmla="*/ 1 h 68"/>
                  <a:gd name="T18" fmla="*/ 0 w 153"/>
                  <a:gd name="T19" fmla="*/ 1 h 68"/>
                  <a:gd name="T20" fmla="*/ 0 w 153"/>
                  <a:gd name="T21" fmla="*/ 1 h 68"/>
                  <a:gd name="T22" fmla="*/ 0 w 153"/>
                  <a:gd name="T23" fmla="*/ 1 h 68"/>
                  <a:gd name="T24" fmla="*/ 0 w 153"/>
                  <a:gd name="T25" fmla="*/ 1 h 68"/>
                  <a:gd name="T26" fmla="*/ 0 w 153"/>
                  <a:gd name="T27" fmla="*/ 1 h 68"/>
                  <a:gd name="T28" fmla="*/ 0 w 153"/>
                  <a:gd name="T29" fmla="*/ 0 h 68"/>
                  <a:gd name="T30" fmla="*/ 0 w 153"/>
                  <a:gd name="T31" fmla="*/ 1 h 68"/>
                  <a:gd name="T32" fmla="*/ 0 w 153"/>
                  <a:gd name="T33" fmla="*/ 1 h 68"/>
                  <a:gd name="T34" fmla="*/ 0 w 153"/>
                  <a:gd name="T35" fmla="*/ 1 h 68"/>
                  <a:gd name="T36" fmla="*/ 0 w 153"/>
                  <a:gd name="T37" fmla="*/ 1 h 68"/>
                  <a:gd name="T38" fmla="*/ 0 w 153"/>
                  <a:gd name="T39" fmla="*/ 1 h 68"/>
                  <a:gd name="T40" fmla="*/ 0 w 153"/>
                  <a:gd name="T41" fmla="*/ 1 h 68"/>
                  <a:gd name="T42" fmla="*/ 0 w 153"/>
                  <a:gd name="T43" fmla="*/ 1 h 68"/>
                  <a:gd name="T44" fmla="*/ 0 w 153"/>
                  <a:gd name="T45" fmla="*/ 1 h 68"/>
                  <a:gd name="T46" fmla="*/ 0 w 153"/>
                  <a:gd name="T47" fmla="*/ 1 h 68"/>
                  <a:gd name="T48" fmla="*/ 0 w 153"/>
                  <a:gd name="T49" fmla="*/ 1 h 68"/>
                  <a:gd name="T50" fmla="*/ 0 w 153"/>
                  <a:gd name="T51" fmla="*/ 1 h 68"/>
                  <a:gd name="T52" fmla="*/ 0 w 153"/>
                  <a:gd name="T53" fmla="*/ 1 h 68"/>
                  <a:gd name="T54" fmla="*/ 0 w 153"/>
                  <a:gd name="T55" fmla="*/ 1 h 68"/>
                  <a:gd name="T56" fmla="*/ 0 w 153"/>
                  <a:gd name="T57" fmla="*/ 1 h 68"/>
                  <a:gd name="T58" fmla="*/ 0 w 153"/>
                  <a:gd name="T59" fmla="*/ 1 h 68"/>
                  <a:gd name="T60" fmla="*/ 0 w 153"/>
                  <a:gd name="T61" fmla="*/ 1 h 6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3"/>
                  <a:gd name="T94" fmla="*/ 0 h 68"/>
                  <a:gd name="T95" fmla="*/ 153 w 153"/>
                  <a:gd name="T96" fmla="*/ 68 h 6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3" h="68">
                    <a:moveTo>
                      <a:pt x="0" y="60"/>
                    </a:moveTo>
                    <a:lnTo>
                      <a:pt x="25" y="55"/>
                    </a:lnTo>
                    <a:lnTo>
                      <a:pt x="49" y="51"/>
                    </a:lnTo>
                    <a:lnTo>
                      <a:pt x="74" y="46"/>
                    </a:lnTo>
                    <a:lnTo>
                      <a:pt x="96" y="41"/>
                    </a:lnTo>
                    <a:lnTo>
                      <a:pt x="105" y="38"/>
                    </a:lnTo>
                    <a:lnTo>
                      <a:pt x="114" y="34"/>
                    </a:lnTo>
                    <a:lnTo>
                      <a:pt x="122" y="29"/>
                    </a:lnTo>
                    <a:lnTo>
                      <a:pt x="129" y="25"/>
                    </a:lnTo>
                    <a:lnTo>
                      <a:pt x="133" y="20"/>
                    </a:lnTo>
                    <a:lnTo>
                      <a:pt x="138" y="14"/>
                    </a:lnTo>
                    <a:lnTo>
                      <a:pt x="138" y="11"/>
                    </a:lnTo>
                    <a:lnTo>
                      <a:pt x="139" y="8"/>
                    </a:lnTo>
                    <a:lnTo>
                      <a:pt x="141" y="4"/>
                    </a:lnTo>
                    <a:lnTo>
                      <a:pt x="141" y="0"/>
                    </a:lnTo>
                    <a:lnTo>
                      <a:pt x="153" y="1"/>
                    </a:lnTo>
                    <a:lnTo>
                      <a:pt x="151" y="5"/>
                    </a:lnTo>
                    <a:lnTo>
                      <a:pt x="151" y="9"/>
                    </a:lnTo>
                    <a:lnTo>
                      <a:pt x="150" y="13"/>
                    </a:lnTo>
                    <a:lnTo>
                      <a:pt x="148" y="17"/>
                    </a:lnTo>
                    <a:lnTo>
                      <a:pt x="144" y="24"/>
                    </a:lnTo>
                    <a:lnTo>
                      <a:pt x="138" y="30"/>
                    </a:lnTo>
                    <a:lnTo>
                      <a:pt x="129" y="36"/>
                    </a:lnTo>
                    <a:lnTo>
                      <a:pt x="120" y="41"/>
                    </a:lnTo>
                    <a:lnTo>
                      <a:pt x="111" y="45"/>
                    </a:lnTo>
                    <a:lnTo>
                      <a:pt x="99" y="48"/>
                    </a:lnTo>
                    <a:lnTo>
                      <a:pt x="77" y="54"/>
                    </a:lnTo>
                    <a:lnTo>
                      <a:pt x="52" y="59"/>
                    </a:lnTo>
                    <a:lnTo>
                      <a:pt x="28" y="63"/>
                    </a:lnTo>
                    <a:lnTo>
                      <a:pt x="3" y="6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Freeform 1061"/>
              <p:cNvSpPr>
                <a:spLocks/>
              </p:cNvSpPr>
              <p:nvPr/>
            </p:nvSpPr>
            <p:spPr bwMode="auto">
              <a:xfrm>
                <a:off x="3513" y="1874"/>
                <a:ext cx="2" cy="4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1 h 8"/>
                  <a:gd name="T4" fmla="*/ 0 w 6"/>
                  <a:gd name="T5" fmla="*/ 0 h 8"/>
                  <a:gd name="T6" fmla="*/ 0 w 6"/>
                  <a:gd name="T7" fmla="*/ 1 h 8"/>
                  <a:gd name="T8" fmla="*/ 0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"/>
                  <a:gd name="T17" fmla="*/ 6 w 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">
                    <a:moveTo>
                      <a:pt x="2" y="0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Freeform 1062"/>
              <p:cNvSpPr>
                <a:spLocks/>
              </p:cNvSpPr>
              <p:nvPr/>
            </p:nvSpPr>
            <p:spPr bwMode="auto">
              <a:xfrm>
                <a:off x="3538" y="1798"/>
                <a:ext cx="27" cy="46"/>
              </a:xfrm>
              <a:custGeom>
                <a:avLst/>
                <a:gdLst>
                  <a:gd name="T0" fmla="*/ 0 w 82"/>
                  <a:gd name="T1" fmla="*/ 0 h 93"/>
                  <a:gd name="T2" fmla="*/ 0 w 82"/>
                  <a:gd name="T3" fmla="*/ 0 h 93"/>
                  <a:gd name="T4" fmla="*/ 0 w 82"/>
                  <a:gd name="T5" fmla="*/ 0 h 93"/>
                  <a:gd name="T6" fmla="*/ 0 w 82"/>
                  <a:gd name="T7" fmla="*/ 0 h 93"/>
                  <a:gd name="T8" fmla="*/ 0 w 82"/>
                  <a:gd name="T9" fmla="*/ 0 h 93"/>
                  <a:gd name="T10" fmla="*/ 0 w 82"/>
                  <a:gd name="T11" fmla="*/ 0 h 93"/>
                  <a:gd name="T12" fmla="*/ 0 w 82"/>
                  <a:gd name="T13" fmla="*/ 0 h 93"/>
                  <a:gd name="T14" fmla="*/ 0 w 82"/>
                  <a:gd name="T15" fmla="*/ 0 h 93"/>
                  <a:gd name="T16" fmla="*/ 0 w 82"/>
                  <a:gd name="T17" fmla="*/ 0 h 93"/>
                  <a:gd name="T18" fmla="*/ 0 w 82"/>
                  <a:gd name="T19" fmla="*/ 0 h 93"/>
                  <a:gd name="T20" fmla="*/ 0 w 82"/>
                  <a:gd name="T21" fmla="*/ 0 h 93"/>
                  <a:gd name="T22" fmla="*/ 0 w 82"/>
                  <a:gd name="T23" fmla="*/ 0 h 93"/>
                  <a:gd name="T24" fmla="*/ 0 w 82"/>
                  <a:gd name="T25" fmla="*/ 0 h 93"/>
                  <a:gd name="T26" fmla="*/ 0 w 82"/>
                  <a:gd name="T27" fmla="*/ 0 h 93"/>
                  <a:gd name="T28" fmla="*/ 0 w 82"/>
                  <a:gd name="T29" fmla="*/ 0 h 93"/>
                  <a:gd name="T30" fmla="*/ 0 w 82"/>
                  <a:gd name="T31" fmla="*/ 0 h 93"/>
                  <a:gd name="T32" fmla="*/ 0 w 82"/>
                  <a:gd name="T33" fmla="*/ 0 h 93"/>
                  <a:gd name="T34" fmla="*/ 0 w 82"/>
                  <a:gd name="T35" fmla="*/ 0 h 93"/>
                  <a:gd name="T36" fmla="*/ 0 w 82"/>
                  <a:gd name="T37" fmla="*/ 0 h 93"/>
                  <a:gd name="T38" fmla="*/ 0 w 82"/>
                  <a:gd name="T39" fmla="*/ 0 h 93"/>
                  <a:gd name="T40" fmla="*/ 0 w 82"/>
                  <a:gd name="T41" fmla="*/ 0 h 93"/>
                  <a:gd name="T42" fmla="*/ 0 w 82"/>
                  <a:gd name="T43" fmla="*/ 0 h 93"/>
                  <a:gd name="T44" fmla="*/ 0 w 82"/>
                  <a:gd name="T45" fmla="*/ 0 h 93"/>
                  <a:gd name="T46" fmla="*/ 0 w 82"/>
                  <a:gd name="T47" fmla="*/ 0 h 93"/>
                  <a:gd name="T48" fmla="*/ 0 w 82"/>
                  <a:gd name="T49" fmla="*/ 0 h 93"/>
                  <a:gd name="T50" fmla="*/ 0 w 82"/>
                  <a:gd name="T51" fmla="*/ 0 h 93"/>
                  <a:gd name="T52" fmla="*/ 0 w 82"/>
                  <a:gd name="T53" fmla="*/ 0 h 93"/>
                  <a:gd name="T54" fmla="*/ 0 w 82"/>
                  <a:gd name="T55" fmla="*/ 0 h 93"/>
                  <a:gd name="T56" fmla="*/ 0 w 82"/>
                  <a:gd name="T57" fmla="*/ 0 h 93"/>
                  <a:gd name="T58" fmla="*/ 0 w 82"/>
                  <a:gd name="T59" fmla="*/ 0 h 93"/>
                  <a:gd name="T60" fmla="*/ 0 w 82"/>
                  <a:gd name="T61" fmla="*/ 0 h 93"/>
                  <a:gd name="T62" fmla="*/ 0 w 82"/>
                  <a:gd name="T63" fmla="*/ 0 h 93"/>
                  <a:gd name="T64" fmla="*/ 0 w 82"/>
                  <a:gd name="T65" fmla="*/ 0 h 93"/>
                  <a:gd name="T66" fmla="*/ 0 w 82"/>
                  <a:gd name="T67" fmla="*/ 0 h 93"/>
                  <a:gd name="T68" fmla="*/ 0 w 82"/>
                  <a:gd name="T69" fmla="*/ 0 h 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2"/>
                  <a:gd name="T106" fmla="*/ 0 h 93"/>
                  <a:gd name="T107" fmla="*/ 82 w 82"/>
                  <a:gd name="T108" fmla="*/ 93 h 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2" h="93">
                    <a:moveTo>
                      <a:pt x="70" y="93"/>
                    </a:moveTo>
                    <a:lnTo>
                      <a:pt x="68" y="85"/>
                    </a:lnTo>
                    <a:lnTo>
                      <a:pt x="67" y="79"/>
                    </a:lnTo>
                    <a:lnTo>
                      <a:pt x="64" y="74"/>
                    </a:lnTo>
                    <a:lnTo>
                      <a:pt x="59" y="69"/>
                    </a:lnTo>
                    <a:lnTo>
                      <a:pt x="55" y="64"/>
                    </a:lnTo>
                    <a:lnTo>
                      <a:pt x="49" y="59"/>
                    </a:lnTo>
                    <a:lnTo>
                      <a:pt x="36" y="49"/>
                    </a:lnTo>
                    <a:lnTo>
                      <a:pt x="22" y="39"/>
                    </a:lnTo>
                    <a:lnTo>
                      <a:pt x="16" y="34"/>
                    </a:lnTo>
                    <a:lnTo>
                      <a:pt x="11" y="29"/>
                    </a:lnTo>
                    <a:lnTo>
                      <a:pt x="6" y="23"/>
                    </a:lnTo>
                    <a:lnTo>
                      <a:pt x="5" y="20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11" y="0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6" y="19"/>
                    </a:lnTo>
                    <a:lnTo>
                      <a:pt x="21" y="25"/>
                    </a:lnTo>
                    <a:lnTo>
                      <a:pt x="27" y="29"/>
                    </a:lnTo>
                    <a:lnTo>
                      <a:pt x="31" y="34"/>
                    </a:lnTo>
                    <a:lnTo>
                      <a:pt x="45" y="43"/>
                    </a:lnTo>
                    <a:lnTo>
                      <a:pt x="58" y="54"/>
                    </a:lnTo>
                    <a:lnTo>
                      <a:pt x="64" y="59"/>
                    </a:lnTo>
                    <a:lnTo>
                      <a:pt x="70" y="65"/>
                    </a:lnTo>
                    <a:lnTo>
                      <a:pt x="74" y="70"/>
                    </a:lnTo>
                    <a:lnTo>
                      <a:pt x="77" y="77"/>
                    </a:lnTo>
                    <a:lnTo>
                      <a:pt x="80" y="84"/>
                    </a:lnTo>
                    <a:lnTo>
                      <a:pt x="82" y="92"/>
                    </a:lnTo>
                    <a:lnTo>
                      <a:pt x="70" y="9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1" name="Freeform 1063"/>
              <p:cNvSpPr>
                <a:spLocks/>
              </p:cNvSpPr>
              <p:nvPr/>
            </p:nvSpPr>
            <p:spPr bwMode="auto">
              <a:xfrm>
                <a:off x="3561" y="1843"/>
                <a:ext cx="4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0 h 1"/>
                  <a:gd name="T4" fmla="*/ 0 w 12"/>
                  <a:gd name="T5" fmla="*/ 1 h 1"/>
                  <a:gd name="T6" fmla="*/ 0 w 12"/>
                  <a:gd name="T7" fmla="*/ 0 h 1"/>
                  <a:gd name="T8" fmla="*/ 0 w 12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"/>
                  <a:gd name="T17" fmla="*/ 12 w 1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">
                    <a:moveTo>
                      <a:pt x="12" y="1"/>
                    </a:moveTo>
                    <a:lnTo>
                      <a:pt x="12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2" name="Freeform 1064"/>
              <p:cNvSpPr>
                <a:spLocks/>
              </p:cNvSpPr>
              <p:nvPr/>
            </p:nvSpPr>
            <p:spPr bwMode="auto">
              <a:xfrm>
                <a:off x="3538" y="1781"/>
                <a:ext cx="12" cy="17"/>
              </a:xfrm>
              <a:custGeom>
                <a:avLst/>
                <a:gdLst>
                  <a:gd name="T0" fmla="*/ 0 w 37"/>
                  <a:gd name="T1" fmla="*/ 0 h 35"/>
                  <a:gd name="T2" fmla="*/ 0 w 37"/>
                  <a:gd name="T3" fmla="*/ 0 h 35"/>
                  <a:gd name="T4" fmla="*/ 0 w 37"/>
                  <a:gd name="T5" fmla="*/ 0 h 35"/>
                  <a:gd name="T6" fmla="*/ 0 w 37"/>
                  <a:gd name="T7" fmla="*/ 0 h 35"/>
                  <a:gd name="T8" fmla="*/ 0 w 37"/>
                  <a:gd name="T9" fmla="*/ 0 h 35"/>
                  <a:gd name="T10" fmla="*/ 0 w 37"/>
                  <a:gd name="T11" fmla="*/ 0 h 35"/>
                  <a:gd name="T12" fmla="*/ 0 w 37"/>
                  <a:gd name="T13" fmla="*/ 0 h 35"/>
                  <a:gd name="T14" fmla="*/ 0 w 37"/>
                  <a:gd name="T15" fmla="*/ 0 h 35"/>
                  <a:gd name="T16" fmla="*/ 0 w 37"/>
                  <a:gd name="T17" fmla="*/ 0 h 35"/>
                  <a:gd name="T18" fmla="*/ 0 w 37"/>
                  <a:gd name="T19" fmla="*/ 0 h 35"/>
                  <a:gd name="T20" fmla="*/ 0 w 37"/>
                  <a:gd name="T21" fmla="*/ 0 h 35"/>
                  <a:gd name="T22" fmla="*/ 0 w 37"/>
                  <a:gd name="T23" fmla="*/ 0 h 35"/>
                  <a:gd name="T24" fmla="*/ 0 w 37"/>
                  <a:gd name="T25" fmla="*/ 0 h 35"/>
                  <a:gd name="T26" fmla="*/ 0 w 37"/>
                  <a:gd name="T27" fmla="*/ 0 h 35"/>
                  <a:gd name="T28" fmla="*/ 0 w 37"/>
                  <a:gd name="T29" fmla="*/ 0 h 35"/>
                  <a:gd name="T30" fmla="*/ 0 w 37"/>
                  <a:gd name="T31" fmla="*/ 0 h 35"/>
                  <a:gd name="T32" fmla="*/ 0 w 37"/>
                  <a:gd name="T33" fmla="*/ 0 h 35"/>
                  <a:gd name="T34" fmla="*/ 0 w 37"/>
                  <a:gd name="T35" fmla="*/ 0 h 35"/>
                  <a:gd name="T36" fmla="*/ 0 w 37"/>
                  <a:gd name="T37" fmla="*/ 0 h 35"/>
                  <a:gd name="T38" fmla="*/ 0 w 37"/>
                  <a:gd name="T39" fmla="*/ 0 h 35"/>
                  <a:gd name="T40" fmla="*/ 0 w 37"/>
                  <a:gd name="T41" fmla="*/ 0 h 35"/>
                  <a:gd name="T42" fmla="*/ 0 w 37"/>
                  <a:gd name="T43" fmla="*/ 0 h 35"/>
                  <a:gd name="T44" fmla="*/ 0 w 37"/>
                  <a:gd name="T45" fmla="*/ 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"/>
                  <a:gd name="T70" fmla="*/ 0 h 35"/>
                  <a:gd name="T71" fmla="*/ 37 w 37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" h="35">
                    <a:moveTo>
                      <a:pt x="0" y="34"/>
                    </a:moveTo>
                    <a:lnTo>
                      <a:pt x="0" y="29"/>
                    </a:lnTo>
                    <a:lnTo>
                      <a:pt x="2" y="23"/>
                    </a:lnTo>
                    <a:lnTo>
                      <a:pt x="5" y="18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7" y="1"/>
                    </a:lnTo>
                    <a:lnTo>
                      <a:pt x="36" y="0"/>
                    </a:lnTo>
                    <a:lnTo>
                      <a:pt x="37" y="8"/>
                    </a:lnTo>
                    <a:lnTo>
                      <a:pt x="30" y="9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9" y="15"/>
                    </a:lnTo>
                    <a:lnTo>
                      <a:pt x="18" y="17"/>
                    </a:lnTo>
                    <a:lnTo>
                      <a:pt x="15" y="21"/>
                    </a:lnTo>
                    <a:lnTo>
                      <a:pt x="14" y="25"/>
                    </a:lnTo>
                    <a:lnTo>
                      <a:pt x="12" y="30"/>
                    </a:lnTo>
                    <a:lnTo>
                      <a:pt x="11" y="3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Freeform 1065"/>
              <p:cNvSpPr>
                <a:spLocks/>
              </p:cNvSpPr>
              <p:nvPr/>
            </p:nvSpPr>
            <p:spPr bwMode="auto">
              <a:xfrm>
                <a:off x="3538" y="1798"/>
                <a:ext cx="3" cy="0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0 w 11"/>
                  <a:gd name="T5" fmla="*/ 0 h 1"/>
                  <a:gd name="T6" fmla="*/ 0 w 11"/>
                  <a:gd name="T7" fmla="*/ 0 h 1"/>
                  <a:gd name="T8" fmla="*/ 0 w 1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"/>
                  <a:gd name="T17" fmla="*/ 11 w 11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">
                    <a:moveTo>
                      <a:pt x="0" y="1"/>
                    </a:moveTo>
                    <a:lnTo>
                      <a:pt x="0" y="0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4" name="Freeform 1066"/>
              <p:cNvSpPr>
                <a:spLocks/>
              </p:cNvSpPr>
              <p:nvPr/>
            </p:nvSpPr>
            <p:spPr bwMode="auto">
              <a:xfrm>
                <a:off x="3550" y="1781"/>
                <a:ext cx="16" cy="7"/>
              </a:xfrm>
              <a:custGeom>
                <a:avLst/>
                <a:gdLst>
                  <a:gd name="T0" fmla="*/ 0 w 50"/>
                  <a:gd name="T1" fmla="*/ 0 h 15"/>
                  <a:gd name="T2" fmla="*/ 0 w 50"/>
                  <a:gd name="T3" fmla="*/ 0 h 15"/>
                  <a:gd name="T4" fmla="*/ 0 w 50"/>
                  <a:gd name="T5" fmla="*/ 0 h 15"/>
                  <a:gd name="T6" fmla="*/ 0 w 50"/>
                  <a:gd name="T7" fmla="*/ 0 h 15"/>
                  <a:gd name="T8" fmla="*/ 0 w 50"/>
                  <a:gd name="T9" fmla="*/ 0 h 15"/>
                  <a:gd name="T10" fmla="*/ 0 w 50"/>
                  <a:gd name="T11" fmla="*/ 0 h 15"/>
                  <a:gd name="T12" fmla="*/ 0 w 50"/>
                  <a:gd name="T13" fmla="*/ 0 h 15"/>
                  <a:gd name="T14" fmla="*/ 0 w 50"/>
                  <a:gd name="T15" fmla="*/ 0 h 15"/>
                  <a:gd name="T16" fmla="*/ 0 w 50"/>
                  <a:gd name="T17" fmla="*/ 0 h 15"/>
                  <a:gd name="T18" fmla="*/ 0 w 50"/>
                  <a:gd name="T19" fmla="*/ 0 h 15"/>
                  <a:gd name="T20" fmla="*/ 0 w 50"/>
                  <a:gd name="T21" fmla="*/ 0 h 15"/>
                  <a:gd name="T22" fmla="*/ 0 w 50"/>
                  <a:gd name="T23" fmla="*/ 0 h 15"/>
                  <a:gd name="T24" fmla="*/ 0 w 50"/>
                  <a:gd name="T25" fmla="*/ 0 h 15"/>
                  <a:gd name="T26" fmla="*/ 0 w 50"/>
                  <a:gd name="T27" fmla="*/ 0 h 15"/>
                  <a:gd name="T28" fmla="*/ 0 w 50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15"/>
                  <a:gd name="T47" fmla="*/ 50 w 50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15">
                    <a:moveTo>
                      <a:pt x="0" y="0"/>
                    </a:moveTo>
                    <a:lnTo>
                      <a:pt x="7" y="1"/>
                    </a:lnTo>
                    <a:lnTo>
                      <a:pt x="15" y="1"/>
                    </a:lnTo>
                    <a:lnTo>
                      <a:pt x="26" y="3"/>
                    </a:lnTo>
                    <a:lnTo>
                      <a:pt x="37" y="5"/>
                    </a:lnTo>
                    <a:lnTo>
                      <a:pt x="43" y="6"/>
                    </a:lnTo>
                    <a:lnTo>
                      <a:pt x="50" y="6"/>
                    </a:lnTo>
                    <a:lnTo>
                      <a:pt x="49" y="15"/>
                    </a:lnTo>
                    <a:lnTo>
                      <a:pt x="41" y="15"/>
                    </a:lnTo>
                    <a:lnTo>
                      <a:pt x="35" y="14"/>
                    </a:lnTo>
                    <a:lnTo>
                      <a:pt x="23" y="11"/>
                    </a:lnTo>
                    <a:lnTo>
                      <a:pt x="12" y="9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5" name="Freeform 1067"/>
              <p:cNvSpPr>
                <a:spLocks/>
              </p:cNvSpPr>
              <p:nvPr/>
            </p:nvSpPr>
            <p:spPr bwMode="auto">
              <a:xfrm>
                <a:off x="3550" y="1781"/>
                <a:ext cx="0" cy="4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1 h 8"/>
                  <a:gd name="T4" fmla="*/ 0 w 1"/>
                  <a:gd name="T5" fmla="*/ 1 h 8"/>
                  <a:gd name="T6" fmla="*/ 0 w 1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8"/>
                  <a:gd name="T14" fmla="*/ 0 w 1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Freeform 1068"/>
              <p:cNvSpPr>
                <a:spLocks/>
              </p:cNvSpPr>
              <p:nvPr/>
            </p:nvSpPr>
            <p:spPr bwMode="auto">
              <a:xfrm>
                <a:off x="3566" y="1740"/>
                <a:ext cx="67" cy="48"/>
              </a:xfrm>
              <a:custGeom>
                <a:avLst/>
                <a:gdLst>
                  <a:gd name="T0" fmla="*/ 0 w 199"/>
                  <a:gd name="T1" fmla="*/ 1 h 96"/>
                  <a:gd name="T2" fmla="*/ 0 w 199"/>
                  <a:gd name="T3" fmla="*/ 1 h 96"/>
                  <a:gd name="T4" fmla="*/ 0 w 199"/>
                  <a:gd name="T5" fmla="*/ 1 h 96"/>
                  <a:gd name="T6" fmla="*/ 0 w 199"/>
                  <a:gd name="T7" fmla="*/ 1 h 96"/>
                  <a:gd name="T8" fmla="*/ 0 w 199"/>
                  <a:gd name="T9" fmla="*/ 1 h 96"/>
                  <a:gd name="T10" fmla="*/ 0 w 199"/>
                  <a:gd name="T11" fmla="*/ 1 h 96"/>
                  <a:gd name="T12" fmla="*/ 0 w 199"/>
                  <a:gd name="T13" fmla="*/ 1 h 96"/>
                  <a:gd name="T14" fmla="*/ 0 w 199"/>
                  <a:gd name="T15" fmla="*/ 1 h 96"/>
                  <a:gd name="T16" fmla="*/ 0 w 199"/>
                  <a:gd name="T17" fmla="*/ 1 h 96"/>
                  <a:gd name="T18" fmla="*/ 0 w 199"/>
                  <a:gd name="T19" fmla="*/ 1 h 96"/>
                  <a:gd name="T20" fmla="*/ 0 w 199"/>
                  <a:gd name="T21" fmla="*/ 1 h 96"/>
                  <a:gd name="T22" fmla="*/ 0 w 199"/>
                  <a:gd name="T23" fmla="*/ 1 h 96"/>
                  <a:gd name="T24" fmla="*/ 0 w 199"/>
                  <a:gd name="T25" fmla="*/ 0 h 96"/>
                  <a:gd name="T26" fmla="*/ 0 w 199"/>
                  <a:gd name="T27" fmla="*/ 1 h 96"/>
                  <a:gd name="T28" fmla="*/ 0 w 199"/>
                  <a:gd name="T29" fmla="*/ 1 h 96"/>
                  <a:gd name="T30" fmla="*/ 0 w 199"/>
                  <a:gd name="T31" fmla="*/ 1 h 96"/>
                  <a:gd name="T32" fmla="*/ 0 w 199"/>
                  <a:gd name="T33" fmla="*/ 1 h 96"/>
                  <a:gd name="T34" fmla="*/ 0 w 199"/>
                  <a:gd name="T35" fmla="*/ 1 h 96"/>
                  <a:gd name="T36" fmla="*/ 0 w 199"/>
                  <a:gd name="T37" fmla="*/ 1 h 96"/>
                  <a:gd name="T38" fmla="*/ 0 w 199"/>
                  <a:gd name="T39" fmla="*/ 1 h 96"/>
                  <a:gd name="T40" fmla="*/ 0 w 199"/>
                  <a:gd name="T41" fmla="*/ 1 h 96"/>
                  <a:gd name="T42" fmla="*/ 0 w 199"/>
                  <a:gd name="T43" fmla="*/ 1 h 96"/>
                  <a:gd name="T44" fmla="*/ 0 w 199"/>
                  <a:gd name="T45" fmla="*/ 1 h 96"/>
                  <a:gd name="T46" fmla="*/ 0 w 199"/>
                  <a:gd name="T47" fmla="*/ 1 h 96"/>
                  <a:gd name="T48" fmla="*/ 0 w 199"/>
                  <a:gd name="T49" fmla="*/ 1 h 96"/>
                  <a:gd name="T50" fmla="*/ 0 w 199"/>
                  <a:gd name="T51" fmla="*/ 1 h 96"/>
                  <a:gd name="T52" fmla="*/ 0 w 199"/>
                  <a:gd name="T53" fmla="*/ 1 h 9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9"/>
                  <a:gd name="T82" fmla="*/ 0 h 96"/>
                  <a:gd name="T83" fmla="*/ 199 w 199"/>
                  <a:gd name="T84" fmla="*/ 96 h 9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9" h="96">
                    <a:moveTo>
                      <a:pt x="0" y="87"/>
                    </a:moveTo>
                    <a:lnTo>
                      <a:pt x="16" y="86"/>
                    </a:lnTo>
                    <a:lnTo>
                      <a:pt x="30" y="85"/>
                    </a:lnTo>
                    <a:lnTo>
                      <a:pt x="45" y="83"/>
                    </a:lnTo>
                    <a:lnTo>
                      <a:pt x="58" y="80"/>
                    </a:lnTo>
                    <a:lnTo>
                      <a:pt x="70" y="76"/>
                    </a:lnTo>
                    <a:lnTo>
                      <a:pt x="82" y="72"/>
                    </a:lnTo>
                    <a:lnTo>
                      <a:pt x="94" y="67"/>
                    </a:lnTo>
                    <a:lnTo>
                      <a:pt x="104" y="61"/>
                    </a:lnTo>
                    <a:lnTo>
                      <a:pt x="114" y="54"/>
                    </a:lnTo>
                    <a:lnTo>
                      <a:pt x="126" y="47"/>
                    </a:lnTo>
                    <a:lnTo>
                      <a:pt x="147" y="33"/>
                    </a:lnTo>
                    <a:lnTo>
                      <a:pt x="191" y="0"/>
                    </a:lnTo>
                    <a:lnTo>
                      <a:pt x="199" y="5"/>
                    </a:lnTo>
                    <a:lnTo>
                      <a:pt x="154" y="38"/>
                    </a:lnTo>
                    <a:lnTo>
                      <a:pt x="134" y="53"/>
                    </a:lnTo>
                    <a:lnTo>
                      <a:pt x="123" y="61"/>
                    </a:lnTo>
                    <a:lnTo>
                      <a:pt x="111" y="67"/>
                    </a:lnTo>
                    <a:lnTo>
                      <a:pt x="99" y="73"/>
                    </a:lnTo>
                    <a:lnTo>
                      <a:pt x="88" y="79"/>
                    </a:lnTo>
                    <a:lnTo>
                      <a:pt x="76" y="83"/>
                    </a:lnTo>
                    <a:lnTo>
                      <a:pt x="61" y="87"/>
                    </a:lnTo>
                    <a:lnTo>
                      <a:pt x="48" y="91"/>
                    </a:lnTo>
                    <a:lnTo>
                      <a:pt x="33" y="93"/>
                    </a:lnTo>
                    <a:lnTo>
                      <a:pt x="16" y="95"/>
                    </a:lnTo>
                    <a:lnTo>
                      <a:pt x="0" y="96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7" name="Freeform 1069"/>
              <p:cNvSpPr>
                <a:spLocks/>
              </p:cNvSpPr>
              <p:nvPr/>
            </p:nvSpPr>
            <p:spPr bwMode="auto">
              <a:xfrm>
                <a:off x="3566" y="1784"/>
                <a:ext cx="0" cy="4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9"/>
                  <a:gd name="T14" fmla="*/ 0 w 1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9">
                    <a:moveTo>
                      <a:pt x="0" y="9"/>
                    </a:moveTo>
                    <a:lnTo>
                      <a:pt x="1" y="9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Freeform 1070"/>
              <p:cNvSpPr>
                <a:spLocks/>
              </p:cNvSpPr>
              <p:nvPr/>
            </p:nvSpPr>
            <p:spPr bwMode="auto">
              <a:xfrm>
                <a:off x="3630" y="1714"/>
                <a:ext cx="55" cy="29"/>
              </a:xfrm>
              <a:custGeom>
                <a:avLst/>
                <a:gdLst>
                  <a:gd name="T0" fmla="*/ 0 w 166"/>
                  <a:gd name="T1" fmla="*/ 1 h 57"/>
                  <a:gd name="T2" fmla="*/ 0 w 166"/>
                  <a:gd name="T3" fmla="*/ 1 h 57"/>
                  <a:gd name="T4" fmla="*/ 0 w 166"/>
                  <a:gd name="T5" fmla="*/ 1 h 57"/>
                  <a:gd name="T6" fmla="*/ 0 w 166"/>
                  <a:gd name="T7" fmla="*/ 1 h 57"/>
                  <a:gd name="T8" fmla="*/ 0 w 166"/>
                  <a:gd name="T9" fmla="*/ 1 h 57"/>
                  <a:gd name="T10" fmla="*/ 0 w 166"/>
                  <a:gd name="T11" fmla="*/ 1 h 57"/>
                  <a:gd name="T12" fmla="*/ 0 w 166"/>
                  <a:gd name="T13" fmla="*/ 1 h 57"/>
                  <a:gd name="T14" fmla="*/ 0 w 166"/>
                  <a:gd name="T15" fmla="*/ 1 h 57"/>
                  <a:gd name="T16" fmla="*/ 0 w 166"/>
                  <a:gd name="T17" fmla="*/ 1 h 57"/>
                  <a:gd name="T18" fmla="*/ 0 w 166"/>
                  <a:gd name="T19" fmla="*/ 1 h 57"/>
                  <a:gd name="T20" fmla="*/ 0 w 166"/>
                  <a:gd name="T21" fmla="*/ 1 h 57"/>
                  <a:gd name="T22" fmla="*/ 0 w 166"/>
                  <a:gd name="T23" fmla="*/ 1 h 57"/>
                  <a:gd name="T24" fmla="*/ 0 w 166"/>
                  <a:gd name="T25" fmla="*/ 1 h 57"/>
                  <a:gd name="T26" fmla="*/ 0 w 166"/>
                  <a:gd name="T27" fmla="*/ 1 h 57"/>
                  <a:gd name="T28" fmla="*/ 0 w 166"/>
                  <a:gd name="T29" fmla="*/ 1 h 57"/>
                  <a:gd name="T30" fmla="*/ 0 w 166"/>
                  <a:gd name="T31" fmla="*/ 1 h 57"/>
                  <a:gd name="T32" fmla="*/ 0 w 166"/>
                  <a:gd name="T33" fmla="*/ 0 h 57"/>
                  <a:gd name="T34" fmla="*/ 0 w 166"/>
                  <a:gd name="T35" fmla="*/ 1 h 57"/>
                  <a:gd name="T36" fmla="*/ 0 w 166"/>
                  <a:gd name="T37" fmla="*/ 1 h 57"/>
                  <a:gd name="T38" fmla="*/ 0 w 166"/>
                  <a:gd name="T39" fmla="*/ 1 h 57"/>
                  <a:gd name="T40" fmla="*/ 0 w 166"/>
                  <a:gd name="T41" fmla="*/ 1 h 57"/>
                  <a:gd name="T42" fmla="*/ 0 w 166"/>
                  <a:gd name="T43" fmla="*/ 1 h 57"/>
                  <a:gd name="T44" fmla="*/ 0 w 166"/>
                  <a:gd name="T45" fmla="*/ 1 h 57"/>
                  <a:gd name="T46" fmla="*/ 0 w 166"/>
                  <a:gd name="T47" fmla="*/ 1 h 57"/>
                  <a:gd name="T48" fmla="*/ 0 w 166"/>
                  <a:gd name="T49" fmla="*/ 1 h 57"/>
                  <a:gd name="T50" fmla="*/ 0 w 166"/>
                  <a:gd name="T51" fmla="*/ 1 h 57"/>
                  <a:gd name="T52" fmla="*/ 0 w 166"/>
                  <a:gd name="T53" fmla="*/ 1 h 57"/>
                  <a:gd name="T54" fmla="*/ 0 w 166"/>
                  <a:gd name="T55" fmla="*/ 1 h 57"/>
                  <a:gd name="T56" fmla="*/ 0 w 166"/>
                  <a:gd name="T57" fmla="*/ 1 h 57"/>
                  <a:gd name="T58" fmla="*/ 0 w 166"/>
                  <a:gd name="T59" fmla="*/ 1 h 57"/>
                  <a:gd name="T60" fmla="*/ 0 w 166"/>
                  <a:gd name="T61" fmla="*/ 1 h 57"/>
                  <a:gd name="T62" fmla="*/ 0 w 166"/>
                  <a:gd name="T63" fmla="*/ 1 h 57"/>
                  <a:gd name="T64" fmla="*/ 0 w 166"/>
                  <a:gd name="T65" fmla="*/ 1 h 57"/>
                  <a:gd name="T66" fmla="*/ 0 w 166"/>
                  <a:gd name="T67" fmla="*/ 1 h 57"/>
                  <a:gd name="T68" fmla="*/ 0 w 166"/>
                  <a:gd name="T69" fmla="*/ 1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6"/>
                  <a:gd name="T106" fmla="*/ 0 h 57"/>
                  <a:gd name="T107" fmla="*/ 166 w 166"/>
                  <a:gd name="T108" fmla="*/ 57 h 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6" h="57">
                    <a:moveTo>
                      <a:pt x="0" y="51"/>
                    </a:moveTo>
                    <a:lnTo>
                      <a:pt x="9" y="45"/>
                    </a:lnTo>
                    <a:lnTo>
                      <a:pt x="15" y="43"/>
                    </a:lnTo>
                    <a:lnTo>
                      <a:pt x="20" y="40"/>
                    </a:lnTo>
                    <a:lnTo>
                      <a:pt x="30" y="37"/>
                    </a:lnTo>
                    <a:lnTo>
                      <a:pt x="40" y="32"/>
                    </a:lnTo>
                    <a:lnTo>
                      <a:pt x="52" y="30"/>
                    </a:lnTo>
                    <a:lnTo>
                      <a:pt x="63" y="28"/>
                    </a:lnTo>
                    <a:lnTo>
                      <a:pt x="83" y="25"/>
                    </a:lnTo>
                    <a:lnTo>
                      <a:pt x="106" y="22"/>
                    </a:lnTo>
                    <a:lnTo>
                      <a:pt x="114" y="20"/>
                    </a:lnTo>
                    <a:lnTo>
                      <a:pt x="125" y="17"/>
                    </a:lnTo>
                    <a:lnTo>
                      <a:pt x="134" y="14"/>
                    </a:lnTo>
                    <a:lnTo>
                      <a:pt x="143" y="10"/>
                    </a:lnTo>
                    <a:lnTo>
                      <a:pt x="150" y="6"/>
                    </a:lnTo>
                    <a:lnTo>
                      <a:pt x="154" y="3"/>
                    </a:lnTo>
                    <a:lnTo>
                      <a:pt x="157" y="0"/>
                    </a:lnTo>
                    <a:lnTo>
                      <a:pt x="166" y="5"/>
                    </a:lnTo>
                    <a:lnTo>
                      <a:pt x="163" y="9"/>
                    </a:lnTo>
                    <a:lnTo>
                      <a:pt x="157" y="12"/>
                    </a:lnTo>
                    <a:lnTo>
                      <a:pt x="149" y="17"/>
                    </a:lnTo>
                    <a:lnTo>
                      <a:pt x="140" y="21"/>
                    </a:lnTo>
                    <a:lnTo>
                      <a:pt x="129" y="25"/>
                    </a:lnTo>
                    <a:lnTo>
                      <a:pt x="119" y="27"/>
                    </a:lnTo>
                    <a:lnTo>
                      <a:pt x="108" y="30"/>
                    </a:lnTo>
                    <a:lnTo>
                      <a:pt x="86" y="33"/>
                    </a:lnTo>
                    <a:lnTo>
                      <a:pt x="66" y="37"/>
                    </a:lnTo>
                    <a:lnTo>
                      <a:pt x="55" y="39"/>
                    </a:lnTo>
                    <a:lnTo>
                      <a:pt x="45" y="41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1" y="49"/>
                    </a:lnTo>
                    <a:lnTo>
                      <a:pt x="17" y="51"/>
                    </a:lnTo>
                    <a:lnTo>
                      <a:pt x="8" y="5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Freeform 1071"/>
              <p:cNvSpPr>
                <a:spLocks/>
              </p:cNvSpPr>
              <p:nvPr/>
            </p:nvSpPr>
            <p:spPr bwMode="auto">
              <a:xfrm>
                <a:off x="3630" y="1740"/>
                <a:ext cx="3" cy="3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1 h 6"/>
                  <a:gd name="T4" fmla="*/ 0 w 8"/>
                  <a:gd name="T5" fmla="*/ 1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6"/>
                  <a:gd name="T14" fmla="*/ 8 w 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6">
                    <a:moveTo>
                      <a:pt x="0" y="0"/>
                    </a:moveTo>
                    <a:lnTo>
                      <a:pt x="8" y="6"/>
                    </a:lnTo>
                    <a:lnTo>
                      <a:pt x="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Freeform 1072"/>
              <p:cNvSpPr>
                <a:spLocks/>
              </p:cNvSpPr>
              <p:nvPr/>
            </p:nvSpPr>
            <p:spPr bwMode="auto">
              <a:xfrm>
                <a:off x="3682" y="1676"/>
                <a:ext cx="20" cy="41"/>
              </a:xfrm>
              <a:custGeom>
                <a:avLst/>
                <a:gdLst>
                  <a:gd name="T0" fmla="*/ 0 w 58"/>
                  <a:gd name="T1" fmla="*/ 0 h 83"/>
                  <a:gd name="T2" fmla="*/ 0 w 58"/>
                  <a:gd name="T3" fmla="*/ 0 h 83"/>
                  <a:gd name="T4" fmla="*/ 0 w 58"/>
                  <a:gd name="T5" fmla="*/ 0 h 83"/>
                  <a:gd name="T6" fmla="*/ 0 w 58"/>
                  <a:gd name="T7" fmla="*/ 0 h 83"/>
                  <a:gd name="T8" fmla="*/ 0 w 58"/>
                  <a:gd name="T9" fmla="*/ 0 h 83"/>
                  <a:gd name="T10" fmla="*/ 0 w 58"/>
                  <a:gd name="T11" fmla="*/ 0 h 83"/>
                  <a:gd name="T12" fmla="*/ 0 w 58"/>
                  <a:gd name="T13" fmla="*/ 0 h 83"/>
                  <a:gd name="T14" fmla="*/ 0 w 58"/>
                  <a:gd name="T15" fmla="*/ 0 h 83"/>
                  <a:gd name="T16" fmla="*/ 0 w 58"/>
                  <a:gd name="T17" fmla="*/ 0 h 83"/>
                  <a:gd name="T18" fmla="*/ 0 w 58"/>
                  <a:gd name="T19" fmla="*/ 0 h 83"/>
                  <a:gd name="T20" fmla="*/ 0 w 58"/>
                  <a:gd name="T21" fmla="*/ 0 h 83"/>
                  <a:gd name="T22" fmla="*/ 0 w 58"/>
                  <a:gd name="T23" fmla="*/ 0 h 83"/>
                  <a:gd name="T24" fmla="*/ 0 w 58"/>
                  <a:gd name="T25" fmla="*/ 0 h 83"/>
                  <a:gd name="T26" fmla="*/ 0 w 58"/>
                  <a:gd name="T27" fmla="*/ 0 h 83"/>
                  <a:gd name="T28" fmla="*/ 0 w 58"/>
                  <a:gd name="T29" fmla="*/ 0 h 83"/>
                  <a:gd name="T30" fmla="*/ 0 w 58"/>
                  <a:gd name="T31" fmla="*/ 0 h 83"/>
                  <a:gd name="T32" fmla="*/ 0 w 58"/>
                  <a:gd name="T33" fmla="*/ 0 h 83"/>
                  <a:gd name="T34" fmla="*/ 0 w 58"/>
                  <a:gd name="T35" fmla="*/ 0 h 83"/>
                  <a:gd name="T36" fmla="*/ 0 w 58"/>
                  <a:gd name="T37" fmla="*/ 0 h 83"/>
                  <a:gd name="T38" fmla="*/ 0 w 58"/>
                  <a:gd name="T39" fmla="*/ 0 h 83"/>
                  <a:gd name="T40" fmla="*/ 0 w 58"/>
                  <a:gd name="T41" fmla="*/ 0 h 83"/>
                  <a:gd name="T42" fmla="*/ 0 w 58"/>
                  <a:gd name="T43" fmla="*/ 0 h 83"/>
                  <a:gd name="T44" fmla="*/ 0 w 58"/>
                  <a:gd name="T45" fmla="*/ 0 h 83"/>
                  <a:gd name="T46" fmla="*/ 0 w 58"/>
                  <a:gd name="T47" fmla="*/ 0 h 83"/>
                  <a:gd name="T48" fmla="*/ 0 w 58"/>
                  <a:gd name="T49" fmla="*/ 0 h 83"/>
                  <a:gd name="T50" fmla="*/ 0 w 58"/>
                  <a:gd name="T51" fmla="*/ 0 h 83"/>
                  <a:gd name="T52" fmla="*/ 0 w 58"/>
                  <a:gd name="T53" fmla="*/ 0 h 83"/>
                  <a:gd name="T54" fmla="*/ 0 w 58"/>
                  <a:gd name="T55" fmla="*/ 0 h 83"/>
                  <a:gd name="T56" fmla="*/ 0 w 58"/>
                  <a:gd name="T57" fmla="*/ 0 h 8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83"/>
                  <a:gd name="T89" fmla="*/ 58 w 58"/>
                  <a:gd name="T90" fmla="*/ 83 h 8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83">
                    <a:moveTo>
                      <a:pt x="0" y="78"/>
                    </a:moveTo>
                    <a:lnTo>
                      <a:pt x="5" y="73"/>
                    </a:lnTo>
                    <a:lnTo>
                      <a:pt x="9" y="68"/>
                    </a:lnTo>
                    <a:lnTo>
                      <a:pt x="12" y="64"/>
                    </a:lnTo>
                    <a:lnTo>
                      <a:pt x="15" y="59"/>
                    </a:lnTo>
                    <a:lnTo>
                      <a:pt x="20" y="49"/>
                    </a:lnTo>
                    <a:lnTo>
                      <a:pt x="23" y="39"/>
                    </a:lnTo>
                    <a:lnTo>
                      <a:pt x="27" y="29"/>
                    </a:lnTo>
                    <a:lnTo>
                      <a:pt x="32" y="20"/>
                    </a:lnTo>
                    <a:lnTo>
                      <a:pt x="34" y="15"/>
                    </a:lnTo>
                    <a:lnTo>
                      <a:pt x="39" y="10"/>
                    </a:lnTo>
                    <a:lnTo>
                      <a:pt x="43" y="5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8" y="6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49" y="14"/>
                    </a:lnTo>
                    <a:lnTo>
                      <a:pt x="45" y="19"/>
                    </a:lnTo>
                    <a:lnTo>
                      <a:pt x="42" y="23"/>
                    </a:lnTo>
                    <a:lnTo>
                      <a:pt x="37" y="32"/>
                    </a:lnTo>
                    <a:lnTo>
                      <a:pt x="34" y="42"/>
                    </a:lnTo>
                    <a:lnTo>
                      <a:pt x="30" y="52"/>
                    </a:lnTo>
                    <a:lnTo>
                      <a:pt x="26" y="62"/>
                    </a:lnTo>
                    <a:lnTo>
                      <a:pt x="23" y="67"/>
                    </a:lnTo>
                    <a:lnTo>
                      <a:pt x="20" y="72"/>
                    </a:lnTo>
                    <a:lnTo>
                      <a:pt x="15" y="78"/>
                    </a:lnTo>
                    <a:lnTo>
                      <a:pt x="11" y="8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Freeform 1073"/>
              <p:cNvSpPr>
                <a:spLocks/>
              </p:cNvSpPr>
              <p:nvPr/>
            </p:nvSpPr>
            <p:spPr bwMode="auto">
              <a:xfrm>
                <a:off x="3682" y="1714"/>
                <a:ext cx="4" cy="3"/>
              </a:xfrm>
              <a:custGeom>
                <a:avLst/>
                <a:gdLst>
                  <a:gd name="T0" fmla="*/ 0 w 11"/>
                  <a:gd name="T1" fmla="*/ 1 h 5"/>
                  <a:gd name="T2" fmla="*/ 0 w 11"/>
                  <a:gd name="T3" fmla="*/ 1 h 5"/>
                  <a:gd name="T4" fmla="*/ 0 w 11"/>
                  <a:gd name="T5" fmla="*/ 0 h 5"/>
                  <a:gd name="T6" fmla="*/ 0 w 11"/>
                  <a:gd name="T7" fmla="*/ 1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"/>
                  <a:gd name="T14" fmla="*/ 11 w 11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">
                    <a:moveTo>
                      <a:pt x="9" y="5"/>
                    </a:moveTo>
                    <a:lnTo>
                      <a:pt x="11" y="5"/>
                    </a:lnTo>
                    <a:lnTo>
                      <a:pt x="0" y="0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Freeform 1074"/>
              <p:cNvSpPr>
                <a:spLocks/>
              </p:cNvSpPr>
              <p:nvPr/>
            </p:nvSpPr>
            <p:spPr bwMode="auto">
              <a:xfrm>
                <a:off x="3699" y="1661"/>
                <a:ext cx="38" cy="17"/>
              </a:xfrm>
              <a:custGeom>
                <a:avLst/>
                <a:gdLst>
                  <a:gd name="T0" fmla="*/ 0 w 116"/>
                  <a:gd name="T1" fmla="*/ 1 h 34"/>
                  <a:gd name="T2" fmla="*/ 0 w 116"/>
                  <a:gd name="T3" fmla="*/ 1 h 34"/>
                  <a:gd name="T4" fmla="*/ 0 w 116"/>
                  <a:gd name="T5" fmla="*/ 1 h 34"/>
                  <a:gd name="T6" fmla="*/ 0 w 116"/>
                  <a:gd name="T7" fmla="*/ 1 h 34"/>
                  <a:gd name="T8" fmla="*/ 0 w 116"/>
                  <a:gd name="T9" fmla="*/ 1 h 34"/>
                  <a:gd name="T10" fmla="*/ 0 w 116"/>
                  <a:gd name="T11" fmla="*/ 1 h 34"/>
                  <a:gd name="T12" fmla="*/ 0 w 116"/>
                  <a:gd name="T13" fmla="*/ 1 h 34"/>
                  <a:gd name="T14" fmla="*/ 0 w 116"/>
                  <a:gd name="T15" fmla="*/ 1 h 34"/>
                  <a:gd name="T16" fmla="*/ 0 w 116"/>
                  <a:gd name="T17" fmla="*/ 1 h 34"/>
                  <a:gd name="T18" fmla="*/ 0 w 116"/>
                  <a:gd name="T19" fmla="*/ 1 h 34"/>
                  <a:gd name="T20" fmla="*/ 0 w 116"/>
                  <a:gd name="T21" fmla="*/ 1 h 34"/>
                  <a:gd name="T22" fmla="*/ 0 w 116"/>
                  <a:gd name="T23" fmla="*/ 1 h 34"/>
                  <a:gd name="T24" fmla="*/ 0 w 116"/>
                  <a:gd name="T25" fmla="*/ 0 h 34"/>
                  <a:gd name="T26" fmla="*/ 0 w 116"/>
                  <a:gd name="T27" fmla="*/ 1 h 34"/>
                  <a:gd name="T28" fmla="*/ 0 w 116"/>
                  <a:gd name="T29" fmla="*/ 1 h 34"/>
                  <a:gd name="T30" fmla="*/ 0 w 116"/>
                  <a:gd name="T31" fmla="*/ 1 h 34"/>
                  <a:gd name="T32" fmla="*/ 0 w 116"/>
                  <a:gd name="T33" fmla="*/ 1 h 34"/>
                  <a:gd name="T34" fmla="*/ 0 w 116"/>
                  <a:gd name="T35" fmla="*/ 1 h 34"/>
                  <a:gd name="T36" fmla="*/ 0 w 116"/>
                  <a:gd name="T37" fmla="*/ 1 h 34"/>
                  <a:gd name="T38" fmla="*/ 0 w 116"/>
                  <a:gd name="T39" fmla="*/ 1 h 34"/>
                  <a:gd name="T40" fmla="*/ 0 w 116"/>
                  <a:gd name="T41" fmla="*/ 1 h 34"/>
                  <a:gd name="T42" fmla="*/ 0 w 116"/>
                  <a:gd name="T43" fmla="*/ 1 h 34"/>
                  <a:gd name="T44" fmla="*/ 0 w 116"/>
                  <a:gd name="T45" fmla="*/ 1 h 34"/>
                  <a:gd name="T46" fmla="*/ 0 w 116"/>
                  <a:gd name="T47" fmla="*/ 1 h 34"/>
                  <a:gd name="T48" fmla="*/ 0 w 116"/>
                  <a:gd name="T49" fmla="*/ 1 h 34"/>
                  <a:gd name="T50" fmla="*/ 0 w 116"/>
                  <a:gd name="T51" fmla="*/ 1 h 34"/>
                  <a:gd name="T52" fmla="*/ 0 w 116"/>
                  <a:gd name="T53" fmla="*/ 1 h 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6"/>
                  <a:gd name="T82" fmla="*/ 0 h 34"/>
                  <a:gd name="T83" fmla="*/ 116 w 116"/>
                  <a:gd name="T84" fmla="*/ 34 h 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6" h="34">
                    <a:moveTo>
                      <a:pt x="0" y="28"/>
                    </a:moveTo>
                    <a:lnTo>
                      <a:pt x="12" y="20"/>
                    </a:lnTo>
                    <a:lnTo>
                      <a:pt x="18" y="17"/>
                    </a:lnTo>
                    <a:lnTo>
                      <a:pt x="26" y="14"/>
                    </a:lnTo>
                    <a:lnTo>
                      <a:pt x="31" y="11"/>
                    </a:lnTo>
                    <a:lnTo>
                      <a:pt x="39" y="9"/>
                    </a:lnTo>
                    <a:lnTo>
                      <a:pt x="45" y="7"/>
                    </a:lnTo>
                    <a:lnTo>
                      <a:pt x="52" y="5"/>
                    </a:lnTo>
                    <a:lnTo>
                      <a:pt x="60" y="4"/>
                    </a:lnTo>
                    <a:lnTo>
                      <a:pt x="67" y="3"/>
                    </a:lnTo>
                    <a:lnTo>
                      <a:pt x="82" y="1"/>
                    </a:lnTo>
                    <a:lnTo>
                      <a:pt x="98" y="1"/>
                    </a:lnTo>
                    <a:lnTo>
                      <a:pt x="116" y="0"/>
                    </a:lnTo>
                    <a:lnTo>
                      <a:pt x="116" y="8"/>
                    </a:lnTo>
                    <a:lnTo>
                      <a:pt x="100" y="9"/>
                    </a:lnTo>
                    <a:lnTo>
                      <a:pt x="83" y="9"/>
                    </a:lnTo>
                    <a:lnTo>
                      <a:pt x="68" y="11"/>
                    </a:lnTo>
                    <a:lnTo>
                      <a:pt x="63" y="12"/>
                    </a:lnTo>
                    <a:lnTo>
                      <a:pt x="55" y="13"/>
                    </a:lnTo>
                    <a:lnTo>
                      <a:pt x="49" y="15"/>
                    </a:lnTo>
                    <a:lnTo>
                      <a:pt x="43" y="16"/>
                    </a:lnTo>
                    <a:lnTo>
                      <a:pt x="37" y="18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0" y="26"/>
                    </a:lnTo>
                    <a:lnTo>
                      <a:pt x="9" y="3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Freeform 1075"/>
              <p:cNvSpPr>
                <a:spLocks/>
              </p:cNvSpPr>
              <p:nvPr/>
            </p:nvSpPr>
            <p:spPr bwMode="auto">
              <a:xfrm>
                <a:off x="3699" y="1676"/>
                <a:ext cx="3" cy="2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6"/>
                  <a:gd name="T11" fmla="*/ 9 w 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6">
                    <a:moveTo>
                      <a:pt x="0" y="0"/>
                    </a:move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4" name="Freeform 1076"/>
              <p:cNvSpPr>
                <a:spLocks/>
              </p:cNvSpPr>
              <p:nvPr/>
            </p:nvSpPr>
            <p:spPr bwMode="auto">
              <a:xfrm>
                <a:off x="3737" y="1661"/>
                <a:ext cx="53" cy="27"/>
              </a:xfrm>
              <a:custGeom>
                <a:avLst/>
                <a:gdLst>
                  <a:gd name="T0" fmla="*/ 0 w 159"/>
                  <a:gd name="T1" fmla="*/ 0 h 52"/>
                  <a:gd name="T2" fmla="*/ 0 w 159"/>
                  <a:gd name="T3" fmla="*/ 1 h 52"/>
                  <a:gd name="T4" fmla="*/ 0 w 159"/>
                  <a:gd name="T5" fmla="*/ 1 h 52"/>
                  <a:gd name="T6" fmla="*/ 0 w 159"/>
                  <a:gd name="T7" fmla="*/ 1 h 52"/>
                  <a:gd name="T8" fmla="*/ 0 w 159"/>
                  <a:gd name="T9" fmla="*/ 1 h 52"/>
                  <a:gd name="T10" fmla="*/ 0 w 159"/>
                  <a:gd name="T11" fmla="*/ 1 h 52"/>
                  <a:gd name="T12" fmla="*/ 0 w 159"/>
                  <a:gd name="T13" fmla="*/ 1 h 52"/>
                  <a:gd name="T14" fmla="*/ 0 w 159"/>
                  <a:gd name="T15" fmla="*/ 1 h 52"/>
                  <a:gd name="T16" fmla="*/ 0 w 159"/>
                  <a:gd name="T17" fmla="*/ 1 h 52"/>
                  <a:gd name="T18" fmla="*/ 0 w 159"/>
                  <a:gd name="T19" fmla="*/ 1 h 52"/>
                  <a:gd name="T20" fmla="*/ 0 w 159"/>
                  <a:gd name="T21" fmla="*/ 1 h 52"/>
                  <a:gd name="T22" fmla="*/ 0 w 159"/>
                  <a:gd name="T23" fmla="*/ 1 h 52"/>
                  <a:gd name="T24" fmla="*/ 0 w 159"/>
                  <a:gd name="T25" fmla="*/ 1 h 52"/>
                  <a:gd name="T26" fmla="*/ 0 w 159"/>
                  <a:gd name="T27" fmla="*/ 1 h 52"/>
                  <a:gd name="T28" fmla="*/ 0 w 159"/>
                  <a:gd name="T29" fmla="*/ 1 h 52"/>
                  <a:gd name="T30" fmla="*/ 0 w 159"/>
                  <a:gd name="T31" fmla="*/ 1 h 52"/>
                  <a:gd name="T32" fmla="*/ 0 w 159"/>
                  <a:gd name="T33" fmla="*/ 1 h 52"/>
                  <a:gd name="T34" fmla="*/ 0 w 159"/>
                  <a:gd name="T35" fmla="*/ 1 h 52"/>
                  <a:gd name="T36" fmla="*/ 0 w 159"/>
                  <a:gd name="T37" fmla="*/ 1 h 52"/>
                  <a:gd name="T38" fmla="*/ 0 w 159"/>
                  <a:gd name="T39" fmla="*/ 1 h 52"/>
                  <a:gd name="T40" fmla="*/ 0 w 159"/>
                  <a:gd name="T41" fmla="*/ 1 h 52"/>
                  <a:gd name="T42" fmla="*/ 0 w 159"/>
                  <a:gd name="T43" fmla="*/ 1 h 52"/>
                  <a:gd name="T44" fmla="*/ 0 w 159"/>
                  <a:gd name="T45" fmla="*/ 1 h 52"/>
                  <a:gd name="T46" fmla="*/ 0 w 159"/>
                  <a:gd name="T47" fmla="*/ 1 h 52"/>
                  <a:gd name="T48" fmla="*/ 0 w 159"/>
                  <a:gd name="T49" fmla="*/ 1 h 52"/>
                  <a:gd name="T50" fmla="*/ 0 w 159"/>
                  <a:gd name="T51" fmla="*/ 1 h 52"/>
                  <a:gd name="T52" fmla="*/ 0 w 159"/>
                  <a:gd name="T53" fmla="*/ 1 h 52"/>
                  <a:gd name="T54" fmla="*/ 0 w 159"/>
                  <a:gd name="T55" fmla="*/ 1 h 52"/>
                  <a:gd name="T56" fmla="*/ 0 w 159"/>
                  <a:gd name="T57" fmla="*/ 1 h 52"/>
                  <a:gd name="T58" fmla="*/ 0 w 159"/>
                  <a:gd name="T59" fmla="*/ 1 h 52"/>
                  <a:gd name="T60" fmla="*/ 0 w 159"/>
                  <a:gd name="T61" fmla="*/ 0 h 5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9"/>
                  <a:gd name="T94" fmla="*/ 0 h 52"/>
                  <a:gd name="T95" fmla="*/ 159 w 159"/>
                  <a:gd name="T96" fmla="*/ 52 h 5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9" h="52">
                    <a:moveTo>
                      <a:pt x="2" y="0"/>
                    </a:moveTo>
                    <a:lnTo>
                      <a:pt x="14" y="1"/>
                    </a:lnTo>
                    <a:lnTo>
                      <a:pt x="26" y="3"/>
                    </a:lnTo>
                    <a:lnTo>
                      <a:pt x="36" y="5"/>
                    </a:lnTo>
                    <a:lnTo>
                      <a:pt x="46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83" y="22"/>
                    </a:lnTo>
                    <a:lnTo>
                      <a:pt x="100" y="30"/>
                    </a:lnTo>
                    <a:lnTo>
                      <a:pt x="109" y="35"/>
                    </a:lnTo>
                    <a:lnTo>
                      <a:pt x="118" y="38"/>
                    </a:lnTo>
                    <a:lnTo>
                      <a:pt x="126" y="40"/>
                    </a:lnTo>
                    <a:lnTo>
                      <a:pt x="137" y="42"/>
                    </a:lnTo>
                    <a:lnTo>
                      <a:pt x="147" y="43"/>
                    </a:lnTo>
                    <a:lnTo>
                      <a:pt x="159" y="44"/>
                    </a:lnTo>
                    <a:lnTo>
                      <a:pt x="158" y="52"/>
                    </a:lnTo>
                    <a:lnTo>
                      <a:pt x="146" y="51"/>
                    </a:lnTo>
                    <a:lnTo>
                      <a:pt x="134" y="50"/>
                    </a:lnTo>
                    <a:lnTo>
                      <a:pt x="123" y="48"/>
                    </a:lnTo>
                    <a:lnTo>
                      <a:pt x="113" y="45"/>
                    </a:lnTo>
                    <a:lnTo>
                      <a:pt x="103" y="42"/>
                    </a:lnTo>
                    <a:lnTo>
                      <a:pt x="94" y="38"/>
                    </a:lnTo>
                    <a:lnTo>
                      <a:pt x="76" y="29"/>
                    </a:lnTo>
                    <a:lnTo>
                      <a:pt x="60" y="21"/>
                    </a:lnTo>
                    <a:lnTo>
                      <a:pt x="51" y="18"/>
                    </a:lnTo>
                    <a:lnTo>
                      <a:pt x="42" y="15"/>
                    </a:lnTo>
                    <a:lnTo>
                      <a:pt x="33" y="12"/>
                    </a:lnTo>
                    <a:lnTo>
                      <a:pt x="23" y="10"/>
                    </a:lnTo>
                    <a:lnTo>
                      <a:pt x="12" y="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Freeform 1077"/>
              <p:cNvSpPr>
                <a:spLocks/>
              </p:cNvSpPr>
              <p:nvPr/>
            </p:nvSpPr>
            <p:spPr bwMode="auto">
              <a:xfrm>
                <a:off x="3737" y="1661"/>
                <a:ext cx="0" cy="4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1 h 8"/>
                  <a:gd name="T4" fmla="*/ 0 w 2"/>
                  <a:gd name="T5" fmla="*/ 1 h 8"/>
                  <a:gd name="T6" fmla="*/ 0 w 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0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2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Freeform 1078"/>
              <p:cNvSpPr>
                <a:spLocks/>
              </p:cNvSpPr>
              <p:nvPr/>
            </p:nvSpPr>
            <p:spPr bwMode="auto">
              <a:xfrm>
                <a:off x="3789" y="1658"/>
                <a:ext cx="25" cy="30"/>
              </a:xfrm>
              <a:custGeom>
                <a:avLst/>
                <a:gdLst>
                  <a:gd name="T0" fmla="*/ 0 w 75"/>
                  <a:gd name="T1" fmla="*/ 1 h 59"/>
                  <a:gd name="T2" fmla="*/ 0 w 75"/>
                  <a:gd name="T3" fmla="*/ 1 h 59"/>
                  <a:gd name="T4" fmla="*/ 0 w 75"/>
                  <a:gd name="T5" fmla="*/ 1 h 59"/>
                  <a:gd name="T6" fmla="*/ 0 w 75"/>
                  <a:gd name="T7" fmla="*/ 1 h 59"/>
                  <a:gd name="T8" fmla="*/ 0 w 75"/>
                  <a:gd name="T9" fmla="*/ 1 h 59"/>
                  <a:gd name="T10" fmla="*/ 0 w 75"/>
                  <a:gd name="T11" fmla="*/ 1 h 59"/>
                  <a:gd name="T12" fmla="*/ 0 w 75"/>
                  <a:gd name="T13" fmla="*/ 1 h 59"/>
                  <a:gd name="T14" fmla="*/ 0 w 75"/>
                  <a:gd name="T15" fmla="*/ 1 h 59"/>
                  <a:gd name="T16" fmla="*/ 0 w 75"/>
                  <a:gd name="T17" fmla="*/ 1 h 59"/>
                  <a:gd name="T18" fmla="*/ 0 w 75"/>
                  <a:gd name="T19" fmla="*/ 1 h 59"/>
                  <a:gd name="T20" fmla="*/ 0 w 75"/>
                  <a:gd name="T21" fmla="*/ 1 h 59"/>
                  <a:gd name="T22" fmla="*/ 0 w 75"/>
                  <a:gd name="T23" fmla="*/ 1 h 59"/>
                  <a:gd name="T24" fmla="*/ 0 w 75"/>
                  <a:gd name="T25" fmla="*/ 0 h 59"/>
                  <a:gd name="T26" fmla="*/ 0 w 75"/>
                  <a:gd name="T27" fmla="*/ 1 h 59"/>
                  <a:gd name="T28" fmla="*/ 0 w 75"/>
                  <a:gd name="T29" fmla="*/ 1 h 59"/>
                  <a:gd name="T30" fmla="*/ 0 w 75"/>
                  <a:gd name="T31" fmla="*/ 1 h 59"/>
                  <a:gd name="T32" fmla="*/ 0 w 75"/>
                  <a:gd name="T33" fmla="*/ 1 h 59"/>
                  <a:gd name="T34" fmla="*/ 0 w 75"/>
                  <a:gd name="T35" fmla="*/ 1 h 59"/>
                  <a:gd name="T36" fmla="*/ 0 w 75"/>
                  <a:gd name="T37" fmla="*/ 1 h 59"/>
                  <a:gd name="T38" fmla="*/ 0 w 75"/>
                  <a:gd name="T39" fmla="*/ 1 h 59"/>
                  <a:gd name="T40" fmla="*/ 0 w 75"/>
                  <a:gd name="T41" fmla="*/ 1 h 59"/>
                  <a:gd name="T42" fmla="*/ 0 w 75"/>
                  <a:gd name="T43" fmla="*/ 1 h 59"/>
                  <a:gd name="T44" fmla="*/ 0 w 75"/>
                  <a:gd name="T45" fmla="*/ 1 h 59"/>
                  <a:gd name="T46" fmla="*/ 0 w 75"/>
                  <a:gd name="T47" fmla="*/ 1 h 59"/>
                  <a:gd name="T48" fmla="*/ 0 w 75"/>
                  <a:gd name="T49" fmla="*/ 1 h 59"/>
                  <a:gd name="T50" fmla="*/ 0 w 75"/>
                  <a:gd name="T51" fmla="*/ 1 h 59"/>
                  <a:gd name="T52" fmla="*/ 0 w 75"/>
                  <a:gd name="T53" fmla="*/ 1 h 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5"/>
                  <a:gd name="T82" fmla="*/ 0 h 59"/>
                  <a:gd name="T83" fmla="*/ 75 w 75"/>
                  <a:gd name="T84" fmla="*/ 59 h 5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5" h="59">
                    <a:moveTo>
                      <a:pt x="0" y="51"/>
                    </a:moveTo>
                    <a:lnTo>
                      <a:pt x="7" y="50"/>
                    </a:lnTo>
                    <a:lnTo>
                      <a:pt x="11" y="50"/>
                    </a:lnTo>
                    <a:lnTo>
                      <a:pt x="16" y="48"/>
                    </a:lnTo>
                    <a:lnTo>
                      <a:pt x="20" y="46"/>
                    </a:lnTo>
                    <a:lnTo>
                      <a:pt x="25" y="44"/>
                    </a:lnTo>
                    <a:lnTo>
                      <a:pt x="29" y="41"/>
                    </a:lnTo>
                    <a:lnTo>
                      <a:pt x="32" y="37"/>
                    </a:lnTo>
                    <a:lnTo>
                      <a:pt x="35" y="34"/>
                    </a:lnTo>
                    <a:lnTo>
                      <a:pt x="50" y="17"/>
                    </a:lnTo>
                    <a:lnTo>
                      <a:pt x="57" y="9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75" y="6"/>
                    </a:lnTo>
                    <a:lnTo>
                      <a:pt x="71" y="10"/>
                    </a:lnTo>
                    <a:lnTo>
                      <a:pt x="68" y="13"/>
                    </a:lnTo>
                    <a:lnTo>
                      <a:pt x="59" y="21"/>
                    </a:lnTo>
                    <a:lnTo>
                      <a:pt x="45" y="38"/>
                    </a:lnTo>
                    <a:lnTo>
                      <a:pt x="42" y="43"/>
                    </a:lnTo>
                    <a:lnTo>
                      <a:pt x="38" y="47"/>
                    </a:lnTo>
                    <a:lnTo>
                      <a:pt x="34" y="50"/>
                    </a:lnTo>
                    <a:lnTo>
                      <a:pt x="28" y="53"/>
                    </a:lnTo>
                    <a:lnTo>
                      <a:pt x="22" y="55"/>
                    </a:lnTo>
                    <a:lnTo>
                      <a:pt x="16" y="57"/>
                    </a:lnTo>
                    <a:lnTo>
                      <a:pt x="8" y="58"/>
                    </a:lnTo>
                    <a:lnTo>
                      <a:pt x="1" y="5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7" name="Freeform 1079"/>
              <p:cNvSpPr>
                <a:spLocks/>
              </p:cNvSpPr>
              <p:nvPr/>
            </p:nvSpPr>
            <p:spPr bwMode="auto">
              <a:xfrm>
                <a:off x="3789" y="1683"/>
                <a:ext cx="1" cy="5"/>
              </a:xfrm>
              <a:custGeom>
                <a:avLst/>
                <a:gdLst>
                  <a:gd name="T0" fmla="*/ 0 w 1"/>
                  <a:gd name="T1" fmla="*/ 1 h 8"/>
                  <a:gd name="T2" fmla="*/ 1 w 1"/>
                  <a:gd name="T3" fmla="*/ 1 h 8"/>
                  <a:gd name="T4" fmla="*/ 0 w 1"/>
                  <a:gd name="T5" fmla="*/ 0 h 8"/>
                  <a:gd name="T6" fmla="*/ 1 w 1"/>
                  <a:gd name="T7" fmla="*/ 0 h 8"/>
                  <a:gd name="T8" fmla="*/ 0 w 1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8"/>
                  <a:gd name="T17" fmla="*/ 1 w 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Freeform 1080"/>
              <p:cNvSpPr>
                <a:spLocks/>
              </p:cNvSpPr>
              <p:nvPr/>
            </p:nvSpPr>
            <p:spPr bwMode="auto">
              <a:xfrm>
                <a:off x="3812" y="1651"/>
                <a:ext cx="35" cy="10"/>
              </a:xfrm>
              <a:custGeom>
                <a:avLst/>
                <a:gdLst>
                  <a:gd name="T0" fmla="*/ 0 w 105"/>
                  <a:gd name="T1" fmla="*/ 0 h 21"/>
                  <a:gd name="T2" fmla="*/ 0 w 105"/>
                  <a:gd name="T3" fmla="*/ 0 h 21"/>
                  <a:gd name="T4" fmla="*/ 0 w 105"/>
                  <a:gd name="T5" fmla="*/ 0 h 21"/>
                  <a:gd name="T6" fmla="*/ 0 w 105"/>
                  <a:gd name="T7" fmla="*/ 0 h 21"/>
                  <a:gd name="T8" fmla="*/ 0 w 105"/>
                  <a:gd name="T9" fmla="*/ 0 h 21"/>
                  <a:gd name="T10" fmla="*/ 0 w 105"/>
                  <a:gd name="T11" fmla="*/ 0 h 21"/>
                  <a:gd name="T12" fmla="*/ 0 w 105"/>
                  <a:gd name="T13" fmla="*/ 0 h 21"/>
                  <a:gd name="T14" fmla="*/ 0 w 105"/>
                  <a:gd name="T15" fmla="*/ 0 h 21"/>
                  <a:gd name="T16" fmla="*/ 0 w 105"/>
                  <a:gd name="T17" fmla="*/ 0 h 21"/>
                  <a:gd name="T18" fmla="*/ 0 w 105"/>
                  <a:gd name="T19" fmla="*/ 0 h 21"/>
                  <a:gd name="T20" fmla="*/ 0 w 105"/>
                  <a:gd name="T21" fmla="*/ 0 h 21"/>
                  <a:gd name="T22" fmla="*/ 0 w 105"/>
                  <a:gd name="T23" fmla="*/ 0 h 21"/>
                  <a:gd name="T24" fmla="*/ 0 w 105"/>
                  <a:gd name="T25" fmla="*/ 0 h 21"/>
                  <a:gd name="T26" fmla="*/ 0 w 105"/>
                  <a:gd name="T27" fmla="*/ 0 h 21"/>
                  <a:gd name="T28" fmla="*/ 0 w 105"/>
                  <a:gd name="T29" fmla="*/ 0 h 21"/>
                  <a:gd name="T30" fmla="*/ 0 w 105"/>
                  <a:gd name="T31" fmla="*/ 0 h 21"/>
                  <a:gd name="T32" fmla="*/ 0 w 105"/>
                  <a:gd name="T33" fmla="*/ 0 h 21"/>
                  <a:gd name="T34" fmla="*/ 0 w 105"/>
                  <a:gd name="T35" fmla="*/ 0 h 21"/>
                  <a:gd name="T36" fmla="*/ 0 w 105"/>
                  <a:gd name="T37" fmla="*/ 0 h 21"/>
                  <a:gd name="T38" fmla="*/ 0 w 105"/>
                  <a:gd name="T39" fmla="*/ 0 h 21"/>
                  <a:gd name="T40" fmla="*/ 0 w 105"/>
                  <a:gd name="T41" fmla="*/ 0 h 21"/>
                  <a:gd name="T42" fmla="*/ 0 w 105"/>
                  <a:gd name="T43" fmla="*/ 0 h 21"/>
                  <a:gd name="T44" fmla="*/ 0 w 105"/>
                  <a:gd name="T45" fmla="*/ 0 h 21"/>
                  <a:gd name="T46" fmla="*/ 0 w 105"/>
                  <a:gd name="T47" fmla="*/ 0 h 21"/>
                  <a:gd name="T48" fmla="*/ 0 w 105"/>
                  <a:gd name="T49" fmla="*/ 0 h 21"/>
                  <a:gd name="T50" fmla="*/ 0 w 105"/>
                  <a:gd name="T51" fmla="*/ 0 h 21"/>
                  <a:gd name="T52" fmla="*/ 0 w 105"/>
                  <a:gd name="T53" fmla="*/ 0 h 21"/>
                  <a:gd name="T54" fmla="*/ 0 w 105"/>
                  <a:gd name="T55" fmla="*/ 0 h 21"/>
                  <a:gd name="T56" fmla="*/ 0 w 105"/>
                  <a:gd name="T57" fmla="*/ 0 h 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5"/>
                  <a:gd name="T88" fmla="*/ 0 h 21"/>
                  <a:gd name="T89" fmla="*/ 105 w 105"/>
                  <a:gd name="T90" fmla="*/ 21 h 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5" h="21">
                    <a:moveTo>
                      <a:pt x="0" y="14"/>
                    </a:moveTo>
                    <a:lnTo>
                      <a:pt x="4" y="11"/>
                    </a:lnTo>
                    <a:lnTo>
                      <a:pt x="12" y="8"/>
                    </a:lnTo>
                    <a:lnTo>
                      <a:pt x="17" y="6"/>
                    </a:lnTo>
                    <a:lnTo>
                      <a:pt x="25" y="5"/>
                    </a:lnTo>
                    <a:lnTo>
                      <a:pt x="31" y="5"/>
                    </a:lnTo>
                    <a:lnTo>
                      <a:pt x="38" y="5"/>
                    </a:lnTo>
                    <a:lnTo>
                      <a:pt x="52" y="5"/>
                    </a:lnTo>
                    <a:lnTo>
                      <a:pt x="65" y="6"/>
                    </a:lnTo>
                    <a:lnTo>
                      <a:pt x="78" y="6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93" y="3"/>
                    </a:lnTo>
                    <a:lnTo>
                      <a:pt x="99" y="0"/>
                    </a:lnTo>
                    <a:lnTo>
                      <a:pt x="105" y="7"/>
                    </a:lnTo>
                    <a:lnTo>
                      <a:pt x="99" y="10"/>
                    </a:lnTo>
                    <a:lnTo>
                      <a:pt x="93" y="12"/>
                    </a:lnTo>
                    <a:lnTo>
                      <a:pt x="86" y="13"/>
                    </a:lnTo>
                    <a:lnTo>
                      <a:pt x="78" y="14"/>
                    </a:lnTo>
                    <a:lnTo>
                      <a:pt x="63" y="14"/>
                    </a:lnTo>
                    <a:lnTo>
                      <a:pt x="50" y="13"/>
                    </a:lnTo>
                    <a:lnTo>
                      <a:pt x="38" y="13"/>
                    </a:lnTo>
                    <a:lnTo>
                      <a:pt x="32" y="13"/>
                    </a:lnTo>
                    <a:lnTo>
                      <a:pt x="26" y="13"/>
                    </a:lnTo>
                    <a:lnTo>
                      <a:pt x="22" y="14"/>
                    </a:lnTo>
                    <a:lnTo>
                      <a:pt x="16" y="15"/>
                    </a:lnTo>
                    <a:lnTo>
                      <a:pt x="12" y="17"/>
                    </a:lnTo>
                    <a:lnTo>
                      <a:pt x="7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9" name="Freeform 1081"/>
              <p:cNvSpPr>
                <a:spLocks/>
              </p:cNvSpPr>
              <p:nvPr/>
            </p:nvSpPr>
            <p:spPr bwMode="auto">
              <a:xfrm>
                <a:off x="3811" y="1658"/>
                <a:ext cx="3" cy="3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0 w 9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7"/>
                  <a:gd name="T14" fmla="*/ 9 w 9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7">
                    <a:moveTo>
                      <a:pt x="0" y="1"/>
                    </a:moveTo>
                    <a:lnTo>
                      <a:pt x="2" y="0"/>
                    </a:lnTo>
                    <a:lnTo>
                      <a:pt x="9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Freeform 1082"/>
              <p:cNvSpPr>
                <a:spLocks/>
              </p:cNvSpPr>
              <p:nvPr/>
            </p:nvSpPr>
            <p:spPr bwMode="auto">
              <a:xfrm>
                <a:off x="3845" y="1631"/>
                <a:ext cx="12" cy="23"/>
              </a:xfrm>
              <a:custGeom>
                <a:avLst/>
                <a:gdLst>
                  <a:gd name="T0" fmla="*/ 0 w 37"/>
                  <a:gd name="T1" fmla="*/ 1 h 45"/>
                  <a:gd name="T2" fmla="*/ 0 w 37"/>
                  <a:gd name="T3" fmla="*/ 1 h 45"/>
                  <a:gd name="T4" fmla="*/ 0 w 37"/>
                  <a:gd name="T5" fmla="*/ 1 h 45"/>
                  <a:gd name="T6" fmla="*/ 0 w 37"/>
                  <a:gd name="T7" fmla="*/ 1 h 45"/>
                  <a:gd name="T8" fmla="*/ 0 w 37"/>
                  <a:gd name="T9" fmla="*/ 1 h 45"/>
                  <a:gd name="T10" fmla="*/ 0 w 37"/>
                  <a:gd name="T11" fmla="*/ 1 h 45"/>
                  <a:gd name="T12" fmla="*/ 0 w 37"/>
                  <a:gd name="T13" fmla="*/ 1 h 45"/>
                  <a:gd name="T14" fmla="*/ 0 w 37"/>
                  <a:gd name="T15" fmla="*/ 1 h 45"/>
                  <a:gd name="T16" fmla="*/ 0 w 37"/>
                  <a:gd name="T17" fmla="*/ 1 h 45"/>
                  <a:gd name="T18" fmla="*/ 0 w 37"/>
                  <a:gd name="T19" fmla="*/ 1 h 45"/>
                  <a:gd name="T20" fmla="*/ 0 w 37"/>
                  <a:gd name="T21" fmla="*/ 1 h 45"/>
                  <a:gd name="T22" fmla="*/ 0 w 37"/>
                  <a:gd name="T23" fmla="*/ 1 h 45"/>
                  <a:gd name="T24" fmla="*/ 0 w 37"/>
                  <a:gd name="T25" fmla="*/ 1 h 45"/>
                  <a:gd name="T26" fmla="*/ 0 w 37"/>
                  <a:gd name="T27" fmla="*/ 0 h 45"/>
                  <a:gd name="T28" fmla="*/ 0 w 37"/>
                  <a:gd name="T29" fmla="*/ 1 h 45"/>
                  <a:gd name="T30" fmla="*/ 0 w 37"/>
                  <a:gd name="T31" fmla="*/ 1 h 45"/>
                  <a:gd name="T32" fmla="*/ 0 w 37"/>
                  <a:gd name="T33" fmla="*/ 1 h 45"/>
                  <a:gd name="T34" fmla="*/ 0 w 37"/>
                  <a:gd name="T35" fmla="*/ 1 h 45"/>
                  <a:gd name="T36" fmla="*/ 0 w 37"/>
                  <a:gd name="T37" fmla="*/ 1 h 45"/>
                  <a:gd name="T38" fmla="*/ 0 w 37"/>
                  <a:gd name="T39" fmla="*/ 1 h 45"/>
                  <a:gd name="T40" fmla="*/ 0 w 37"/>
                  <a:gd name="T41" fmla="*/ 1 h 45"/>
                  <a:gd name="T42" fmla="*/ 0 w 37"/>
                  <a:gd name="T43" fmla="*/ 1 h 45"/>
                  <a:gd name="T44" fmla="*/ 0 w 37"/>
                  <a:gd name="T45" fmla="*/ 1 h 45"/>
                  <a:gd name="T46" fmla="*/ 0 w 37"/>
                  <a:gd name="T47" fmla="*/ 1 h 45"/>
                  <a:gd name="T48" fmla="*/ 0 w 37"/>
                  <a:gd name="T49" fmla="*/ 1 h 45"/>
                  <a:gd name="T50" fmla="*/ 0 w 37"/>
                  <a:gd name="T51" fmla="*/ 1 h 45"/>
                  <a:gd name="T52" fmla="*/ 0 w 37"/>
                  <a:gd name="T53" fmla="*/ 1 h 45"/>
                  <a:gd name="T54" fmla="*/ 0 w 37"/>
                  <a:gd name="T55" fmla="*/ 1 h 45"/>
                  <a:gd name="T56" fmla="*/ 0 w 37"/>
                  <a:gd name="T57" fmla="*/ 1 h 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"/>
                  <a:gd name="T88" fmla="*/ 0 h 45"/>
                  <a:gd name="T89" fmla="*/ 37 w 37"/>
                  <a:gd name="T90" fmla="*/ 45 h 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" h="45">
                    <a:moveTo>
                      <a:pt x="0" y="39"/>
                    </a:moveTo>
                    <a:lnTo>
                      <a:pt x="3" y="37"/>
                    </a:lnTo>
                    <a:lnTo>
                      <a:pt x="4" y="35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10" y="25"/>
                    </a:lnTo>
                    <a:lnTo>
                      <a:pt x="12" y="18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31" y="1"/>
                    </a:lnTo>
                    <a:lnTo>
                      <a:pt x="36" y="0"/>
                    </a:lnTo>
                    <a:lnTo>
                      <a:pt x="37" y="8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0" y="10"/>
                    </a:lnTo>
                    <a:lnTo>
                      <a:pt x="28" y="11"/>
                    </a:lnTo>
                    <a:lnTo>
                      <a:pt x="27" y="13"/>
                    </a:lnTo>
                    <a:lnTo>
                      <a:pt x="25" y="15"/>
                    </a:lnTo>
                    <a:lnTo>
                      <a:pt x="24" y="21"/>
                    </a:lnTo>
                    <a:lnTo>
                      <a:pt x="22" y="27"/>
                    </a:lnTo>
                    <a:lnTo>
                      <a:pt x="19" y="33"/>
                    </a:lnTo>
                    <a:lnTo>
                      <a:pt x="16" y="37"/>
                    </a:lnTo>
                    <a:lnTo>
                      <a:pt x="15" y="40"/>
                    </a:lnTo>
                    <a:lnTo>
                      <a:pt x="10" y="42"/>
                    </a:lnTo>
                    <a:lnTo>
                      <a:pt x="7" y="4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1" name="Freeform 1083"/>
              <p:cNvSpPr>
                <a:spLocks/>
              </p:cNvSpPr>
              <p:nvPr/>
            </p:nvSpPr>
            <p:spPr bwMode="auto">
              <a:xfrm>
                <a:off x="3845" y="1651"/>
                <a:ext cx="2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6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Rectangle 1084"/>
              <p:cNvSpPr>
                <a:spLocks noChangeArrowheads="1"/>
              </p:cNvSpPr>
              <p:nvPr/>
            </p:nvSpPr>
            <p:spPr bwMode="auto">
              <a:xfrm>
                <a:off x="3857" y="1631"/>
                <a:ext cx="8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93" name="Freeform 1085"/>
              <p:cNvSpPr>
                <a:spLocks/>
              </p:cNvSpPr>
              <p:nvPr/>
            </p:nvSpPr>
            <p:spPr bwMode="auto">
              <a:xfrm>
                <a:off x="3857" y="1631"/>
                <a:ext cx="0" cy="5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1 h 8"/>
                  <a:gd name="T4" fmla="*/ 0 w 1"/>
                  <a:gd name="T5" fmla="*/ 1 h 8"/>
                  <a:gd name="T6" fmla="*/ 0 w 1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8"/>
                  <a:gd name="T14" fmla="*/ 0 w 1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4" name="Freeform 1086"/>
              <p:cNvSpPr>
                <a:spLocks/>
              </p:cNvSpPr>
              <p:nvPr/>
            </p:nvSpPr>
            <p:spPr bwMode="auto">
              <a:xfrm>
                <a:off x="3865" y="1631"/>
                <a:ext cx="12" cy="40"/>
              </a:xfrm>
              <a:custGeom>
                <a:avLst/>
                <a:gdLst>
                  <a:gd name="T0" fmla="*/ 0 w 36"/>
                  <a:gd name="T1" fmla="*/ 0 h 78"/>
                  <a:gd name="T2" fmla="*/ 0 w 36"/>
                  <a:gd name="T3" fmla="*/ 1 h 78"/>
                  <a:gd name="T4" fmla="*/ 0 w 36"/>
                  <a:gd name="T5" fmla="*/ 1 h 78"/>
                  <a:gd name="T6" fmla="*/ 0 w 36"/>
                  <a:gd name="T7" fmla="*/ 1 h 78"/>
                  <a:gd name="T8" fmla="*/ 0 w 36"/>
                  <a:gd name="T9" fmla="*/ 1 h 78"/>
                  <a:gd name="T10" fmla="*/ 0 w 36"/>
                  <a:gd name="T11" fmla="*/ 1 h 78"/>
                  <a:gd name="T12" fmla="*/ 0 w 36"/>
                  <a:gd name="T13" fmla="*/ 1 h 78"/>
                  <a:gd name="T14" fmla="*/ 0 w 36"/>
                  <a:gd name="T15" fmla="*/ 1 h 78"/>
                  <a:gd name="T16" fmla="*/ 0 w 36"/>
                  <a:gd name="T17" fmla="*/ 1 h 78"/>
                  <a:gd name="T18" fmla="*/ 0 w 36"/>
                  <a:gd name="T19" fmla="*/ 1 h 78"/>
                  <a:gd name="T20" fmla="*/ 0 w 36"/>
                  <a:gd name="T21" fmla="*/ 1 h 78"/>
                  <a:gd name="T22" fmla="*/ 0 w 36"/>
                  <a:gd name="T23" fmla="*/ 1 h 78"/>
                  <a:gd name="T24" fmla="*/ 0 w 36"/>
                  <a:gd name="T25" fmla="*/ 1 h 78"/>
                  <a:gd name="T26" fmla="*/ 0 w 36"/>
                  <a:gd name="T27" fmla="*/ 1 h 78"/>
                  <a:gd name="T28" fmla="*/ 0 w 36"/>
                  <a:gd name="T29" fmla="*/ 1 h 78"/>
                  <a:gd name="T30" fmla="*/ 0 w 36"/>
                  <a:gd name="T31" fmla="*/ 1 h 78"/>
                  <a:gd name="T32" fmla="*/ 0 w 36"/>
                  <a:gd name="T33" fmla="*/ 1 h 78"/>
                  <a:gd name="T34" fmla="*/ 0 w 36"/>
                  <a:gd name="T35" fmla="*/ 1 h 78"/>
                  <a:gd name="T36" fmla="*/ 0 w 36"/>
                  <a:gd name="T37" fmla="*/ 1 h 78"/>
                  <a:gd name="T38" fmla="*/ 0 w 36"/>
                  <a:gd name="T39" fmla="*/ 1 h 78"/>
                  <a:gd name="T40" fmla="*/ 0 w 36"/>
                  <a:gd name="T41" fmla="*/ 1 h 78"/>
                  <a:gd name="T42" fmla="*/ 0 w 36"/>
                  <a:gd name="T43" fmla="*/ 1 h 78"/>
                  <a:gd name="T44" fmla="*/ 0 w 36"/>
                  <a:gd name="T45" fmla="*/ 1 h 78"/>
                  <a:gd name="T46" fmla="*/ 0 w 36"/>
                  <a:gd name="T47" fmla="*/ 1 h 78"/>
                  <a:gd name="T48" fmla="*/ 0 w 36"/>
                  <a:gd name="T49" fmla="*/ 1 h 78"/>
                  <a:gd name="T50" fmla="*/ 0 w 36"/>
                  <a:gd name="T51" fmla="*/ 1 h 78"/>
                  <a:gd name="T52" fmla="*/ 0 w 36"/>
                  <a:gd name="T53" fmla="*/ 1 h 78"/>
                  <a:gd name="T54" fmla="*/ 0 w 36"/>
                  <a:gd name="T55" fmla="*/ 1 h 78"/>
                  <a:gd name="T56" fmla="*/ 0 w 36"/>
                  <a:gd name="T57" fmla="*/ 1 h 78"/>
                  <a:gd name="T58" fmla="*/ 0 w 36"/>
                  <a:gd name="T59" fmla="*/ 1 h 78"/>
                  <a:gd name="T60" fmla="*/ 0 w 36"/>
                  <a:gd name="T61" fmla="*/ 1 h 78"/>
                  <a:gd name="T62" fmla="*/ 0 w 36"/>
                  <a:gd name="T63" fmla="*/ 1 h 78"/>
                  <a:gd name="T64" fmla="*/ 0 w 36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78"/>
                  <a:gd name="T101" fmla="*/ 36 w 36"/>
                  <a:gd name="T102" fmla="*/ 78 h 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78">
                    <a:moveTo>
                      <a:pt x="2" y="0"/>
                    </a:moveTo>
                    <a:lnTo>
                      <a:pt x="9" y="1"/>
                    </a:lnTo>
                    <a:lnTo>
                      <a:pt x="14" y="2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4" y="6"/>
                    </a:lnTo>
                    <a:lnTo>
                      <a:pt x="28" y="10"/>
                    </a:lnTo>
                    <a:lnTo>
                      <a:pt x="31" y="14"/>
                    </a:lnTo>
                    <a:lnTo>
                      <a:pt x="34" y="18"/>
                    </a:lnTo>
                    <a:lnTo>
                      <a:pt x="34" y="22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6" y="42"/>
                    </a:lnTo>
                    <a:lnTo>
                      <a:pt x="34" y="54"/>
                    </a:lnTo>
                    <a:lnTo>
                      <a:pt x="33" y="67"/>
                    </a:lnTo>
                    <a:lnTo>
                      <a:pt x="33" y="78"/>
                    </a:lnTo>
                    <a:lnTo>
                      <a:pt x="21" y="78"/>
                    </a:lnTo>
                    <a:lnTo>
                      <a:pt x="21" y="67"/>
                    </a:lnTo>
                    <a:lnTo>
                      <a:pt x="22" y="54"/>
                    </a:lnTo>
                    <a:lnTo>
                      <a:pt x="24" y="42"/>
                    </a:lnTo>
                    <a:lnTo>
                      <a:pt x="24" y="31"/>
                    </a:lnTo>
                    <a:lnTo>
                      <a:pt x="24" y="26"/>
                    </a:lnTo>
                    <a:lnTo>
                      <a:pt x="22" y="23"/>
                    </a:lnTo>
                    <a:lnTo>
                      <a:pt x="22" y="21"/>
                    </a:lnTo>
                    <a:lnTo>
                      <a:pt x="21" y="17"/>
                    </a:lnTo>
                    <a:lnTo>
                      <a:pt x="18" y="14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5" name="Freeform 1087"/>
              <p:cNvSpPr>
                <a:spLocks/>
              </p:cNvSpPr>
              <p:nvPr/>
            </p:nvSpPr>
            <p:spPr bwMode="auto">
              <a:xfrm>
                <a:off x="3865" y="1631"/>
                <a:ext cx="0" cy="5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1 h 8"/>
                  <a:gd name="T4" fmla="*/ 0 w 2"/>
                  <a:gd name="T5" fmla="*/ 1 h 8"/>
                  <a:gd name="T6" fmla="*/ 0 w 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0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2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6" name="Freeform 1088"/>
              <p:cNvSpPr>
                <a:spLocks/>
              </p:cNvSpPr>
              <p:nvPr/>
            </p:nvSpPr>
            <p:spPr bwMode="auto">
              <a:xfrm>
                <a:off x="3872" y="1671"/>
                <a:ext cx="12" cy="59"/>
              </a:xfrm>
              <a:custGeom>
                <a:avLst/>
                <a:gdLst>
                  <a:gd name="T0" fmla="*/ 0 w 36"/>
                  <a:gd name="T1" fmla="*/ 0 h 118"/>
                  <a:gd name="T2" fmla="*/ 0 w 36"/>
                  <a:gd name="T3" fmla="*/ 1 h 118"/>
                  <a:gd name="T4" fmla="*/ 0 w 36"/>
                  <a:gd name="T5" fmla="*/ 1 h 118"/>
                  <a:gd name="T6" fmla="*/ 0 w 36"/>
                  <a:gd name="T7" fmla="*/ 1 h 118"/>
                  <a:gd name="T8" fmla="*/ 0 w 36"/>
                  <a:gd name="T9" fmla="*/ 1 h 118"/>
                  <a:gd name="T10" fmla="*/ 0 w 36"/>
                  <a:gd name="T11" fmla="*/ 1 h 118"/>
                  <a:gd name="T12" fmla="*/ 0 w 36"/>
                  <a:gd name="T13" fmla="*/ 1 h 118"/>
                  <a:gd name="T14" fmla="*/ 0 w 36"/>
                  <a:gd name="T15" fmla="*/ 1 h 118"/>
                  <a:gd name="T16" fmla="*/ 0 w 36"/>
                  <a:gd name="T17" fmla="*/ 1 h 118"/>
                  <a:gd name="T18" fmla="*/ 0 w 36"/>
                  <a:gd name="T19" fmla="*/ 1 h 118"/>
                  <a:gd name="T20" fmla="*/ 0 w 36"/>
                  <a:gd name="T21" fmla="*/ 1 h 118"/>
                  <a:gd name="T22" fmla="*/ 0 w 36"/>
                  <a:gd name="T23" fmla="*/ 1 h 118"/>
                  <a:gd name="T24" fmla="*/ 0 w 36"/>
                  <a:gd name="T25" fmla="*/ 1 h 118"/>
                  <a:gd name="T26" fmla="*/ 0 w 36"/>
                  <a:gd name="T27" fmla="*/ 1 h 118"/>
                  <a:gd name="T28" fmla="*/ 0 w 36"/>
                  <a:gd name="T29" fmla="*/ 1 h 118"/>
                  <a:gd name="T30" fmla="*/ 0 w 36"/>
                  <a:gd name="T31" fmla="*/ 1 h 118"/>
                  <a:gd name="T32" fmla="*/ 0 w 36"/>
                  <a:gd name="T33" fmla="*/ 1 h 118"/>
                  <a:gd name="T34" fmla="*/ 0 w 36"/>
                  <a:gd name="T35" fmla="*/ 1 h 118"/>
                  <a:gd name="T36" fmla="*/ 0 w 36"/>
                  <a:gd name="T37" fmla="*/ 1 h 118"/>
                  <a:gd name="T38" fmla="*/ 0 w 36"/>
                  <a:gd name="T39" fmla="*/ 1 h 118"/>
                  <a:gd name="T40" fmla="*/ 0 w 36"/>
                  <a:gd name="T41" fmla="*/ 1 h 118"/>
                  <a:gd name="T42" fmla="*/ 0 w 36"/>
                  <a:gd name="T43" fmla="*/ 0 h 118"/>
                  <a:gd name="T44" fmla="*/ 0 w 36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118"/>
                  <a:gd name="T71" fmla="*/ 36 w 36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118">
                    <a:moveTo>
                      <a:pt x="12" y="0"/>
                    </a:moveTo>
                    <a:lnTo>
                      <a:pt x="12" y="8"/>
                    </a:lnTo>
                    <a:lnTo>
                      <a:pt x="13" y="17"/>
                    </a:lnTo>
                    <a:lnTo>
                      <a:pt x="15" y="31"/>
                    </a:lnTo>
                    <a:lnTo>
                      <a:pt x="19" y="44"/>
                    </a:lnTo>
                    <a:lnTo>
                      <a:pt x="24" y="58"/>
                    </a:lnTo>
                    <a:lnTo>
                      <a:pt x="31" y="85"/>
                    </a:lnTo>
                    <a:lnTo>
                      <a:pt x="34" y="93"/>
                    </a:lnTo>
                    <a:lnTo>
                      <a:pt x="36" y="101"/>
                    </a:lnTo>
                    <a:lnTo>
                      <a:pt x="36" y="109"/>
                    </a:lnTo>
                    <a:lnTo>
                      <a:pt x="36" y="117"/>
                    </a:lnTo>
                    <a:lnTo>
                      <a:pt x="24" y="118"/>
                    </a:lnTo>
                    <a:lnTo>
                      <a:pt x="24" y="109"/>
                    </a:lnTo>
                    <a:lnTo>
                      <a:pt x="24" y="102"/>
                    </a:lnTo>
                    <a:lnTo>
                      <a:pt x="22" y="94"/>
                    </a:lnTo>
                    <a:lnTo>
                      <a:pt x="21" y="88"/>
                    </a:lnTo>
                    <a:lnTo>
                      <a:pt x="12" y="60"/>
                    </a:lnTo>
                    <a:lnTo>
                      <a:pt x="7" y="46"/>
                    </a:lnTo>
                    <a:lnTo>
                      <a:pt x="3" y="32"/>
                    </a:lnTo>
                    <a:lnTo>
                      <a:pt x="1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7" name="Freeform 1089"/>
              <p:cNvSpPr>
                <a:spLocks/>
              </p:cNvSpPr>
              <p:nvPr/>
            </p:nvSpPr>
            <p:spPr bwMode="auto">
              <a:xfrm>
                <a:off x="3872" y="1671"/>
                <a:ext cx="4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8" name="Freeform 1090"/>
              <p:cNvSpPr>
                <a:spLocks/>
              </p:cNvSpPr>
              <p:nvPr/>
            </p:nvSpPr>
            <p:spPr bwMode="auto">
              <a:xfrm>
                <a:off x="3880" y="1729"/>
                <a:ext cx="17" cy="33"/>
              </a:xfrm>
              <a:custGeom>
                <a:avLst/>
                <a:gdLst>
                  <a:gd name="T0" fmla="*/ 0 w 52"/>
                  <a:gd name="T1" fmla="*/ 0 h 65"/>
                  <a:gd name="T2" fmla="*/ 0 w 52"/>
                  <a:gd name="T3" fmla="*/ 1 h 65"/>
                  <a:gd name="T4" fmla="*/ 0 w 52"/>
                  <a:gd name="T5" fmla="*/ 1 h 65"/>
                  <a:gd name="T6" fmla="*/ 0 w 52"/>
                  <a:gd name="T7" fmla="*/ 1 h 65"/>
                  <a:gd name="T8" fmla="*/ 0 w 52"/>
                  <a:gd name="T9" fmla="*/ 1 h 65"/>
                  <a:gd name="T10" fmla="*/ 0 w 52"/>
                  <a:gd name="T11" fmla="*/ 1 h 65"/>
                  <a:gd name="T12" fmla="*/ 0 w 52"/>
                  <a:gd name="T13" fmla="*/ 1 h 65"/>
                  <a:gd name="T14" fmla="*/ 0 w 52"/>
                  <a:gd name="T15" fmla="*/ 1 h 65"/>
                  <a:gd name="T16" fmla="*/ 0 w 52"/>
                  <a:gd name="T17" fmla="*/ 1 h 65"/>
                  <a:gd name="T18" fmla="*/ 0 w 52"/>
                  <a:gd name="T19" fmla="*/ 1 h 65"/>
                  <a:gd name="T20" fmla="*/ 0 w 52"/>
                  <a:gd name="T21" fmla="*/ 1 h 65"/>
                  <a:gd name="T22" fmla="*/ 0 w 52"/>
                  <a:gd name="T23" fmla="*/ 1 h 65"/>
                  <a:gd name="T24" fmla="*/ 0 w 52"/>
                  <a:gd name="T25" fmla="*/ 1 h 65"/>
                  <a:gd name="T26" fmla="*/ 0 w 52"/>
                  <a:gd name="T27" fmla="*/ 1 h 65"/>
                  <a:gd name="T28" fmla="*/ 0 w 52"/>
                  <a:gd name="T29" fmla="*/ 1 h 65"/>
                  <a:gd name="T30" fmla="*/ 0 w 52"/>
                  <a:gd name="T31" fmla="*/ 1 h 65"/>
                  <a:gd name="T32" fmla="*/ 0 w 52"/>
                  <a:gd name="T33" fmla="*/ 1 h 65"/>
                  <a:gd name="T34" fmla="*/ 0 w 52"/>
                  <a:gd name="T35" fmla="*/ 1 h 65"/>
                  <a:gd name="T36" fmla="*/ 0 w 52"/>
                  <a:gd name="T37" fmla="*/ 1 h 65"/>
                  <a:gd name="T38" fmla="*/ 0 w 52"/>
                  <a:gd name="T39" fmla="*/ 1 h 65"/>
                  <a:gd name="T40" fmla="*/ 0 w 52"/>
                  <a:gd name="T41" fmla="*/ 1 h 65"/>
                  <a:gd name="T42" fmla="*/ 0 w 52"/>
                  <a:gd name="T43" fmla="*/ 1 h 65"/>
                  <a:gd name="T44" fmla="*/ 0 w 52"/>
                  <a:gd name="T45" fmla="*/ 1 h 65"/>
                  <a:gd name="T46" fmla="*/ 0 w 52"/>
                  <a:gd name="T47" fmla="*/ 1 h 65"/>
                  <a:gd name="T48" fmla="*/ 0 w 52"/>
                  <a:gd name="T49" fmla="*/ 1 h 65"/>
                  <a:gd name="T50" fmla="*/ 0 w 52"/>
                  <a:gd name="T51" fmla="*/ 1 h 65"/>
                  <a:gd name="T52" fmla="*/ 0 w 52"/>
                  <a:gd name="T53" fmla="*/ 1 h 65"/>
                  <a:gd name="T54" fmla="*/ 0 w 52"/>
                  <a:gd name="T55" fmla="*/ 1 h 65"/>
                  <a:gd name="T56" fmla="*/ 0 w 52"/>
                  <a:gd name="T57" fmla="*/ 1 h 65"/>
                  <a:gd name="T58" fmla="*/ 0 w 52"/>
                  <a:gd name="T59" fmla="*/ 1 h 65"/>
                  <a:gd name="T60" fmla="*/ 0 w 52"/>
                  <a:gd name="T61" fmla="*/ 0 h 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"/>
                  <a:gd name="T94" fmla="*/ 0 h 65"/>
                  <a:gd name="T95" fmla="*/ 52 w 52"/>
                  <a:gd name="T96" fmla="*/ 65 h 6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" h="65">
                    <a:moveTo>
                      <a:pt x="12" y="0"/>
                    </a:moveTo>
                    <a:lnTo>
                      <a:pt x="13" y="11"/>
                    </a:lnTo>
                    <a:lnTo>
                      <a:pt x="13" y="21"/>
                    </a:lnTo>
                    <a:lnTo>
                      <a:pt x="16" y="31"/>
                    </a:lnTo>
                    <a:lnTo>
                      <a:pt x="20" y="39"/>
                    </a:lnTo>
                    <a:lnTo>
                      <a:pt x="22" y="44"/>
                    </a:lnTo>
                    <a:lnTo>
                      <a:pt x="25" y="47"/>
                    </a:lnTo>
                    <a:lnTo>
                      <a:pt x="28" y="50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4"/>
                    </a:lnTo>
                    <a:lnTo>
                      <a:pt x="35" y="54"/>
                    </a:lnTo>
                    <a:lnTo>
                      <a:pt x="41" y="56"/>
                    </a:lnTo>
                    <a:lnTo>
                      <a:pt x="46" y="57"/>
                    </a:lnTo>
                    <a:lnTo>
                      <a:pt x="52" y="57"/>
                    </a:lnTo>
                    <a:lnTo>
                      <a:pt x="52" y="65"/>
                    </a:lnTo>
                    <a:lnTo>
                      <a:pt x="44" y="65"/>
                    </a:lnTo>
                    <a:lnTo>
                      <a:pt x="37" y="63"/>
                    </a:lnTo>
                    <a:lnTo>
                      <a:pt x="31" y="61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2" y="57"/>
                    </a:lnTo>
                    <a:lnTo>
                      <a:pt x="19" y="55"/>
                    </a:lnTo>
                    <a:lnTo>
                      <a:pt x="16" y="52"/>
                    </a:lnTo>
                    <a:lnTo>
                      <a:pt x="12" y="48"/>
                    </a:lnTo>
                    <a:lnTo>
                      <a:pt x="9" y="42"/>
                    </a:lnTo>
                    <a:lnTo>
                      <a:pt x="4" y="32"/>
                    </a:lnTo>
                    <a:lnTo>
                      <a:pt x="1" y="22"/>
                    </a:lnTo>
                    <a:lnTo>
                      <a:pt x="1" y="12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9" name="Freeform 1091"/>
              <p:cNvSpPr>
                <a:spLocks/>
              </p:cNvSpPr>
              <p:nvPr/>
            </p:nvSpPr>
            <p:spPr bwMode="auto">
              <a:xfrm>
                <a:off x="3880" y="1729"/>
                <a:ext cx="4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0 h 1"/>
                  <a:gd name="T4" fmla="*/ 0 w 1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1"/>
                    </a:moveTo>
                    <a:lnTo>
                      <a:pt x="1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0" name="Freeform 1092"/>
              <p:cNvSpPr>
                <a:spLocks/>
              </p:cNvSpPr>
              <p:nvPr/>
            </p:nvSpPr>
            <p:spPr bwMode="auto">
              <a:xfrm>
                <a:off x="3897" y="1749"/>
                <a:ext cx="48" cy="13"/>
              </a:xfrm>
              <a:custGeom>
                <a:avLst/>
                <a:gdLst>
                  <a:gd name="T0" fmla="*/ 0 w 143"/>
                  <a:gd name="T1" fmla="*/ 1 h 25"/>
                  <a:gd name="T2" fmla="*/ 0 w 143"/>
                  <a:gd name="T3" fmla="*/ 1 h 25"/>
                  <a:gd name="T4" fmla="*/ 0 w 143"/>
                  <a:gd name="T5" fmla="*/ 1 h 25"/>
                  <a:gd name="T6" fmla="*/ 0 w 143"/>
                  <a:gd name="T7" fmla="*/ 1 h 25"/>
                  <a:gd name="T8" fmla="*/ 0 w 143"/>
                  <a:gd name="T9" fmla="*/ 1 h 25"/>
                  <a:gd name="T10" fmla="*/ 0 w 143"/>
                  <a:gd name="T11" fmla="*/ 1 h 25"/>
                  <a:gd name="T12" fmla="*/ 0 w 143"/>
                  <a:gd name="T13" fmla="*/ 1 h 25"/>
                  <a:gd name="T14" fmla="*/ 0 w 143"/>
                  <a:gd name="T15" fmla="*/ 1 h 25"/>
                  <a:gd name="T16" fmla="*/ 0 w 143"/>
                  <a:gd name="T17" fmla="*/ 0 h 25"/>
                  <a:gd name="T18" fmla="*/ 0 w 143"/>
                  <a:gd name="T19" fmla="*/ 0 h 25"/>
                  <a:gd name="T20" fmla="*/ 0 w 143"/>
                  <a:gd name="T21" fmla="*/ 0 h 25"/>
                  <a:gd name="T22" fmla="*/ 0 w 143"/>
                  <a:gd name="T23" fmla="*/ 1 h 25"/>
                  <a:gd name="T24" fmla="*/ 0 w 143"/>
                  <a:gd name="T25" fmla="*/ 1 h 25"/>
                  <a:gd name="T26" fmla="*/ 0 w 143"/>
                  <a:gd name="T27" fmla="*/ 1 h 25"/>
                  <a:gd name="T28" fmla="*/ 0 w 143"/>
                  <a:gd name="T29" fmla="*/ 1 h 25"/>
                  <a:gd name="T30" fmla="*/ 0 w 143"/>
                  <a:gd name="T31" fmla="*/ 1 h 25"/>
                  <a:gd name="T32" fmla="*/ 0 w 143"/>
                  <a:gd name="T33" fmla="*/ 1 h 25"/>
                  <a:gd name="T34" fmla="*/ 0 w 143"/>
                  <a:gd name="T35" fmla="*/ 1 h 25"/>
                  <a:gd name="T36" fmla="*/ 0 w 143"/>
                  <a:gd name="T37" fmla="*/ 1 h 25"/>
                  <a:gd name="T38" fmla="*/ 0 w 143"/>
                  <a:gd name="T39" fmla="*/ 1 h 25"/>
                  <a:gd name="T40" fmla="*/ 0 w 143"/>
                  <a:gd name="T41" fmla="*/ 1 h 25"/>
                  <a:gd name="T42" fmla="*/ 0 w 143"/>
                  <a:gd name="T43" fmla="*/ 1 h 25"/>
                  <a:gd name="T44" fmla="*/ 0 w 143"/>
                  <a:gd name="T45" fmla="*/ 1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3"/>
                  <a:gd name="T70" fmla="*/ 0 h 25"/>
                  <a:gd name="T71" fmla="*/ 143 w 143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3" h="25">
                    <a:moveTo>
                      <a:pt x="0" y="17"/>
                    </a:moveTo>
                    <a:lnTo>
                      <a:pt x="10" y="17"/>
                    </a:lnTo>
                    <a:lnTo>
                      <a:pt x="19" y="16"/>
                    </a:lnTo>
                    <a:lnTo>
                      <a:pt x="37" y="15"/>
                    </a:lnTo>
                    <a:lnTo>
                      <a:pt x="54" y="12"/>
                    </a:lnTo>
                    <a:lnTo>
                      <a:pt x="71" y="9"/>
                    </a:lnTo>
                    <a:lnTo>
                      <a:pt x="103" y="4"/>
                    </a:lnTo>
                    <a:lnTo>
                      <a:pt x="114" y="1"/>
                    </a:lnTo>
                    <a:lnTo>
                      <a:pt x="123" y="0"/>
                    </a:lnTo>
                    <a:lnTo>
                      <a:pt x="133" y="0"/>
                    </a:lnTo>
                    <a:lnTo>
                      <a:pt x="143" y="0"/>
                    </a:lnTo>
                    <a:lnTo>
                      <a:pt x="143" y="9"/>
                    </a:lnTo>
                    <a:lnTo>
                      <a:pt x="133" y="9"/>
                    </a:lnTo>
                    <a:lnTo>
                      <a:pt x="124" y="9"/>
                    </a:lnTo>
                    <a:lnTo>
                      <a:pt x="115" y="10"/>
                    </a:lnTo>
                    <a:lnTo>
                      <a:pt x="106" y="11"/>
                    </a:lnTo>
                    <a:lnTo>
                      <a:pt x="72" y="17"/>
                    </a:lnTo>
                    <a:lnTo>
                      <a:pt x="56" y="20"/>
                    </a:lnTo>
                    <a:lnTo>
                      <a:pt x="40" y="23"/>
                    </a:lnTo>
                    <a:lnTo>
                      <a:pt x="20" y="24"/>
                    </a:lnTo>
                    <a:lnTo>
                      <a:pt x="10" y="25"/>
                    </a:lnTo>
                    <a:lnTo>
                      <a:pt x="0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1" name="Freeform 1093"/>
              <p:cNvSpPr>
                <a:spLocks/>
              </p:cNvSpPr>
              <p:nvPr/>
            </p:nvSpPr>
            <p:spPr bwMode="auto">
              <a:xfrm>
                <a:off x="3897" y="1757"/>
                <a:ext cx="0" cy="5"/>
              </a:xfrm>
              <a:custGeom>
                <a:avLst/>
                <a:gdLst>
                  <a:gd name="T0" fmla="*/ 1 h 8"/>
                  <a:gd name="T1" fmla="*/ 0 h 8"/>
                  <a:gd name="T2" fmla="*/ 1 h 8"/>
                  <a:gd name="T3" fmla="*/ 0 60000 65536"/>
                  <a:gd name="T4" fmla="*/ 0 60000 65536"/>
                  <a:gd name="T5" fmla="*/ 0 60000 65536"/>
                  <a:gd name="T6" fmla="*/ 0 h 8"/>
                  <a:gd name="T7" fmla="*/ 8 h 8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" name="Freeform 1094"/>
              <p:cNvSpPr>
                <a:spLocks/>
              </p:cNvSpPr>
              <p:nvPr/>
            </p:nvSpPr>
            <p:spPr bwMode="auto">
              <a:xfrm>
                <a:off x="3945" y="1749"/>
                <a:ext cx="23" cy="16"/>
              </a:xfrm>
              <a:custGeom>
                <a:avLst/>
                <a:gdLst>
                  <a:gd name="T0" fmla="*/ 0 w 70"/>
                  <a:gd name="T1" fmla="*/ 0 h 31"/>
                  <a:gd name="T2" fmla="*/ 0 w 70"/>
                  <a:gd name="T3" fmla="*/ 0 h 31"/>
                  <a:gd name="T4" fmla="*/ 0 w 70"/>
                  <a:gd name="T5" fmla="*/ 1 h 31"/>
                  <a:gd name="T6" fmla="*/ 0 w 70"/>
                  <a:gd name="T7" fmla="*/ 1 h 31"/>
                  <a:gd name="T8" fmla="*/ 0 w 70"/>
                  <a:gd name="T9" fmla="*/ 1 h 31"/>
                  <a:gd name="T10" fmla="*/ 0 w 70"/>
                  <a:gd name="T11" fmla="*/ 1 h 31"/>
                  <a:gd name="T12" fmla="*/ 0 w 70"/>
                  <a:gd name="T13" fmla="*/ 1 h 31"/>
                  <a:gd name="T14" fmla="*/ 0 w 70"/>
                  <a:gd name="T15" fmla="*/ 1 h 31"/>
                  <a:gd name="T16" fmla="*/ 0 w 70"/>
                  <a:gd name="T17" fmla="*/ 1 h 31"/>
                  <a:gd name="T18" fmla="*/ 0 w 70"/>
                  <a:gd name="T19" fmla="*/ 1 h 31"/>
                  <a:gd name="T20" fmla="*/ 0 w 70"/>
                  <a:gd name="T21" fmla="*/ 1 h 31"/>
                  <a:gd name="T22" fmla="*/ 0 w 70"/>
                  <a:gd name="T23" fmla="*/ 1 h 31"/>
                  <a:gd name="T24" fmla="*/ 0 w 70"/>
                  <a:gd name="T25" fmla="*/ 1 h 31"/>
                  <a:gd name="T26" fmla="*/ 0 w 70"/>
                  <a:gd name="T27" fmla="*/ 1 h 31"/>
                  <a:gd name="T28" fmla="*/ 0 w 70"/>
                  <a:gd name="T29" fmla="*/ 1 h 31"/>
                  <a:gd name="T30" fmla="*/ 0 w 70"/>
                  <a:gd name="T31" fmla="*/ 1 h 31"/>
                  <a:gd name="T32" fmla="*/ 0 w 70"/>
                  <a:gd name="T33" fmla="*/ 1 h 31"/>
                  <a:gd name="T34" fmla="*/ 0 w 70"/>
                  <a:gd name="T35" fmla="*/ 1 h 31"/>
                  <a:gd name="T36" fmla="*/ 0 w 70"/>
                  <a:gd name="T37" fmla="*/ 1 h 31"/>
                  <a:gd name="T38" fmla="*/ 0 w 70"/>
                  <a:gd name="T39" fmla="*/ 1 h 31"/>
                  <a:gd name="T40" fmla="*/ 0 w 70"/>
                  <a:gd name="T41" fmla="*/ 1 h 31"/>
                  <a:gd name="T42" fmla="*/ 0 w 70"/>
                  <a:gd name="T43" fmla="*/ 1 h 31"/>
                  <a:gd name="T44" fmla="*/ 0 w 70"/>
                  <a:gd name="T45" fmla="*/ 1 h 31"/>
                  <a:gd name="T46" fmla="*/ 0 w 70"/>
                  <a:gd name="T47" fmla="*/ 1 h 31"/>
                  <a:gd name="T48" fmla="*/ 0 w 70"/>
                  <a:gd name="T49" fmla="*/ 1 h 31"/>
                  <a:gd name="T50" fmla="*/ 0 w 70"/>
                  <a:gd name="T51" fmla="*/ 1 h 31"/>
                  <a:gd name="T52" fmla="*/ 0 w 70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31"/>
                  <a:gd name="T83" fmla="*/ 70 w 70"/>
                  <a:gd name="T84" fmla="*/ 31 h 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31">
                    <a:moveTo>
                      <a:pt x="0" y="0"/>
                    </a:moveTo>
                    <a:lnTo>
                      <a:pt x="12" y="0"/>
                    </a:lnTo>
                    <a:lnTo>
                      <a:pt x="24" y="1"/>
                    </a:lnTo>
                    <a:lnTo>
                      <a:pt x="34" y="4"/>
                    </a:lnTo>
                    <a:lnTo>
                      <a:pt x="40" y="5"/>
                    </a:lnTo>
                    <a:lnTo>
                      <a:pt x="46" y="7"/>
                    </a:lnTo>
                    <a:lnTo>
                      <a:pt x="54" y="11"/>
                    </a:lnTo>
                    <a:lnTo>
                      <a:pt x="58" y="13"/>
                    </a:lnTo>
                    <a:lnTo>
                      <a:pt x="63" y="16"/>
                    </a:lnTo>
                    <a:lnTo>
                      <a:pt x="66" y="19"/>
                    </a:lnTo>
                    <a:lnTo>
                      <a:pt x="67" y="23"/>
                    </a:lnTo>
                    <a:lnTo>
                      <a:pt x="69" y="27"/>
                    </a:lnTo>
                    <a:lnTo>
                      <a:pt x="70" y="30"/>
                    </a:lnTo>
                    <a:lnTo>
                      <a:pt x="58" y="31"/>
                    </a:lnTo>
                    <a:lnTo>
                      <a:pt x="57" y="28"/>
                    </a:lnTo>
                    <a:lnTo>
                      <a:pt x="57" y="26"/>
                    </a:lnTo>
                    <a:lnTo>
                      <a:pt x="55" y="23"/>
                    </a:lnTo>
                    <a:lnTo>
                      <a:pt x="52" y="21"/>
                    </a:lnTo>
                    <a:lnTo>
                      <a:pt x="51" y="19"/>
                    </a:lnTo>
                    <a:lnTo>
                      <a:pt x="48" y="17"/>
                    </a:lnTo>
                    <a:lnTo>
                      <a:pt x="40" y="14"/>
                    </a:lnTo>
                    <a:lnTo>
                      <a:pt x="36" y="13"/>
                    </a:lnTo>
                    <a:lnTo>
                      <a:pt x="31" y="12"/>
                    </a:lnTo>
                    <a:lnTo>
                      <a:pt x="21" y="10"/>
                    </a:lnTo>
                    <a:lnTo>
                      <a:pt x="1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" name="Freeform 1095"/>
              <p:cNvSpPr>
                <a:spLocks/>
              </p:cNvSpPr>
              <p:nvPr/>
            </p:nvSpPr>
            <p:spPr bwMode="auto">
              <a:xfrm>
                <a:off x="3945" y="1749"/>
                <a:ext cx="0" cy="4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60000 65536"/>
                  <a:gd name="T4" fmla="*/ 0 60000 65536"/>
                  <a:gd name="T5" fmla="*/ 0 60000 65536"/>
                  <a:gd name="T6" fmla="*/ 0 h 9"/>
                  <a:gd name="T7" fmla="*/ 9 h 9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" name="Freeform 1096"/>
              <p:cNvSpPr>
                <a:spLocks/>
              </p:cNvSpPr>
              <p:nvPr/>
            </p:nvSpPr>
            <p:spPr bwMode="auto">
              <a:xfrm>
                <a:off x="3931" y="1764"/>
                <a:ext cx="37" cy="61"/>
              </a:xfrm>
              <a:custGeom>
                <a:avLst/>
                <a:gdLst>
                  <a:gd name="T0" fmla="*/ 0 w 111"/>
                  <a:gd name="T1" fmla="*/ 0 h 123"/>
                  <a:gd name="T2" fmla="*/ 0 w 111"/>
                  <a:gd name="T3" fmla="*/ 0 h 123"/>
                  <a:gd name="T4" fmla="*/ 0 w 111"/>
                  <a:gd name="T5" fmla="*/ 0 h 123"/>
                  <a:gd name="T6" fmla="*/ 0 w 111"/>
                  <a:gd name="T7" fmla="*/ 0 h 123"/>
                  <a:gd name="T8" fmla="*/ 0 w 111"/>
                  <a:gd name="T9" fmla="*/ 0 h 123"/>
                  <a:gd name="T10" fmla="*/ 0 w 111"/>
                  <a:gd name="T11" fmla="*/ 0 h 123"/>
                  <a:gd name="T12" fmla="*/ 0 w 111"/>
                  <a:gd name="T13" fmla="*/ 0 h 123"/>
                  <a:gd name="T14" fmla="*/ 0 w 111"/>
                  <a:gd name="T15" fmla="*/ 0 h 123"/>
                  <a:gd name="T16" fmla="*/ 0 w 111"/>
                  <a:gd name="T17" fmla="*/ 0 h 123"/>
                  <a:gd name="T18" fmla="*/ 0 w 111"/>
                  <a:gd name="T19" fmla="*/ 0 h 123"/>
                  <a:gd name="T20" fmla="*/ 0 w 111"/>
                  <a:gd name="T21" fmla="*/ 0 h 123"/>
                  <a:gd name="T22" fmla="*/ 0 w 111"/>
                  <a:gd name="T23" fmla="*/ 0 h 123"/>
                  <a:gd name="T24" fmla="*/ 0 w 111"/>
                  <a:gd name="T25" fmla="*/ 0 h 123"/>
                  <a:gd name="T26" fmla="*/ 0 w 111"/>
                  <a:gd name="T27" fmla="*/ 0 h 123"/>
                  <a:gd name="T28" fmla="*/ 0 w 111"/>
                  <a:gd name="T29" fmla="*/ 0 h 123"/>
                  <a:gd name="T30" fmla="*/ 0 w 111"/>
                  <a:gd name="T31" fmla="*/ 0 h 123"/>
                  <a:gd name="T32" fmla="*/ 0 w 111"/>
                  <a:gd name="T33" fmla="*/ 0 h 123"/>
                  <a:gd name="T34" fmla="*/ 0 w 111"/>
                  <a:gd name="T35" fmla="*/ 0 h 123"/>
                  <a:gd name="T36" fmla="*/ 0 w 111"/>
                  <a:gd name="T37" fmla="*/ 0 h 123"/>
                  <a:gd name="T38" fmla="*/ 0 w 111"/>
                  <a:gd name="T39" fmla="*/ 0 h 123"/>
                  <a:gd name="T40" fmla="*/ 0 w 111"/>
                  <a:gd name="T41" fmla="*/ 0 h 123"/>
                  <a:gd name="T42" fmla="*/ 0 w 111"/>
                  <a:gd name="T43" fmla="*/ 0 h 123"/>
                  <a:gd name="T44" fmla="*/ 0 w 111"/>
                  <a:gd name="T45" fmla="*/ 0 h 123"/>
                  <a:gd name="T46" fmla="*/ 0 w 111"/>
                  <a:gd name="T47" fmla="*/ 0 h 123"/>
                  <a:gd name="T48" fmla="*/ 0 w 111"/>
                  <a:gd name="T49" fmla="*/ 0 h 123"/>
                  <a:gd name="T50" fmla="*/ 0 w 111"/>
                  <a:gd name="T51" fmla="*/ 0 h 123"/>
                  <a:gd name="T52" fmla="*/ 0 w 111"/>
                  <a:gd name="T53" fmla="*/ 0 h 123"/>
                  <a:gd name="T54" fmla="*/ 0 w 111"/>
                  <a:gd name="T55" fmla="*/ 0 h 123"/>
                  <a:gd name="T56" fmla="*/ 0 w 111"/>
                  <a:gd name="T57" fmla="*/ 0 h 123"/>
                  <a:gd name="T58" fmla="*/ 0 w 111"/>
                  <a:gd name="T59" fmla="*/ 0 h 123"/>
                  <a:gd name="T60" fmla="*/ 0 w 111"/>
                  <a:gd name="T61" fmla="*/ 0 h 123"/>
                  <a:gd name="T62" fmla="*/ 0 w 111"/>
                  <a:gd name="T63" fmla="*/ 0 h 123"/>
                  <a:gd name="T64" fmla="*/ 0 w 111"/>
                  <a:gd name="T65" fmla="*/ 0 h 123"/>
                  <a:gd name="T66" fmla="*/ 0 w 111"/>
                  <a:gd name="T67" fmla="*/ 0 h 123"/>
                  <a:gd name="T68" fmla="*/ 0 w 111"/>
                  <a:gd name="T69" fmla="*/ 0 h 123"/>
                  <a:gd name="T70" fmla="*/ 0 w 111"/>
                  <a:gd name="T71" fmla="*/ 0 h 123"/>
                  <a:gd name="T72" fmla="*/ 0 w 111"/>
                  <a:gd name="T73" fmla="*/ 0 h 123"/>
                  <a:gd name="T74" fmla="*/ 0 w 111"/>
                  <a:gd name="T75" fmla="*/ 0 h 123"/>
                  <a:gd name="T76" fmla="*/ 0 w 111"/>
                  <a:gd name="T77" fmla="*/ 0 h 123"/>
                  <a:gd name="T78" fmla="*/ 0 w 111"/>
                  <a:gd name="T79" fmla="*/ 0 h 123"/>
                  <a:gd name="T80" fmla="*/ 0 w 111"/>
                  <a:gd name="T81" fmla="*/ 0 h 123"/>
                  <a:gd name="T82" fmla="*/ 0 w 111"/>
                  <a:gd name="T83" fmla="*/ 0 h 123"/>
                  <a:gd name="T84" fmla="*/ 0 w 111"/>
                  <a:gd name="T85" fmla="*/ 0 h 1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1"/>
                  <a:gd name="T130" fmla="*/ 0 h 123"/>
                  <a:gd name="T131" fmla="*/ 111 w 111"/>
                  <a:gd name="T132" fmla="*/ 123 h 1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1" h="123">
                    <a:moveTo>
                      <a:pt x="111" y="1"/>
                    </a:moveTo>
                    <a:lnTo>
                      <a:pt x="110" y="6"/>
                    </a:lnTo>
                    <a:lnTo>
                      <a:pt x="110" y="12"/>
                    </a:lnTo>
                    <a:lnTo>
                      <a:pt x="108" y="17"/>
                    </a:lnTo>
                    <a:lnTo>
                      <a:pt x="105" y="21"/>
                    </a:lnTo>
                    <a:lnTo>
                      <a:pt x="101" y="29"/>
                    </a:lnTo>
                    <a:lnTo>
                      <a:pt x="93" y="38"/>
                    </a:lnTo>
                    <a:lnTo>
                      <a:pt x="86" y="44"/>
                    </a:lnTo>
                    <a:lnTo>
                      <a:pt x="77" y="52"/>
                    </a:lnTo>
                    <a:lnTo>
                      <a:pt x="59" y="65"/>
                    </a:lnTo>
                    <a:lnTo>
                      <a:pt x="50" y="71"/>
                    </a:lnTo>
                    <a:lnTo>
                      <a:pt x="41" y="77"/>
                    </a:lnTo>
                    <a:lnTo>
                      <a:pt x="32" y="84"/>
                    </a:lnTo>
                    <a:lnTo>
                      <a:pt x="25" y="91"/>
                    </a:lnTo>
                    <a:lnTo>
                      <a:pt x="19" y="98"/>
                    </a:lnTo>
                    <a:lnTo>
                      <a:pt x="18" y="101"/>
                    </a:lnTo>
                    <a:lnTo>
                      <a:pt x="15" y="105"/>
                    </a:lnTo>
                    <a:lnTo>
                      <a:pt x="13" y="109"/>
                    </a:lnTo>
                    <a:lnTo>
                      <a:pt x="12" y="113"/>
                    </a:lnTo>
                    <a:lnTo>
                      <a:pt x="12" y="117"/>
                    </a:lnTo>
                    <a:lnTo>
                      <a:pt x="12" y="123"/>
                    </a:lnTo>
                    <a:lnTo>
                      <a:pt x="0" y="123"/>
                    </a:lnTo>
                    <a:lnTo>
                      <a:pt x="0" y="117"/>
                    </a:lnTo>
                    <a:lnTo>
                      <a:pt x="0" y="112"/>
                    </a:lnTo>
                    <a:lnTo>
                      <a:pt x="1" y="107"/>
                    </a:lnTo>
                    <a:lnTo>
                      <a:pt x="4" y="103"/>
                    </a:lnTo>
                    <a:lnTo>
                      <a:pt x="6" y="99"/>
                    </a:lnTo>
                    <a:lnTo>
                      <a:pt x="9" y="94"/>
                    </a:lnTo>
                    <a:lnTo>
                      <a:pt x="16" y="87"/>
                    </a:lnTo>
                    <a:lnTo>
                      <a:pt x="24" y="78"/>
                    </a:lnTo>
                    <a:lnTo>
                      <a:pt x="32" y="72"/>
                    </a:lnTo>
                    <a:lnTo>
                      <a:pt x="41" y="65"/>
                    </a:lnTo>
                    <a:lnTo>
                      <a:pt x="50" y="59"/>
                    </a:lnTo>
                    <a:lnTo>
                      <a:pt x="68" y="47"/>
                    </a:lnTo>
                    <a:lnTo>
                      <a:pt x="77" y="39"/>
                    </a:lnTo>
                    <a:lnTo>
                      <a:pt x="84" y="33"/>
                    </a:lnTo>
                    <a:lnTo>
                      <a:pt x="90" y="26"/>
                    </a:lnTo>
                    <a:lnTo>
                      <a:pt x="95" y="19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8" y="5"/>
                    </a:lnTo>
                    <a:lnTo>
                      <a:pt x="99" y="0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5" name="Freeform 1097"/>
              <p:cNvSpPr>
                <a:spLocks/>
              </p:cNvSpPr>
              <p:nvPr/>
            </p:nvSpPr>
            <p:spPr bwMode="auto">
              <a:xfrm>
                <a:off x="3964" y="1764"/>
                <a:ext cx="4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1 h 1"/>
                  <a:gd name="T4" fmla="*/ 0 w 12"/>
                  <a:gd name="T5" fmla="*/ 0 h 1"/>
                  <a:gd name="T6" fmla="*/ 0 w 12"/>
                  <a:gd name="T7" fmla="*/ 1 h 1"/>
                  <a:gd name="T8" fmla="*/ 0 w 1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"/>
                  <a:gd name="T17" fmla="*/ 12 w 1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">
                    <a:moveTo>
                      <a:pt x="12" y="0"/>
                    </a:moveTo>
                    <a:lnTo>
                      <a:pt x="1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6" name="Freeform 1098"/>
              <p:cNvSpPr>
                <a:spLocks/>
              </p:cNvSpPr>
              <p:nvPr/>
            </p:nvSpPr>
            <p:spPr bwMode="auto">
              <a:xfrm>
                <a:off x="3931" y="1825"/>
                <a:ext cx="10" cy="34"/>
              </a:xfrm>
              <a:custGeom>
                <a:avLst/>
                <a:gdLst>
                  <a:gd name="T0" fmla="*/ 0 w 31"/>
                  <a:gd name="T1" fmla="*/ 0 h 66"/>
                  <a:gd name="T2" fmla="*/ 0 w 31"/>
                  <a:gd name="T3" fmla="*/ 1 h 66"/>
                  <a:gd name="T4" fmla="*/ 0 w 31"/>
                  <a:gd name="T5" fmla="*/ 1 h 66"/>
                  <a:gd name="T6" fmla="*/ 0 w 31"/>
                  <a:gd name="T7" fmla="*/ 1 h 66"/>
                  <a:gd name="T8" fmla="*/ 0 w 31"/>
                  <a:gd name="T9" fmla="*/ 1 h 66"/>
                  <a:gd name="T10" fmla="*/ 0 w 31"/>
                  <a:gd name="T11" fmla="*/ 1 h 66"/>
                  <a:gd name="T12" fmla="*/ 0 w 31"/>
                  <a:gd name="T13" fmla="*/ 1 h 66"/>
                  <a:gd name="T14" fmla="*/ 0 w 31"/>
                  <a:gd name="T15" fmla="*/ 1 h 66"/>
                  <a:gd name="T16" fmla="*/ 0 w 31"/>
                  <a:gd name="T17" fmla="*/ 1 h 66"/>
                  <a:gd name="T18" fmla="*/ 0 w 31"/>
                  <a:gd name="T19" fmla="*/ 1 h 66"/>
                  <a:gd name="T20" fmla="*/ 0 w 31"/>
                  <a:gd name="T21" fmla="*/ 1 h 66"/>
                  <a:gd name="T22" fmla="*/ 0 w 31"/>
                  <a:gd name="T23" fmla="*/ 1 h 66"/>
                  <a:gd name="T24" fmla="*/ 0 w 31"/>
                  <a:gd name="T25" fmla="*/ 1 h 66"/>
                  <a:gd name="T26" fmla="*/ 0 w 31"/>
                  <a:gd name="T27" fmla="*/ 1 h 66"/>
                  <a:gd name="T28" fmla="*/ 0 w 31"/>
                  <a:gd name="T29" fmla="*/ 1 h 66"/>
                  <a:gd name="T30" fmla="*/ 0 w 31"/>
                  <a:gd name="T31" fmla="*/ 1 h 66"/>
                  <a:gd name="T32" fmla="*/ 0 w 31"/>
                  <a:gd name="T33" fmla="*/ 1 h 66"/>
                  <a:gd name="T34" fmla="*/ 0 w 31"/>
                  <a:gd name="T35" fmla="*/ 1 h 66"/>
                  <a:gd name="T36" fmla="*/ 0 w 31"/>
                  <a:gd name="T37" fmla="*/ 1 h 66"/>
                  <a:gd name="T38" fmla="*/ 0 w 31"/>
                  <a:gd name="T39" fmla="*/ 0 h 66"/>
                  <a:gd name="T40" fmla="*/ 0 w 31"/>
                  <a:gd name="T41" fmla="*/ 0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"/>
                  <a:gd name="T64" fmla="*/ 0 h 66"/>
                  <a:gd name="T65" fmla="*/ 31 w 31"/>
                  <a:gd name="T66" fmla="*/ 66 h 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" h="66">
                    <a:moveTo>
                      <a:pt x="12" y="0"/>
                    </a:moveTo>
                    <a:lnTo>
                      <a:pt x="12" y="9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1" y="31"/>
                    </a:lnTo>
                    <a:lnTo>
                      <a:pt x="25" y="40"/>
                    </a:lnTo>
                    <a:lnTo>
                      <a:pt x="28" y="47"/>
                    </a:lnTo>
                    <a:lnTo>
                      <a:pt x="29" y="51"/>
                    </a:lnTo>
                    <a:lnTo>
                      <a:pt x="31" y="56"/>
                    </a:lnTo>
                    <a:lnTo>
                      <a:pt x="31" y="65"/>
                    </a:lnTo>
                    <a:lnTo>
                      <a:pt x="19" y="66"/>
                    </a:lnTo>
                    <a:lnTo>
                      <a:pt x="19" y="57"/>
                    </a:lnTo>
                    <a:lnTo>
                      <a:pt x="18" y="53"/>
                    </a:lnTo>
                    <a:lnTo>
                      <a:pt x="16" y="49"/>
                    </a:lnTo>
                    <a:lnTo>
                      <a:pt x="13" y="42"/>
                    </a:lnTo>
                    <a:lnTo>
                      <a:pt x="10" y="35"/>
                    </a:lnTo>
                    <a:lnTo>
                      <a:pt x="6" y="26"/>
                    </a:lnTo>
                    <a:lnTo>
                      <a:pt x="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7" name="Freeform 1099"/>
              <p:cNvSpPr>
                <a:spLocks/>
              </p:cNvSpPr>
              <p:nvPr/>
            </p:nvSpPr>
            <p:spPr bwMode="auto">
              <a:xfrm>
                <a:off x="3931" y="1825"/>
                <a:ext cx="4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Freeform 1100"/>
              <p:cNvSpPr>
                <a:spLocks/>
              </p:cNvSpPr>
              <p:nvPr/>
            </p:nvSpPr>
            <p:spPr bwMode="auto">
              <a:xfrm>
                <a:off x="3924" y="1858"/>
                <a:ext cx="17" cy="18"/>
              </a:xfrm>
              <a:custGeom>
                <a:avLst/>
                <a:gdLst>
                  <a:gd name="T0" fmla="*/ 0 w 52"/>
                  <a:gd name="T1" fmla="*/ 1 h 36"/>
                  <a:gd name="T2" fmla="*/ 0 w 52"/>
                  <a:gd name="T3" fmla="*/ 1 h 36"/>
                  <a:gd name="T4" fmla="*/ 0 w 52"/>
                  <a:gd name="T5" fmla="*/ 1 h 36"/>
                  <a:gd name="T6" fmla="*/ 0 w 52"/>
                  <a:gd name="T7" fmla="*/ 1 h 36"/>
                  <a:gd name="T8" fmla="*/ 0 w 52"/>
                  <a:gd name="T9" fmla="*/ 1 h 36"/>
                  <a:gd name="T10" fmla="*/ 0 w 52"/>
                  <a:gd name="T11" fmla="*/ 1 h 36"/>
                  <a:gd name="T12" fmla="*/ 0 w 52"/>
                  <a:gd name="T13" fmla="*/ 1 h 36"/>
                  <a:gd name="T14" fmla="*/ 0 w 52"/>
                  <a:gd name="T15" fmla="*/ 1 h 36"/>
                  <a:gd name="T16" fmla="*/ 0 w 52"/>
                  <a:gd name="T17" fmla="*/ 1 h 36"/>
                  <a:gd name="T18" fmla="*/ 0 w 52"/>
                  <a:gd name="T19" fmla="*/ 1 h 36"/>
                  <a:gd name="T20" fmla="*/ 0 w 52"/>
                  <a:gd name="T21" fmla="*/ 1 h 36"/>
                  <a:gd name="T22" fmla="*/ 0 w 52"/>
                  <a:gd name="T23" fmla="*/ 1 h 36"/>
                  <a:gd name="T24" fmla="*/ 0 w 52"/>
                  <a:gd name="T25" fmla="*/ 1 h 36"/>
                  <a:gd name="T26" fmla="*/ 0 w 52"/>
                  <a:gd name="T27" fmla="*/ 1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0 w 52"/>
                  <a:gd name="T43" fmla="*/ 1 h 36"/>
                  <a:gd name="T44" fmla="*/ 0 w 52"/>
                  <a:gd name="T45" fmla="*/ 1 h 36"/>
                  <a:gd name="T46" fmla="*/ 0 w 52"/>
                  <a:gd name="T47" fmla="*/ 0 h 36"/>
                  <a:gd name="T48" fmla="*/ 0 w 52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52" y="1"/>
                    </a:moveTo>
                    <a:lnTo>
                      <a:pt x="50" y="9"/>
                    </a:lnTo>
                    <a:lnTo>
                      <a:pt x="49" y="15"/>
                    </a:lnTo>
                    <a:lnTo>
                      <a:pt x="43" y="21"/>
                    </a:lnTo>
                    <a:lnTo>
                      <a:pt x="40" y="24"/>
                    </a:lnTo>
                    <a:lnTo>
                      <a:pt x="37" y="26"/>
                    </a:lnTo>
                    <a:lnTo>
                      <a:pt x="30" y="30"/>
                    </a:lnTo>
                    <a:lnTo>
                      <a:pt x="21" y="33"/>
                    </a:lnTo>
                    <a:lnTo>
                      <a:pt x="16" y="34"/>
                    </a:lnTo>
                    <a:lnTo>
                      <a:pt x="10" y="35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9" y="28"/>
                    </a:lnTo>
                    <a:lnTo>
                      <a:pt x="12" y="27"/>
                    </a:lnTo>
                    <a:lnTo>
                      <a:pt x="15" y="26"/>
                    </a:lnTo>
                    <a:lnTo>
                      <a:pt x="22" y="24"/>
                    </a:lnTo>
                    <a:lnTo>
                      <a:pt x="30" y="20"/>
                    </a:lnTo>
                    <a:lnTo>
                      <a:pt x="31" y="18"/>
                    </a:lnTo>
                    <a:lnTo>
                      <a:pt x="34" y="17"/>
                    </a:lnTo>
                    <a:lnTo>
                      <a:pt x="37" y="12"/>
                    </a:lnTo>
                    <a:lnTo>
                      <a:pt x="40" y="7"/>
                    </a:lnTo>
                    <a:lnTo>
                      <a:pt x="40" y="0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Freeform 1101"/>
              <p:cNvSpPr>
                <a:spLocks/>
              </p:cNvSpPr>
              <p:nvPr/>
            </p:nvSpPr>
            <p:spPr bwMode="auto">
              <a:xfrm>
                <a:off x="3937" y="1858"/>
                <a:ext cx="4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1 h 1"/>
                  <a:gd name="T4" fmla="*/ 0 w 12"/>
                  <a:gd name="T5" fmla="*/ 0 h 1"/>
                  <a:gd name="T6" fmla="*/ 0 w 12"/>
                  <a:gd name="T7" fmla="*/ 1 h 1"/>
                  <a:gd name="T8" fmla="*/ 0 w 1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"/>
                  <a:gd name="T17" fmla="*/ 12 w 1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">
                    <a:moveTo>
                      <a:pt x="12" y="0"/>
                    </a:moveTo>
                    <a:lnTo>
                      <a:pt x="1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0" name="Freeform 1102"/>
              <p:cNvSpPr>
                <a:spLocks/>
              </p:cNvSpPr>
              <p:nvPr/>
            </p:nvSpPr>
            <p:spPr bwMode="auto">
              <a:xfrm>
                <a:off x="3894" y="1861"/>
                <a:ext cx="31" cy="15"/>
              </a:xfrm>
              <a:custGeom>
                <a:avLst/>
                <a:gdLst>
                  <a:gd name="T0" fmla="*/ 0 w 92"/>
                  <a:gd name="T1" fmla="*/ 1 h 30"/>
                  <a:gd name="T2" fmla="*/ 0 w 92"/>
                  <a:gd name="T3" fmla="*/ 1 h 30"/>
                  <a:gd name="T4" fmla="*/ 0 w 92"/>
                  <a:gd name="T5" fmla="*/ 1 h 30"/>
                  <a:gd name="T6" fmla="*/ 0 w 92"/>
                  <a:gd name="T7" fmla="*/ 1 h 30"/>
                  <a:gd name="T8" fmla="*/ 0 w 92"/>
                  <a:gd name="T9" fmla="*/ 1 h 30"/>
                  <a:gd name="T10" fmla="*/ 0 w 92"/>
                  <a:gd name="T11" fmla="*/ 1 h 30"/>
                  <a:gd name="T12" fmla="*/ 0 w 92"/>
                  <a:gd name="T13" fmla="*/ 1 h 30"/>
                  <a:gd name="T14" fmla="*/ 0 w 92"/>
                  <a:gd name="T15" fmla="*/ 1 h 30"/>
                  <a:gd name="T16" fmla="*/ 0 w 92"/>
                  <a:gd name="T17" fmla="*/ 1 h 30"/>
                  <a:gd name="T18" fmla="*/ 0 w 92"/>
                  <a:gd name="T19" fmla="*/ 1 h 30"/>
                  <a:gd name="T20" fmla="*/ 0 w 92"/>
                  <a:gd name="T21" fmla="*/ 1 h 30"/>
                  <a:gd name="T22" fmla="*/ 0 w 92"/>
                  <a:gd name="T23" fmla="*/ 1 h 30"/>
                  <a:gd name="T24" fmla="*/ 0 w 92"/>
                  <a:gd name="T25" fmla="*/ 1 h 30"/>
                  <a:gd name="T26" fmla="*/ 0 w 92"/>
                  <a:gd name="T27" fmla="*/ 0 h 30"/>
                  <a:gd name="T28" fmla="*/ 0 w 92"/>
                  <a:gd name="T29" fmla="*/ 0 h 30"/>
                  <a:gd name="T30" fmla="*/ 0 w 92"/>
                  <a:gd name="T31" fmla="*/ 1 h 30"/>
                  <a:gd name="T32" fmla="*/ 0 w 92"/>
                  <a:gd name="T33" fmla="*/ 1 h 30"/>
                  <a:gd name="T34" fmla="*/ 0 w 92"/>
                  <a:gd name="T35" fmla="*/ 1 h 30"/>
                  <a:gd name="T36" fmla="*/ 0 w 92"/>
                  <a:gd name="T37" fmla="*/ 1 h 30"/>
                  <a:gd name="T38" fmla="*/ 0 w 92"/>
                  <a:gd name="T39" fmla="*/ 1 h 30"/>
                  <a:gd name="T40" fmla="*/ 0 w 92"/>
                  <a:gd name="T41" fmla="*/ 1 h 30"/>
                  <a:gd name="T42" fmla="*/ 0 w 92"/>
                  <a:gd name="T43" fmla="*/ 1 h 30"/>
                  <a:gd name="T44" fmla="*/ 0 w 92"/>
                  <a:gd name="T45" fmla="*/ 1 h 30"/>
                  <a:gd name="T46" fmla="*/ 0 w 92"/>
                  <a:gd name="T47" fmla="*/ 1 h 30"/>
                  <a:gd name="T48" fmla="*/ 0 w 92"/>
                  <a:gd name="T49" fmla="*/ 1 h 30"/>
                  <a:gd name="T50" fmla="*/ 0 w 92"/>
                  <a:gd name="T51" fmla="*/ 1 h 30"/>
                  <a:gd name="T52" fmla="*/ 0 w 92"/>
                  <a:gd name="T53" fmla="*/ 1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30"/>
                  <a:gd name="T83" fmla="*/ 92 w 92"/>
                  <a:gd name="T84" fmla="*/ 30 h 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30">
                    <a:moveTo>
                      <a:pt x="90" y="30"/>
                    </a:moveTo>
                    <a:lnTo>
                      <a:pt x="83" y="30"/>
                    </a:lnTo>
                    <a:lnTo>
                      <a:pt x="77" y="29"/>
                    </a:lnTo>
                    <a:lnTo>
                      <a:pt x="69" y="28"/>
                    </a:lnTo>
                    <a:lnTo>
                      <a:pt x="63" y="26"/>
                    </a:lnTo>
                    <a:lnTo>
                      <a:pt x="53" y="22"/>
                    </a:lnTo>
                    <a:lnTo>
                      <a:pt x="43" y="18"/>
                    </a:lnTo>
                    <a:lnTo>
                      <a:pt x="32" y="14"/>
                    </a:lnTo>
                    <a:lnTo>
                      <a:pt x="22" y="11"/>
                    </a:lnTo>
                    <a:lnTo>
                      <a:pt x="17" y="9"/>
                    </a:lnTo>
                    <a:lnTo>
                      <a:pt x="12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2" y="2"/>
                    </a:lnTo>
                    <a:lnTo>
                      <a:pt x="28" y="4"/>
                    </a:lnTo>
                    <a:lnTo>
                      <a:pt x="38" y="7"/>
                    </a:lnTo>
                    <a:lnTo>
                      <a:pt x="49" y="12"/>
                    </a:lnTo>
                    <a:lnTo>
                      <a:pt x="59" y="16"/>
                    </a:lnTo>
                    <a:lnTo>
                      <a:pt x="69" y="19"/>
                    </a:lnTo>
                    <a:lnTo>
                      <a:pt x="74" y="20"/>
                    </a:lnTo>
                    <a:lnTo>
                      <a:pt x="78" y="21"/>
                    </a:lnTo>
                    <a:lnTo>
                      <a:pt x="84" y="22"/>
                    </a:lnTo>
                    <a:lnTo>
                      <a:pt x="92" y="2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Freeform 1103"/>
              <p:cNvSpPr>
                <a:spLocks/>
              </p:cNvSpPr>
              <p:nvPr/>
            </p:nvSpPr>
            <p:spPr bwMode="auto">
              <a:xfrm>
                <a:off x="3924" y="1872"/>
                <a:ext cx="1" cy="4"/>
              </a:xfrm>
              <a:custGeom>
                <a:avLst/>
                <a:gdLst>
                  <a:gd name="T0" fmla="*/ 1 w 2"/>
                  <a:gd name="T1" fmla="*/ 1 h 8"/>
                  <a:gd name="T2" fmla="*/ 0 w 2"/>
                  <a:gd name="T3" fmla="*/ 1 h 8"/>
                  <a:gd name="T4" fmla="*/ 1 w 2"/>
                  <a:gd name="T5" fmla="*/ 0 h 8"/>
                  <a:gd name="T6" fmla="*/ 0 w 2"/>
                  <a:gd name="T7" fmla="*/ 0 h 8"/>
                  <a:gd name="T8" fmla="*/ 1 w 2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2" y="8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Freeform 1104"/>
              <p:cNvSpPr>
                <a:spLocks/>
              </p:cNvSpPr>
              <p:nvPr/>
            </p:nvSpPr>
            <p:spPr bwMode="auto">
              <a:xfrm>
                <a:off x="3790" y="1861"/>
                <a:ext cx="104" cy="62"/>
              </a:xfrm>
              <a:custGeom>
                <a:avLst/>
                <a:gdLst>
                  <a:gd name="T0" fmla="*/ 0 w 313"/>
                  <a:gd name="T1" fmla="*/ 1 h 124"/>
                  <a:gd name="T2" fmla="*/ 0 w 313"/>
                  <a:gd name="T3" fmla="*/ 1 h 124"/>
                  <a:gd name="T4" fmla="*/ 0 w 313"/>
                  <a:gd name="T5" fmla="*/ 1 h 124"/>
                  <a:gd name="T6" fmla="*/ 0 w 313"/>
                  <a:gd name="T7" fmla="*/ 1 h 124"/>
                  <a:gd name="T8" fmla="*/ 0 w 313"/>
                  <a:gd name="T9" fmla="*/ 1 h 124"/>
                  <a:gd name="T10" fmla="*/ 0 w 313"/>
                  <a:gd name="T11" fmla="*/ 1 h 124"/>
                  <a:gd name="T12" fmla="*/ 0 w 313"/>
                  <a:gd name="T13" fmla="*/ 1 h 124"/>
                  <a:gd name="T14" fmla="*/ 0 w 313"/>
                  <a:gd name="T15" fmla="*/ 1 h 124"/>
                  <a:gd name="T16" fmla="*/ 0 w 313"/>
                  <a:gd name="T17" fmla="*/ 1 h 124"/>
                  <a:gd name="T18" fmla="*/ 0 w 313"/>
                  <a:gd name="T19" fmla="*/ 1 h 124"/>
                  <a:gd name="T20" fmla="*/ 0 w 313"/>
                  <a:gd name="T21" fmla="*/ 1 h 124"/>
                  <a:gd name="T22" fmla="*/ 0 w 313"/>
                  <a:gd name="T23" fmla="*/ 1 h 124"/>
                  <a:gd name="T24" fmla="*/ 0 w 313"/>
                  <a:gd name="T25" fmla="*/ 1 h 124"/>
                  <a:gd name="T26" fmla="*/ 0 w 313"/>
                  <a:gd name="T27" fmla="*/ 1 h 124"/>
                  <a:gd name="T28" fmla="*/ 0 w 313"/>
                  <a:gd name="T29" fmla="*/ 1 h 124"/>
                  <a:gd name="T30" fmla="*/ 0 w 313"/>
                  <a:gd name="T31" fmla="*/ 1 h 124"/>
                  <a:gd name="T32" fmla="*/ 0 w 313"/>
                  <a:gd name="T33" fmla="*/ 1 h 124"/>
                  <a:gd name="T34" fmla="*/ 0 w 313"/>
                  <a:gd name="T35" fmla="*/ 1 h 124"/>
                  <a:gd name="T36" fmla="*/ 0 w 313"/>
                  <a:gd name="T37" fmla="*/ 1 h 124"/>
                  <a:gd name="T38" fmla="*/ 0 w 313"/>
                  <a:gd name="T39" fmla="*/ 1 h 124"/>
                  <a:gd name="T40" fmla="*/ 0 w 313"/>
                  <a:gd name="T41" fmla="*/ 1 h 124"/>
                  <a:gd name="T42" fmla="*/ 0 w 313"/>
                  <a:gd name="T43" fmla="*/ 1 h 124"/>
                  <a:gd name="T44" fmla="*/ 0 w 313"/>
                  <a:gd name="T45" fmla="*/ 1 h 124"/>
                  <a:gd name="T46" fmla="*/ 0 w 313"/>
                  <a:gd name="T47" fmla="*/ 1 h 124"/>
                  <a:gd name="T48" fmla="*/ 0 w 313"/>
                  <a:gd name="T49" fmla="*/ 1 h 124"/>
                  <a:gd name="T50" fmla="*/ 0 w 313"/>
                  <a:gd name="T51" fmla="*/ 1 h 124"/>
                  <a:gd name="T52" fmla="*/ 0 w 313"/>
                  <a:gd name="T53" fmla="*/ 1 h 124"/>
                  <a:gd name="T54" fmla="*/ 0 w 313"/>
                  <a:gd name="T55" fmla="*/ 1 h 124"/>
                  <a:gd name="T56" fmla="*/ 0 w 313"/>
                  <a:gd name="T57" fmla="*/ 1 h 124"/>
                  <a:gd name="T58" fmla="*/ 0 w 313"/>
                  <a:gd name="T59" fmla="*/ 1 h 124"/>
                  <a:gd name="T60" fmla="*/ 0 w 313"/>
                  <a:gd name="T61" fmla="*/ 1 h 124"/>
                  <a:gd name="T62" fmla="*/ 0 w 313"/>
                  <a:gd name="T63" fmla="*/ 1 h 124"/>
                  <a:gd name="T64" fmla="*/ 0 w 313"/>
                  <a:gd name="T65" fmla="*/ 1 h 124"/>
                  <a:gd name="T66" fmla="*/ 0 w 313"/>
                  <a:gd name="T67" fmla="*/ 1 h 124"/>
                  <a:gd name="T68" fmla="*/ 0 w 313"/>
                  <a:gd name="T69" fmla="*/ 1 h 124"/>
                  <a:gd name="T70" fmla="*/ 0 w 313"/>
                  <a:gd name="T71" fmla="*/ 1 h 124"/>
                  <a:gd name="T72" fmla="*/ 0 w 313"/>
                  <a:gd name="T73" fmla="*/ 1 h 124"/>
                  <a:gd name="T74" fmla="*/ 0 w 313"/>
                  <a:gd name="T75" fmla="*/ 1 h 124"/>
                  <a:gd name="T76" fmla="*/ 0 w 313"/>
                  <a:gd name="T77" fmla="*/ 1 h 124"/>
                  <a:gd name="T78" fmla="*/ 0 w 313"/>
                  <a:gd name="T79" fmla="*/ 1 h 124"/>
                  <a:gd name="T80" fmla="*/ 0 w 313"/>
                  <a:gd name="T81" fmla="*/ 0 h 124"/>
                  <a:gd name="T82" fmla="*/ 0 w 313"/>
                  <a:gd name="T83" fmla="*/ 0 h 124"/>
                  <a:gd name="T84" fmla="*/ 0 w 313"/>
                  <a:gd name="T85" fmla="*/ 1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3"/>
                  <a:gd name="T130" fmla="*/ 0 h 124"/>
                  <a:gd name="T131" fmla="*/ 313 w 313"/>
                  <a:gd name="T132" fmla="*/ 124 h 12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3" h="124">
                    <a:moveTo>
                      <a:pt x="313" y="8"/>
                    </a:moveTo>
                    <a:lnTo>
                      <a:pt x="300" y="8"/>
                    </a:lnTo>
                    <a:lnTo>
                      <a:pt x="288" y="8"/>
                    </a:lnTo>
                    <a:lnTo>
                      <a:pt x="278" y="9"/>
                    </a:lnTo>
                    <a:lnTo>
                      <a:pt x="266" y="11"/>
                    </a:lnTo>
                    <a:lnTo>
                      <a:pt x="255" y="13"/>
                    </a:lnTo>
                    <a:lnTo>
                      <a:pt x="245" y="15"/>
                    </a:lnTo>
                    <a:lnTo>
                      <a:pt x="236" y="17"/>
                    </a:lnTo>
                    <a:lnTo>
                      <a:pt x="227" y="20"/>
                    </a:lnTo>
                    <a:lnTo>
                      <a:pt x="208" y="26"/>
                    </a:lnTo>
                    <a:lnTo>
                      <a:pt x="190" y="34"/>
                    </a:lnTo>
                    <a:lnTo>
                      <a:pt x="183" y="39"/>
                    </a:lnTo>
                    <a:lnTo>
                      <a:pt x="174" y="43"/>
                    </a:lnTo>
                    <a:lnTo>
                      <a:pt x="158" y="51"/>
                    </a:lnTo>
                    <a:lnTo>
                      <a:pt x="123" y="70"/>
                    </a:lnTo>
                    <a:lnTo>
                      <a:pt x="107" y="81"/>
                    </a:lnTo>
                    <a:lnTo>
                      <a:pt x="89" y="90"/>
                    </a:lnTo>
                    <a:lnTo>
                      <a:pt x="70" y="99"/>
                    </a:lnTo>
                    <a:lnTo>
                      <a:pt x="49" y="109"/>
                    </a:lnTo>
                    <a:lnTo>
                      <a:pt x="29" y="117"/>
                    </a:lnTo>
                    <a:lnTo>
                      <a:pt x="5" y="124"/>
                    </a:lnTo>
                    <a:lnTo>
                      <a:pt x="0" y="117"/>
                    </a:lnTo>
                    <a:lnTo>
                      <a:pt x="23" y="110"/>
                    </a:lnTo>
                    <a:lnTo>
                      <a:pt x="43" y="101"/>
                    </a:lnTo>
                    <a:lnTo>
                      <a:pt x="63" y="93"/>
                    </a:lnTo>
                    <a:lnTo>
                      <a:pt x="82" y="84"/>
                    </a:lnTo>
                    <a:lnTo>
                      <a:pt x="100" y="75"/>
                    </a:lnTo>
                    <a:lnTo>
                      <a:pt x="116" y="64"/>
                    </a:lnTo>
                    <a:lnTo>
                      <a:pt x="150" y="45"/>
                    </a:lnTo>
                    <a:lnTo>
                      <a:pt x="166" y="37"/>
                    </a:lnTo>
                    <a:lnTo>
                      <a:pt x="175" y="31"/>
                    </a:lnTo>
                    <a:lnTo>
                      <a:pt x="184" y="27"/>
                    </a:lnTo>
                    <a:lnTo>
                      <a:pt x="202" y="20"/>
                    </a:lnTo>
                    <a:lnTo>
                      <a:pt x="221" y="13"/>
                    </a:lnTo>
                    <a:lnTo>
                      <a:pt x="232" y="10"/>
                    </a:lnTo>
                    <a:lnTo>
                      <a:pt x="242" y="7"/>
                    </a:lnTo>
                    <a:lnTo>
                      <a:pt x="252" y="5"/>
                    </a:lnTo>
                    <a:lnTo>
                      <a:pt x="263" y="3"/>
                    </a:lnTo>
                    <a:lnTo>
                      <a:pt x="275" y="2"/>
                    </a:lnTo>
                    <a:lnTo>
                      <a:pt x="287" y="1"/>
                    </a:lnTo>
                    <a:lnTo>
                      <a:pt x="300" y="0"/>
                    </a:lnTo>
                    <a:lnTo>
                      <a:pt x="312" y="0"/>
                    </a:lnTo>
                    <a:lnTo>
                      <a:pt x="313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Freeform 1105"/>
              <p:cNvSpPr>
                <a:spLocks/>
              </p:cNvSpPr>
              <p:nvPr/>
            </p:nvSpPr>
            <p:spPr bwMode="auto">
              <a:xfrm>
                <a:off x="3894" y="1861"/>
                <a:ext cx="0" cy="4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1 h 8"/>
                  <a:gd name="T6" fmla="*/ 0 w 1"/>
                  <a:gd name="T7" fmla="*/ 1 h 8"/>
                  <a:gd name="T8" fmla="*/ 0 w 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8"/>
                  <a:gd name="T17" fmla="*/ 0 w 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8">
                    <a:moveTo>
                      <a:pt x="1" y="0"/>
                    </a:moveTo>
                    <a:lnTo>
                      <a:pt x="0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4" name="Freeform 1106"/>
              <p:cNvSpPr>
                <a:spLocks/>
              </p:cNvSpPr>
              <p:nvPr/>
            </p:nvSpPr>
            <p:spPr bwMode="auto">
              <a:xfrm>
                <a:off x="3770" y="1900"/>
                <a:ext cx="23" cy="21"/>
              </a:xfrm>
              <a:custGeom>
                <a:avLst/>
                <a:gdLst>
                  <a:gd name="T0" fmla="*/ 0 w 68"/>
                  <a:gd name="T1" fmla="*/ 1 h 41"/>
                  <a:gd name="T2" fmla="*/ 0 w 68"/>
                  <a:gd name="T3" fmla="*/ 1 h 41"/>
                  <a:gd name="T4" fmla="*/ 0 w 68"/>
                  <a:gd name="T5" fmla="*/ 1 h 41"/>
                  <a:gd name="T6" fmla="*/ 0 w 68"/>
                  <a:gd name="T7" fmla="*/ 1 h 41"/>
                  <a:gd name="T8" fmla="*/ 0 w 68"/>
                  <a:gd name="T9" fmla="*/ 1 h 41"/>
                  <a:gd name="T10" fmla="*/ 0 w 68"/>
                  <a:gd name="T11" fmla="*/ 1 h 41"/>
                  <a:gd name="T12" fmla="*/ 0 w 68"/>
                  <a:gd name="T13" fmla="*/ 1 h 41"/>
                  <a:gd name="T14" fmla="*/ 0 w 68"/>
                  <a:gd name="T15" fmla="*/ 1 h 41"/>
                  <a:gd name="T16" fmla="*/ 0 w 68"/>
                  <a:gd name="T17" fmla="*/ 1 h 41"/>
                  <a:gd name="T18" fmla="*/ 0 w 68"/>
                  <a:gd name="T19" fmla="*/ 1 h 41"/>
                  <a:gd name="T20" fmla="*/ 0 w 68"/>
                  <a:gd name="T21" fmla="*/ 1 h 41"/>
                  <a:gd name="T22" fmla="*/ 0 w 68"/>
                  <a:gd name="T23" fmla="*/ 1 h 41"/>
                  <a:gd name="T24" fmla="*/ 0 w 68"/>
                  <a:gd name="T25" fmla="*/ 0 h 41"/>
                  <a:gd name="T26" fmla="*/ 0 w 68"/>
                  <a:gd name="T27" fmla="*/ 1 h 41"/>
                  <a:gd name="T28" fmla="*/ 0 w 68"/>
                  <a:gd name="T29" fmla="*/ 1 h 41"/>
                  <a:gd name="T30" fmla="*/ 0 w 68"/>
                  <a:gd name="T31" fmla="*/ 1 h 41"/>
                  <a:gd name="T32" fmla="*/ 0 w 68"/>
                  <a:gd name="T33" fmla="*/ 1 h 41"/>
                  <a:gd name="T34" fmla="*/ 0 w 68"/>
                  <a:gd name="T35" fmla="*/ 1 h 41"/>
                  <a:gd name="T36" fmla="*/ 0 w 68"/>
                  <a:gd name="T37" fmla="*/ 1 h 41"/>
                  <a:gd name="T38" fmla="*/ 0 w 68"/>
                  <a:gd name="T39" fmla="*/ 1 h 41"/>
                  <a:gd name="T40" fmla="*/ 0 w 68"/>
                  <a:gd name="T41" fmla="*/ 1 h 41"/>
                  <a:gd name="T42" fmla="*/ 0 w 68"/>
                  <a:gd name="T43" fmla="*/ 1 h 41"/>
                  <a:gd name="T44" fmla="*/ 0 w 68"/>
                  <a:gd name="T45" fmla="*/ 1 h 41"/>
                  <a:gd name="T46" fmla="*/ 0 w 68"/>
                  <a:gd name="T47" fmla="*/ 1 h 41"/>
                  <a:gd name="T48" fmla="*/ 0 w 68"/>
                  <a:gd name="T49" fmla="*/ 1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"/>
                  <a:gd name="T76" fmla="*/ 0 h 41"/>
                  <a:gd name="T77" fmla="*/ 68 w 68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" h="41">
                    <a:moveTo>
                      <a:pt x="56" y="41"/>
                    </a:moveTo>
                    <a:lnTo>
                      <a:pt x="56" y="38"/>
                    </a:lnTo>
                    <a:lnTo>
                      <a:pt x="55" y="34"/>
                    </a:lnTo>
                    <a:lnTo>
                      <a:pt x="55" y="31"/>
                    </a:lnTo>
                    <a:lnTo>
                      <a:pt x="52" y="28"/>
                    </a:lnTo>
                    <a:lnTo>
                      <a:pt x="46" y="22"/>
                    </a:lnTo>
                    <a:lnTo>
                      <a:pt x="43" y="19"/>
                    </a:lnTo>
                    <a:lnTo>
                      <a:pt x="40" y="17"/>
                    </a:lnTo>
                    <a:lnTo>
                      <a:pt x="31" y="13"/>
                    </a:lnTo>
                    <a:lnTo>
                      <a:pt x="22" y="10"/>
                    </a:lnTo>
                    <a:lnTo>
                      <a:pt x="12" y="8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3" y="1"/>
                    </a:lnTo>
                    <a:lnTo>
                      <a:pt x="25" y="3"/>
                    </a:lnTo>
                    <a:lnTo>
                      <a:pt x="37" y="6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6" y="17"/>
                    </a:lnTo>
                    <a:lnTo>
                      <a:pt x="62" y="23"/>
                    </a:lnTo>
                    <a:lnTo>
                      <a:pt x="65" y="27"/>
                    </a:lnTo>
                    <a:lnTo>
                      <a:pt x="66" y="33"/>
                    </a:lnTo>
                    <a:lnTo>
                      <a:pt x="68" y="37"/>
                    </a:lnTo>
                    <a:lnTo>
                      <a:pt x="68" y="41"/>
                    </a:lnTo>
                    <a:lnTo>
                      <a:pt x="56" y="4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Freeform 1107"/>
              <p:cNvSpPr>
                <a:spLocks/>
              </p:cNvSpPr>
              <p:nvPr/>
            </p:nvSpPr>
            <p:spPr bwMode="auto">
              <a:xfrm>
                <a:off x="3789" y="1919"/>
                <a:ext cx="4" cy="5"/>
              </a:xfrm>
              <a:custGeom>
                <a:avLst/>
                <a:gdLst>
                  <a:gd name="T0" fmla="*/ 0 w 12"/>
                  <a:gd name="T1" fmla="*/ 1 h 9"/>
                  <a:gd name="T2" fmla="*/ 0 w 12"/>
                  <a:gd name="T3" fmla="*/ 1 h 9"/>
                  <a:gd name="T4" fmla="*/ 0 w 12"/>
                  <a:gd name="T5" fmla="*/ 1 h 9"/>
                  <a:gd name="T6" fmla="*/ 0 w 12"/>
                  <a:gd name="T7" fmla="*/ 1 h 9"/>
                  <a:gd name="T8" fmla="*/ 0 w 12"/>
                  <a:gd name="T9" fmla="*/ 0 h 9"/>
                  <a:gd name="T10" fmla="*/ 0 w 12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"/>
                  <a:gd name="T20" fmla="*/ 12 w 12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">
                    <a:moveTo>
                      <a:pt x="9" y="7"/>
                    </a:moveTo>
                    <a:lnTo>
                      <a:pt x="2" y="9"/>
                    </a:lnTo>
                    <a:lnTo>
                      <a:pt x="0" y="3"/>
                    </a:lnTo>
                    <a:lnTo>
                      <a:pt x="12" y="3"/>
                    </a:lnTo>
                    <a:lnTo>
                      <a:pt x="4" y="0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6" name="Rectangle 1108"/>
              <p:cNvSpPr>
                <a:spLocks noChangeArrowheads="1"/>
              </p:cNvSpPr>
              <p:nvPr/>
            </p:nvSpPr>
            <p:spPr bwMode="auto">
              <a:xfrm>
                <a:off x="3768" y="1896"/>
                <a:ext cx="4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17" name="Freeform 1109"/>
              <p:cNvSpPr>
                <a:spLocks/>
              </p:cNvSpPr>
              <p:nvPr/>
            </p:nvSpPr>
            <p:spPr bwMode="auto">
              <a:xfrm>
                <a:off x="3768" y="1900"/>
                <a:ext cx="4" cy="4"/>
              </a:xfrm>
              <a:custGeom>
                <a:avLst/>
                <a:gdLst>
                  <a:gd name="T0" fmla="*/ 0 w 12"/>
                  <a:gd name="T1" fmla="*/ 1 h 8"/>
                  <a:gd name="T2" fmla="*/ 0 w 12"/>
                  <a:gd name="T3" fmla="*/ 1 h 8"/>
                  <a:gd name="T4" fmla="*/ 0 w 12"/>
                  <a:gd name="T5" fmla="*/ 1 h 8"/>
                  <a:gd name="T6" fmla="*/ 0 w 12"/>
                  <a:gd name="T7" fmla="*/ 1 h 8"/>
                  <a:gd name="T8" fmla="*/ 0 w 12"/>
                  <a:gd name="T9" fmla="*/ 0 h 8"/>
                  <a:gd name="T10" fmla="*/ 0 w 12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8"/>
                  <a:gd name="T20" fmla="*/ 12 w 12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8">
                    <a:moveTo>
                      <a:pt x="5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12" y="4"/>
                    </a:lnTo>
                    <a:lnTo>
                      <a:pt x="6" y="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Freeform 1110"/>
              <p:cNvSpPr>
                <a:spLocks/>
              </p:cNvSpPr>
              <p:nvPr/>
            </p:nvSpPr>
            <p:spPr bwMode="auto">
              <a:xfrm>
                <a:off x="3768" y="1845"/>
                <a:ext cx="65" cy="51"/>
              </a:xfrm>
              <a:custGeom>
                <a:avLst/>
                <a:gdLst>
                  <a:gd name="T0" fmla="*/ 0 w 193"/>
                  <a:gd name="T1" fmla="*/ 1 h 101"/>
                  <a:gd name="T2" fmla="*/ 0 w 193"/>
                  <a:gd name="T3" fmla="*/ 1 h 101"/>
                  <a:gd name="T4" fmla="*/ 0 w 193"/>
                  <a:gd name="T5" fmla="*/ 1 h 101"/>
                  <a:gd name="T6" fmla="*/ 0 w 193"/>
                  <a:gd name="T7" fmla="*/ 1 h 101"/>
                  <a:gd name="T8" fmla="*/ 0 w 193"/>
                  <a:gd name="T9" fmla="*/ 1 h 101"/>
                  <a:gd name="T10" fmla="*/ 0 w 193"/>
                  <a:gd name="T11" fmla="*/ 1 h 101"/>
                  <a:gd name="T12" fmla="*/ 0 w 193"/>
                  <a:gd name="T13" fmla="*/ 1 h 101"/>
                  <a:gd name="T14" fmla="*/ 0 w 193"/>
                  <a:gd name="T15" fmla="*/ 1 h 101"/>
                  <a:gd name="T16" fmla="*/ 0 w 193"/>
                  <a:gd name="T17" fmla="*/ 1 h 101"/>
                  <a:gd name="T18" fmla="*/ 0 w 193"/>
                  <a:gd name="T19" fmla="*/ 1 h 101"/>
                  <a:gd name="T20" fmla="*/ 0 w 193"/>
                  <a:gd name="T21" fmla="*/ 1 h 101"/>
                  <a:gd name="T22" fmla="*/ 0 w 193"/>
                  <a:gd name="T23" fmla="*/ 1 h 101"/>
                  <a:gd name="T24" fmla="*/ 0 w 193"/>
                  <a:gd name="T25" fmla="*/ 1 h 101"/>
                  <a:gd name="T26" fmla="*/ 0 w 193"/>
                  <a:gd name="T27" fmla="*/ 1 h 101"/>
                  <a:gd name="T28" fmla="*/ 0 w 193"/>
                  <a:gd name="T29" fmla="*/ 1 h 101"/>
                  <a:gd name="T30" fmla="*/ 0 w 193"/>
                  <a:gd name="T31" fmla="*/ 1 h 101"/>
                  <a:gd name="T32" fmla="*/ 0 w 193"/>
                  <a:gd name="T33" fmla="*/ 1 h 101"/>
                  <a:gd name="T34" fmla="*/ 0 w 193"/>
                  <a:gd name="T35" fmla="*/ 1 h 101"/>
                  <a:gd name="T36" fmla="*/ 0 w 193"/>
                  <a:gd name="T37" fmla="*/ 1 h 101"/>
                  <a:gd name="T38" fmla="*/ 0 w 193"/>
                  <a:gd name="T39" fmla="*/ 1 h 101"/>
                  <a:gd name="T40" fmla="*/ 0 w 193"/>
                  <a:gd name="T41" fmla="*/ 1 h 101"/>
                  <a:gd name="T42" fmla="*/ 0 w 193"/>
                  <a:gd name="T43" fmla="*/ 1 h 101"/>
                  <a:gd name="T44" fmla="*/ 0 w 193"/>
                  <a:gd name="T45" fmla="*/ 1 h 101"/>
                  <a:gd name="T46" fmla="*/ 0 w 193"/>
                  <a:gd name="T47" fmla="*/ 1 h 101"/>
                  <a:gd name="T48" fmla="*/ 0 w 193"/>
                  <a:gd name="T49" fmla="*/ 1 h 101"/>
                  <a:gd name="T50" fmla="*/ 0 w 193"/>
                  <a:gd name="T51" fmla="*/ 0 h 101"/>
                  <a:gd name="T52" fmla="*/ 0 w 193"/>
                  <a:gd name="T53" fmla="*/ 1 h 101"/>
                  <a:gd name="T54" fmla="*/ 0 w 193"/>
                  <a:gd name="T55" fmla="*/ 1 h 101"/>
                  <a:gd name="T56" fmla="*/ 0 w 193"/>
                  <a:gd name="T57" fmla="*/ 1 h 101"/>
                  <a:gd name="T58" fmla="*/ 0 w 193"/>
                  <a:gd name="T59" fmla="*/ 1 h 101"/>
                  <a:gd name="T60" fmla="*/ 0 w 193"/>
                  <a:gd name="T61" fmla="*/ 1 h 101"/>
                  <a:gd name="T62" fmla="*/ 0 w 193"/>
                  <a:gd name="T63" fmla="*/ 1 h 101"/>
                  <a:gd name="T64" fmla="*/ 0 w 193"/>
                  <a:gd name="T65" fmla="*/ 1 h 101"/>
                  <a:gd name="T66" fmla="*/ 0 w 193"/>
                  <a:gd name="T67" fmla="*/ 1 h 101"/>
                  <a:gd name="T68" fmla="*/ 0 w 193"/>
                  <a:gd name="T69" fmla="*/ 1 h 101"/>
                  <a:gd name="T70" fmla="*/ 0 w 193"/>
                  <a:gd name="T71" fmla="*/ 1 h 101"/>
                  <a:gd name="T72" fmla="*/ 0 w 193"/>
                  <a:gd name="T73" fmla="*/ 1 h 101"/>
                  <a:gd name="T74" fmla="*/ 0 w 193"/>
                  <a:gd name="T75" fmla="*/ 1 h 101"/>
                  <a:gd name="T76" fmla="*/ 0 w 193"/>
                  <a:gd name="T77" fmla="*/ 1 h 101"/>
                  <a:gd name="T78" fmla="*/ 0 w 193"/>
                  <a:gd name="T79" fmla="*/ 1 h 101"/>
                  <a:gd name="T80" fmla="*/ 0 w 193"/>
                  <a:gd name="T81" fmla="*/ 1 h 101"/>
                  <a:gd name="T82" fmla="*/ 0 w 193"/>
                  <a:gd name="T83" fmla="*/ 1 h 101"/>
                  <a:gd name="T84" fmla="*/ 0 w 193"/>
                  <a:gd name="T85" fmla="*/ 1 h 101"/>
                  <a:gd name="T86" fmla="*/ 0 w 193"/>
                  <a:gd name="T87" fmla="*/ 1 h 101"/>
                  <a:gd name="T88" fmla="*/ 0 w 193"/>
                  <a:gd name="T89" fmla="*/ 1 h 101"/>
                  <a:gd name="T90" fmla="*/ 0 w 193"/>
                  <a:gd name="T91" fmla="*/ 1 h 101"/>
                  <a:gd name="T92" fmla="*/ 0 w 193"/>
                  <a:gd name="T93" fmla="*/ 1 h 101"/>
                  <a:gd name="T94" fmla="*/ 0 w 193"/>
                  <a:gd name="T95" fmla="*/ 1 h 101"/>
                  <a:gd name="T96" fmla="*/ 0 w 193"/>
                  <a:gd name="T97" fmla="*/ 1 h 101"/>
                  <a:gd name="T98" fmla="*/ 0 w 193"/>
                  <a:gd name="T99" fmla="*/ 1 h 101"/>
                  <a:gd name="T100" fmla="*/ 0 w 193"/>
                  <a:gd name="T101" fmla="*/ 1 h 101"/>
                  <a:gd name="T102" fmla="*/ 0 w 193"/>
                  <a:gd name="T103" fmla="*/ 1 h 101"/>
                  <a:gd name="T104" fmla="*/ 0 w 193"/>
                  <a:gd name="T105" fmla="*/ 1 h 10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93"/>
                  <a:gd name="T160" fmla="*/ 0 h 101"/>
                  <a:gd name="T161" fmla="*/ 193 w 193"/>
                  <a:gd name="T162" fmla="*/ 101 h 10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93" h="101">
                    <a:moveTo>
                      <a:pt x="0" y="101"/>
                    </a:moveTo>
                    <a:lnTo>
                      <a:pt x="0" y="95"/>
                    </a:lnTo>
                    <a:lnTo>
                      <a:pt x="2" y="90"/>
                    </a:lnTo>
                    <a:lnTo>
                      <a:pt x="3" y="87"/>
                    </a:lnTo>
                    <a:lnTo>
                      <a:pt x="5" y="84"/>
                    </a:lnTo>
                    <a:lnTo>
                      <a:pt x="8" y="80"/>
                    </a:lnTo>
                    <a:lnTo>
                      <a:pt x="11" y="75"/>
                    </a:lnTo>
                    <a:lnTo>
                      <a:pt x="17" y="71"/>
                    </a:lnTo>
                    <a:lnTo>
                      <a:pt x="21" y="68"/>
                    </a:lnTo>
                    <a:lnTo>
                      <a:pt x="27" y="64"/>
                    </a:lnTo>
                    <a:lnTo>
                      <a:pt x="40" y="59"/>
                    </a:lnTo>
                    <a:lnTo>
                      <a:pt x="54" y="54"/>
                    </a:lnTo>
                    <a:lnTo>
                      <a:pt x="70" y="50"/>
                    </a:lnTo>
                    <a:lnTo>
                      <a:pt x="85" y="46"/>
                    </a:lnTo>
                    <a:lnTo>
                      <a:pt x="117" y="39"/>
                    </a:lnTo>
                    <a:lnTo>
                      <a:pt x="132" y="35"/>
                    </a:lnTo>
                    <a:lnTo>
                      <a:pt x="138" y="33"/>
                    </a:lnTo>
                    <a:lnTo>
                      <a:pt x="146" y="31"/>
                    </a:lnTo>
                    <a:lnTo>
                      <a:pt x="157" y="24"/>
                    </a:lnTo>
                    <a:lnTo>
                      <a:pt x="163" y="21"/>
                    </a:lnTo>
                    <a:lnTo>
                      <a:pt x="165" y="19"/>
                    </a:lnTo>
                    <a:lnTo>
                      <a:pt x="168" y="18"/>
                    </a:lnTo>
                    <a:lnTo>
                      <a:pt x="172" y="14"/>
                    </a:lnTo>
                    <a:lnTo>
                      <a:pt x="175" y="10"/>
                    </a:lnTo>
                    <a:lnTo>
                      <a:pt x="178" y="5"/>
                    </a:lnTo>
                    <a:lnTo>
                      <a:pt x="181" y="0"/>
                    </a:lnTo>
                    <a:lnTo>
                      <a:pt x="193" y="3"/>
                    </a:lnTo>
                    <a:lnTo>
                      <a:pt x="190" y="9"/>
                    </a:lnTo>
                    <a:lnTo>
                      <a:pt x="186" y="14"/>
                    </a:lnTo>
                    <a:lnTo>
                      <a:pt x="181" y="19"/>
                    </a:lnTo>
                    <a:lnTo>
                      <a:pt x="177" y="23"/>
                    </a:lnTo>
                    <a:lnTo>
                      <a:pt x="174" y="25"/>
                    </a:lnTo>
                    <a:lnTo>
                      <a:pt x="171" y="27"/>
                    </a:lnTo>
                    <a:lnTo>
                      <a:pt x="165" y="31"/>
                    </a:lnTo>
                    <a:lnTo>
                      <a:pt x="151" y="37"/>
                    </a:lnTo>
                    <a:lnTo>
                      <a:pt x="144" y="40"/>
                    </a:lnTo>
                    <a:lnTo>
                      <a:pt x="137" y="42"/>
                    </a:lnTo>
                    <a:lnTo>
                      <a:pt x="120" y="47"/>
                    </a:lnTo>
                    <a:lnTo>
                      <a:pt x="89" y="54"/>
                    </a:lnTo>
                    <a:lnTo>
                      <a:pt x="73" y="58"/>
                    </a:lnTo>
                    <a:lnTo>
                      <a:pt x="60" y="61"/>
                    </a:lnTo>
                    <a:lnTo>
                      <a:pt x="45" y="66"/>
                    </a:lnTo>
                    <a:lnTo>
                      <a:pt x="33" y="72"/>
                    </a:lnTo>
                    <a:lnTo>
                      <a:pt x="28" y="74"/>
                    </a:lnTo>
                    <a:lnTo>
                      <a:pt x="24" y="77"/>
                    </a:lnTo>
                    <a:lnTo>
                      <a:pt x="21" y="80"/>
                    </a:lnTo>
                    <a:lnTo>
                      <a:pt x="18" y="84"/>
                    </a:lnTo>
                    <a:lnTo>
                      <a:pt x="15" y="87"/>
                    </a:lnTo>
                    <a:lnTo>
                      <a:pt x="14" y="89"/>
                    </a:lnTo>
                    <a:lnTo>
                      <a:pt x="14" y="91"/>
                    </a:lnTo>
                    <a:lnTo>
                      <a:pt x="12" y="96"/>
                    </a:lnTo>
                    <a:lnTo>
                      <a:pt x="11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Freeform 1111"/>
              <p:cNvSpPr>
                <a:spLocks/>
              </p:cNvSpPr>
              <p:nvPr/>
            </p:nvSpPr>
            <p:spPr bwMode="auto">
              <a:xfrm>
                <a:off x="3768" y="1896"/>
                <a:ext cx="4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0 w 12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2"/>
                  <a:gd name="T9" fmla="*/ 12 w 12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2">
                    <a:moveTo>
                      <a:pt x="0" y="0"/>
                    </a:moveTo>
                    <a:lnTo>
                      <a:pt x="11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Freeform 1112"/>
              <p:cNvSpPr>
                <a:spLocks/>
              </p:cNvSpPr>
              <p:nvPr/>
            </p:nvSpPr>
            <p:spPr bwMode="auto">
              <a:xfrm>
                <a:off x="3829" y="1779"/>
                <a:ext cx="15" cy="67"/>
              </a:xfrm>
              <a:custGeom>
                <a:avLst/>
                <a:gdLst>
                  <a:gd name="T0" fmla="*/ 0 w 46"/>
                  <a:gd name="T1" fmla="*/ 0 h 136"/>
                  <a:gd name="T2" fmla="*/ 0 w 46"/>
                  <a:gd name="T3" fmla="*/ 0 h 136"/>
                  <a:gd name="T4" fmla="*/ 0 w 46"/>
                  <a:gd name="T5" fmla="*/ 0 h 136"/>
                  <a:gd name="T6" fmla="*/ 0 w 46"/>
                  <a:gd name="T7" fmla="*/ 0 h 136"/>
                  <a:gd name="T8" fmla="*/ 0 w 46"/>
                  <a:gd name="T9" fmla="*/ 0 h 136"/>
                  <a:gd name="T10" fmla="*/ 0 w 46"/>
                  <a:gd name="T11" fmla="*/ 0 h 136"/>
                  <a:gd name="T12" fmla="*/ 0 w 46"/>
                  <a:gd name="T13" fmla="*/ 0 h 136"/>
                  <a:gd name="T14" fmla="*/ 0 w 46"/>
                  <a:gd name="T15" fmla="*/ 0 h 136"/>
                  <a:gd name="T16" fmla="*/ 0 w 46"/>
                  <a:gd name="T17" fmla="*/ 0 h 136"/>
                  <a:gd name="T18" fmla="*/ 0 w 46"/>
                  <a:gd name="T19" fmla="*/ 0 h 136"/>
                  <a:gd name="T20" fmla="*/ 0 w 46"/>
                  <a:gd name="T21" fmla="*/ 0 h 136"/>
                  <a:gd name="T22" fmla="*/ 0 w 46"/>
                  <a:gd name="T23" fmla="*/ 0 h 136"/>
                  <a:gd name="T24" fmla="*/ 0 w 46"/>
                  <a:gd name="T25" fmla="*/ 0 h 136"/>
                  <a:gd name="T26" fmla="*/ 0 w 46"/>
                  <a:gd name="T27" fmla="*/ 0 h 136"/>
                  <a:gd name="T28" fmla="*/ 0 w 46"/>
                  <a:gd name="T29" fmla="*/ 0 h 136"/>
                  <a:gd name="T30" fmla="*/ 0 w 46"/>
                  <a:gd name="T31" fmla="*/ 0 h 136"/>
                  <a:gd name="T32" fmla="*/ 0 w 46"/>
                  <a:gd name="T33" fmla="*/ 0 h 136"/>
                  <a:gd name="T34" fmla="*/ 0 w 46"/>
                  <a:gd name="T35" fmla="*/ 0 h 136"/>
                  <a:gd name="T36" fmla="*/ 0 w 46"/>
                  <a:gd name="T37" fmla="*/ 0 h 136"/>
                  <a:gd name="T38" fmla="*/ 0 w 46"/>
                  <a:gd name="T39" fmla="*/ 0 h 136"/>
                  <a:gd name="T40" fmla="*/ 0 w 46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136"/>
                  <a:gd name="T65" fmla="*/ 46 w 46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136">
                    <a:moveTo>
                      <a:pt x="0" y="134"/>
                    </a:moveTo>
                    <a:lnTo>
                      <a:pt x="7" y="115"/>
                    </a:lnTo>
                    <a:lnTo>
                      <a:pt x="12" y="99"/>
                    </a:lnTo>
                    <a:lnTo>
                      <a:pt x="15" y="83"/>
                    </a:lnTo>
                    <a:lnTo>
                      <a:pt x="18" y="68"/>
                    </a:lnTo>
                    <a:lnTo>
                      <a:pt x="19" y="52"/>
                    </a:lnTo>
                    <a:lnTo>
                      <a:pt x="24" y="36"/>
                    </a:lnTo>
                    <a:lnTo>
                      <a:pt x="25" y="28"/>
                    </a:lnTo>
                    <a:lnTo>
                      <a:pt x="28" y="20"/>
                    </a:lnTo>
                    <a:lnTo>
                      <a:pt x="34" y="0"/>
                    </a:lnTo>
                    <a:lnTo>
                      <a:pt x="46" y="2"/>
                    </a:lnTo>
                    <a:lnTo>
                      <a:pt x="40" y="21"/>
                    </a:lnTo>
                    <a:lnTo>
                      <a:pt x="37" y="30"/>
                    </a:lnTo>
                    <a:lnTo>
                      <a:pt x="34" y="38"/>
                    </a:lnTo>
                    <a:lnTo>
                      <a:pt x="31" y="53"/>
                    </a:lnTo>
                    <a:lnTo>
                      <a:pt x="28" y="69"/>
                    </a:lnTo>
                    <a:lnTo>
                      <a:pt x="27" y="84"/>
                    </a:lnTo>
                    <a:lnTo>
                      <a:pt x="22" y="100"/>
                    </a:lnTo>
                    <a:lnTo>
                      <a:pt x="18" y="117"/>
                    </a:lnTo>
                    <a:lnTo>
                      <a:pt x="12" y="136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1" name="Freeform 1113"/>
              <p:cNvSpPr>
                <a:spLocks/>
              </p:cNvSpPr>
              <p:nvPr/>
            </p:nvSpPr>
            <p:spPr bwMode="auto">
              <a:xfrm>
                <a:off x="3829" y="1845"/>
                <a:ext cx="4" cy="1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0 h 3"/>
                  <a:gd name="T6" fmla="*/ 0 w 1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3"/>
                  <a:gd name="T14" fmla="*/ 12 w 1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3">
                    <a:moveTo>
                      <a:pt x="1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2" name="Rectangle 1114"/>
              <p:cNvSpPr>
                <a:spLocks noChangeArrowheads="1"/>
              </p:cNvSpPr>
              <p:nvPr/>
            </p:nvSpPr>
            <p:spPr bwMode="auto">
              <a:xfrm>
                <a:off x="3812" y="1777"/>
                <a:ext cx="30" cy="4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23" name="Freeform 1115"/>
              <p:cNvSpPr>
                <a:spLocks/>
              </p:cNvSpPr>
              <p:nvPr/>
            </p:nvSpPr>
            <p:spPr bwMode="auto">
              <a:xfrm>
                <a:off x="3840" y="1777"/>
                <a:ext cx="5" cy="4"/>
              </a:xfrm>
              <a:custGeom>
                <a:avLst/>
                <a:gdLst>
                  <a:gd name="T0" fmla="*/ 0 w 14"/>
                  <a:gd name="T1" fmla="*/ 1 h 8"/>
                  <a:gd name="T2" fmla="*/ 0 w 14"/>
                  <a:gd name="T3" fmla="*/ 0 h 8"/>
                  <a:gd name="T4" fmla="*/ 0 w 14"/>
                  <a:gd name="T5" fmla="*/ 0 h 8"/>
                  <a:gd name="T6" fmla="*/ 0 w 14"/>
                  <a:gd name="T7" fmla="*/ 1 h 8"/>
                  <a:gd name="T8" fmla="*/ 0 w 14"/>
                  <a:gd name="T9" fmla="*/ 1 h 8"/>
                  <a:gd name="T10" fmla="*/ 0 w 14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8"/>
                  <a:gd name="T20" fmla="*/ 14 w 1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8">
                    <a:moveTo>
                      <a:pt x="12" y="5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0" y="3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4" name="Freeform 1116"/>
              <p:cNvSpPr>
                <a:spLocks/>
              </p:cNvSpPr>
              <p:nvPr/>
            </p:nvSpPr>
            <p:spPr bwMode="auto">
              <a:xfrm>
                <a:off x="3728" y="1777"/>
                <a:ext cx="84" cy="36"/>
              </a:xfrm>
              <a:custGeom>
                <a:avLst/>
                <a:gdLst>
                  <a:gd name="T0" fmla="*/ 0 w 253"/>
                  <a:gd name="T1" fmla="*/ 1 h 71"/>
                  <a:gd name="T2" fmla="*/ 0 w 253"/>
                  <a:gd name="T3" fmla="*/ 1 h 71"/>
                  <a:gd name="T4" fmla="*/ 0 w 253"/>
                  <a:gd name="T5" fmla="*/ 1 h 71"/>
                  <a:gd name="T6" fmla="*/ 0 w 253"/>
                  <a:gd name="T7" fmla="*/ 1 h 71"/>
                  <a:gd name="T8" fmla="*/ 0 w 253"/>
                  <a:gd name="T9" fmla="*/ 1 h 71"/>
                  <a:gd name="T10" fmla="*/ 0 w 253"/>
                  <a:gd name="T11" fmla="*/ 1 h 71"/>
                  <a:gd name="T12" fmla="*/ 0 w 253"/>
                  <a:gd name="T13" fmla="*/ 1 h 71"/>
                  <a:gd name="T14" fmla="*/ 0 w 253"/>
                  <a:gd name="T15" fmla="*/ 1 h 71"/>
                  <a:gd name="T16" fmla="*/ 0 w 253"/>
                  <a:gd name="T17" fmla="*/ 1 h 71"/>
                  <a:gd name="T18" fmla="*/ 0 w 253"/>
                  <a:gd name="T19" fmla="*/ 1 h 71"/>
                  <a:gd name="T20" fmla="*/ 0 w 253"/>
                  <a:gd name="T21" fmla="*/ 1 h 71"/>
                  <a:gd name="T22" fmla="*/ 0 w 253"/>
                  <a:gd name="T23" fmla="*/ 1 h 71"/>
                  <a:gd name="T24" fmla="*/ 0 w 253"/>
                  <a:gd name="T25" fmla="*/ 1 h 71"/>
                  <a:gd name="T26" fmla="*/ 0 w 253"/>
                  <a:gd name="T27" fmla="*/ 1 h 71"/>
                  <a:gd name="T28" fmla="*/ 0 w 253"/>
                  <a:gd name="T29" fmla="*/ 1 h 71"/>
                  <a:gd name="T30" fmla="*/ 0 w 253"/>
                  <a:gd name="T31" fmla="*/ 1 h 71"/>
                  <a:gd name="T32" fmla="*/ 0 w 253"/>
                  <a:gd name="T33" fmla="*/ 1 h 71"/>
                  <a:gd name="T34" fmla="*/ 0 w 253"/>
                  <a:gd name="T35" fmla="*/ 1 h 71"/>
                  <a:gd name="T36" fmla="*/ 0 w 253"/>
                  <a:gd name="T37" fmla="*/ 1 h 71"/>
                  <a:gd name="T38" fmla="*/ 0 w 253"/>
                  <a:gd name="T39" fmla="*/ 1 h 71"/>
                  <a:gd name="T40" fmla="*/ 0 w 253"/>
                  <a:gd name="T41" fmla="*/ 1 h 71"/>
                  <a:gd name="T42" fmla="*/ 0 w 253"/>
                  <a:gd name="T43" fmla="*/ 1 h 71"/>
                  <a:gd name="T44" fmla="*/ 0 w 253"/>
                  <a:gd name="T45" fmla="*/ 1 h 71"/>
                  <a:gd name="T46" fmla="*/ 0 w 253"/>
                  <a:gd name="T47" fmla="*/ 1 h 71"/>
                  <a:gd name="T48" fmla="*/ 0 w 253"/>
                  <a:gd name="T49" fmla="*/ 0 h 71"/>
                  <a:gd name="T50" fmla="*/ 0 w 253"/>
                  <a:gd name="T51" fmla="*/ 0 h 71"/>
                  <a:gd name="T52" fmla="*/ 0 w 253"/>
                  <a:gd name="T53" fmla="*/ 1 h 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3"/>
                  <a:gd name="T82" fmla="*/ 0 h 71"/>
                  <a:gd name="T83" fmla="*/ 253 w 253"/>
                  <a:gd name="T84" fmla="*/ 71 h 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3" h="71">
                    <a:moveTo>
                      <a:pt x="253" y="7"/>
                    </a:moveTo>
                    <a:lnTo>
                      <a:pt x="234" y="8"/>
                    </a:lnTo>
                    <a:lnTo>
                      <a:pt x="216" y="9"/>
                    </a:lnTo>
                    <a:lnTo>
                      <a:pt x="200" y="10"/>
                    </a:lnTo>
                    <a:lnTo>
                      <a:pt x="184" y="13"/>
                    </a:lnTo>
                    <a:lnTo>
                      <a:pt x="169" y="15"/>
                    </a:lnTo>
                    <a:lnTo>
                      <a:pt x="154" y="18"/>
                    </a:lnTo>
                    <a:lnTo>
                      <a:pt x="141" y="23"/>
                    </a:lnTo>
                    <a:lnTo>
                      <a:pt x="126" y="27"/>
                    </a:lnTo>
                    <a:lnTo>
                      <a:pt x="98" y="36"/>
                    </a:lnTo>
                    <a:lnTo>
                      <a:pt x="69" y="47"/>
                    </a:lnTo>
                    <a:lnTo>
                      <a:pt x="38" y="59"/>
                    </a:lnTo>
                    <a:lnTo>
                      <a:pt x="6" y="71"/>
                    </a:lnTo>
                    <a:lnTo>
                      <a:pt x="0" y="64"/>
                    </a:lnTo>
                    <a:lnTo>
                      <a:pt x="32" y="51"/>
                    </a:lnTo>
                    <a:lnTo>
                      <a:pt x="63" y="40"/>
                    </a:lnTo>
                    <a:lnTo>
                      <a:pt x="92" y="29"/>
                    </a:lnTo>
                    <a:lnTo>
                      <a:pt x="120" y="20"/>
                    </a:lnTo>
                    <a:lnTo>
                      <a:pt x="135" y="15"/>
                    </a:lnTo>
                    <a:lnTo>
                      <a:pt x="149" y="11"/>
                    </a:lnTo>
                    <a:lnTo>
                      <a:pt x="166" y="8"/>
                    </a:lnTo>
                    <a:lnTo>
                      <a:pt x="181" y="5"/>
                    </a:lnTo>
                    <a:lnTo>
                      <a:pt x="198" y="3"/>
                    </a:lnTo>
                    <a:lnTo>
                      <a:pt x="215" y="1"/>
                    </a:lnTo>
                    <a:lnTo>
                      <a:pt x="232" y="0"/>
                    </a:lnTo>
                    <a:lnTo>
                      <a:pt x="252" y="0"/>
                    </a:lnTo>
                    <a:lnTo>
                      <a:pt x="253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5" name="Freeform 1117"/>
              <p:cNvSpPr>
                <a:spLocks/>
              </p:cNvSpPr>
              <p:nvPr/>
            </p:nvSpPr>
            <p:spPr bwMode="auto">
              <a:xfrm>
                <a:off x="3812" y="1777"/>
                <a:ext cx="0" cy="4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1 h 8"/>
                  <a:gd name="T4" fmla="*/ 0 w 1"/>
                  <a:gd name="T5" fmla="*/ 1 h 8"/>
                  <a:gd name="T6" fmla="*/ 0 w 1"/>
                  <a:gd name="T7" fmla="*/ 1 h 8"/>
                  <a:gd name="T8" fmla="*/ 0 w 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8"/>
                  <a:gd name="T17" fmla="*/ 0 w 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8">
                    <a:moveTo>
                      <a:pt x="0" y="0"/>
                    </a:moveTo>
                    <a:lnTo>
                      <a:pt x="0" y="1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6" name="Freeform 1118"/>
              <p:cNvSpPr>
                <a:spLocks/>
              </p:cNvSpPr>
              <p:nvPr/>
            </p:nvSpPr>
            <p:spPr bwMode="auto">
              <a:xfrm>
                <a:off x="3678" y="1809"/>
                <a:ext cx="52" cy="25"/>
              </a:xfrm>
              <a:custGeom>
                <a:avLst/>
                <a:gdLst>
                  <a:gd name="T0" fmla="*/ 0 w 157"/>
                  <a:gd name="T1" fmla="*/ 1 h 49"/>
                  <a:gd name="T2" fmla="*/ 0 w 157"/>
                  <a:gd name="T3" fmla="*/ 1 h 49"/>
                  <a:gd name="T4" fmla="*/ 0 w 157"/>
                  <a:gd name="T5" fmla="*/ 1 h 49"/>
                  <a:gd name="T6" fmla="*/ 0 w 157"/>
                  <a:gd name="T7" fmla="*/ 1 h 49"/>
                  <a:gd name="T8" fmla="*/ 0 w 157"/>
                  <a:gd name="T9" fmla="*/ 1 h 49"/>
                  <a:gd name="T10" fmla="*/ 0 w 157"/>
                  <a:gd name="T11" fmla="*/ 1 h 49"/>
                  <a:gd name="T12" fmla="*/ 0 w 157"/>
                  <a:gd name="T13" fmla="*/ 1 h 49"/>
                  <a:gd name="T14" fmla="*/ 0 w 157"/>
                  <a:gd name="T15" fmla="*/ 1 h 49"/>
                  <a:gd name="T16" fmla="*/ 0 w 157"/>
                  <a:gd name="T17" fmla="*/ 1 h 49"/>
                  <a:gd name="T18" fmla="*/ 0 w 157"/>
                  <a:gd name="T19" fmla="*/ 1 h 49"/>
                  <a:gd name="T20" fmla="*/ 0 w 157"/>
                  <a:gd name="T21" fmla="*/ 1 h 49"/>
                  <a:gd name="T22" fmla="*/ 0 w 157"/>
                  <a:gd name="T23" fmla="*/ 1 h 49"/>
                  <a:gd name="T24" fmla="*/ 0 w 157"/>
                  <a:gd name="T25" fmla="*/ 1 h 49"/>
                  <a:gd name="T26" fmla="*/ 0 w 157"/>
                  <a:gd name="T27" fmla="*/ 1 h 49"/>
                  <a:gd name="T28" fmla="*/ 0 w 157"/>
                  <a:gd name="T29" fmla="*/ 1 h 49"/>
                  <a:gd name="T30" fmla="*/ 0 w 157"/>
                  <a:gd name="T31" fmla="*/ 1 h 49"/>
                  <a:gd name="T32" fmla="*/ 0 w 157"/>
                  <a:gd name="T33" fmla="*/ 1 h 49"/>
                  <a:gd name="T34" fmla="*/ 0 w 157"/>
                  <a:gd name="T35" fmla="*/ 1 h 49"/>
                  <a:gd name="T36" fmla="*/ 0 w 157"/>
                  <a:gd name="T37" fmla="*/ 1 h 49"/>
                  <a:gd name="T38" fmla="*/ 0 w 157"/>
                  <a:gd name="T39" fmla="*/ 0 h 49"/>
                  <a:gd name="T40" fmla="*/ 0 w 157"/>
                  <a:gd name="T41" fmla="*/ 1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7"/>
                  <a:gd name="T64" fmla="*/ 0 h 49"/>
                  <a:gd name="T65" fmla="*/ 157 w 157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7" h="49">
                    <a:moveTo>
                      <a:pt x="157" y="7"/>
                    </a:moveTo>
                    <a:lnTo>
                      <a:pt x="146" y="11"/>
                    </a:lnTo>
                    <a:lnTo>
                      <a:pt x="136" y="14"/>
                    </a:lnTo>
                    <a:lnTo>
                      <a:pt x="115" y="18"/>
                    </a:lnTo>
                    <a:lnTo>
                      <a:pt x="78" y="26"/>
                    </a:lnTo>
                    <a:lnTo>
                      <a:pt x="60" y="31"/>
                    </a:lnTo>
                    <a:lnTo>
                      <a:pt x="43" y="35"/>
                    </a:lnTo>
                    <a:lnTo>
                      <a:pt x="25" y="41"/>
                    </a:lnTo>
                    <a:lnTo>
                      <a:pt x="16" y="45"/>
                    </a:lnTo>
                    <a:lnTo>
                      <a:pt x="7" y="49"/>
                    </a:lnTo>
                    <a:lnTo>
                      <a:pt x="0" y="42"/>
                    </a:lnTo>
                    <a:lnTo>
                      <a:pt x="8" y="38"/>
                    </a:lnTo>
                    <a:lnTo>
                      <a:pt x="19" y="34"/>
                    </a:lnTo>
                    <a:lnTo>
                      <a:pt x="38" y="27"/>
                    </a:lnTo>
                    <a:lnTo>
                      <a:pt x="56" y="22"/>
                    </a:lnTo>
                    <a:lnTo>
                      <a:pt x="75" y="18"/>
                    </a:lnTo>
                    <a:lnTo>
                      <a:pt x="112" y="11"/>
                    </a:lnTo>
                    <a:lnTo>
                      <a:pt x="131" y="6"/>
                    </a:lnTo>
                    <a:lnTo>
                      <a:pt x="140" y="4"/>
                    </a:lnTo>
                    <a:lnTo>
                      <a:pt x="151" y="0"/>
                    </a:lnTo>
                    <a:lnTo>
                      <a:pt x="157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7" name="Freeform 1119"/>
              <p:cNvSpPr>
                <a:spLocks/>
              </p:cNvSpPr>
              <p:nvPr/>
            </p:nvSpPr>
            <p:spPr bwMode="auto">
              <a:xfrm>
                <a:off x="3728" y="1809"/>
                <a:ext cx="2" cy="4"/>
              </a:xfrm>
              <a:custGeom>
                <a:avLst/>
                <a:gdLst>
                  <a:gd name="T0" fmla="*/ 0 w 6"/>
                  <a:gd name="T1" fmla="*/ 1 h 7"/>
                  <a:gd name="T2" fmla="*/ 0 w 6"/>
                  <a:gd name="T3" fmla="*/ 0 h 7"/>
                  <a:gd name="T4" fmla="*/ 0 w 6"/>
                  <a:gd name="T5" fmla="*/ 1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6" y="7"/>
                    </a:moveTo>
                    <a:lnTo>
                      <a:pt x="0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8" name="Freeform 1120"/>
              <p:cNvSpPr>
                <a:spLocks/>
              </p:cNvSpPr>
              <p:nvPr/>
            </p:nvSpPr>
            <p:spPr bwMode="auto">
              <a:xfrm>
                <a:off x="3610" y="1831"/>
                <a:ext cx="70" cy="57"/>
              </a:xfrm>
              <a:custGeom>
                <a:avLst/>
                <a:gdLst>
                  <a:gd name="T0" fmla="*/ 0 w 209"/>
                  <a:gd name="T1" fmla="*/ 1 h 113"/>
                  <a:gd name="T2" fmla="*/ 0 w 209"/>
                  <a:gd name="T3" fmla="*/ 1 h 113"/>
                  <a:gd name="T4" fmla="*/ 0 w 209"/>
                  <a:gd name="T5" fmla="*/ 1 h 113"/>
                  <a:gd name="T6" fmla="*/ 0 w 209"/>
                  <a:gd name="T7" fmla="*/ 1 h 113"/>
                  <a:gd name="T8" fmla="*/ 0 w 209"/>
                  <a:gd name="T9" fmla="*/ 1 h 113"/>
                  <a:gd name="T10" fmla="*/ 0 w 209"/>
                  <a:gd name="T11" fmla="*/ 1 h 113"/>
                  <a:gd name="T12" fmla="*/ 0 w 209"/>
                  <a:gd name="T13" fmla="*/ 1 h 113"/>
                  <a:gd name="T14" fmla="*/ 0 w 209"/>
                  <a:gd name="T15" fmla="*/ 1 h 113"/>
                  <a:gd name="T16" fmla="*/ 0 w 209"/>
                  <a:gd name="T17" fmla="*/ 1 h 113"/>
                  <a:gd name="T18" fmla="*/ 0 w 209"/>
                  <a:gd name="T19" fmla="*/ 1 h 113"/>
                  <a:gd name="T20" fmla="*/ 0 w 209"/>
                  <a:gd name="T21" fmla="*/ 1 h 113"/>
                  <a:gd name="T22" fmla="*/ 0 w 209"/>
                  <a:gd name="T23" fmla="*/ 1 h 113"/>
                  <a:gd name="T24" fmla="*/ 0 w 209"/>
                  <a:gd name="T25" fmla="*/ 1 h 113"/>
                  <a:gd name="T26" fmla="*/ 0 w 209"/>
                  <a:gd name="T27" fmla="*/ 1 h 113"/>
                  <a:gd name="T28" fmla="*/ 0 w 209"/>
                  <a:gd name="T29" fmla="*/ 1 h 113"/>
                  <a:gd name="T30" fmla="*/ 0 w 209"/>
                  <a:gd name="T31" fmla="*/ 1 h 113"/>
                  <a:gd name="T32" fmla="*/ 0 w 209"/>
                  <a:gd name="T33" fmla="*/ 1 h 113"/>
                  <a:gd name="T34" fmla="*/ 0 w 209"/>
                  <a:gd name="T35" fmla="*/ 1 h 113"/>
                  <a:gd name="T36" fmla="*/ 0 w 209"/>
                  <a:gd name="T37" fmla="*/ 1 h 113"/>
                  <a:gd name="T38" fmla="*/ 0 w 209"/>
                  <a:gd name="T39" fmla="*/ 1 h 113"/>
                  <a:gd name="T40" fmla="*/ 0 w 209"/>
                  <a:gd name="T41" fmla="*/ 1 h 113"/>
                  <a:gd name="T42" fmla="*/ 0 w 209"/>
                  <a:gd name="T43" fmla="*/ 1 h 113"/>
                  <a:gd name="T44" fmla="*/ 0 w 209"/>
                  <a:gd name="T45" fmla="*/ 1 h 113"/>
                  <a:gd name="T46" fmla="*/ 0 w 209"/>
                  <a:gd name="T47" fmla="*/ 1 h 113"/>
                  <a:gd name="T48" fmla="*/ 0 w 209"/>
                  <a:gd name="T49" fmla="*/ 1 h 113"/>
                  <a:gd name="T50" fmla="*/ 0 w 209"/>
                  <a:gd name="T51" fmla="*/ 1 h 113"/>
                  <a:gd name="T52" fmla="*/ 0 w 209"/>
                  <a:gd name="T53" fmla="*/ 1 h 113"/>
                  <a:gd name="T54" fmla="*/ 0 w 209"/>
                  <a:gd name="T55" fmla="*/ 1 h 113"/>
                  <a:gd name="T56" fmla="*/ 0 w 209"/>
                  <a:gd name="T57" fmla="*/ 1 h 113"/>
                  <a:gd name="T58" fmla="*/ 0 w 209"/>
                  <a:gd name="T59" fmla="*/ 1 h 113"/>
                  <a:gd name="T60" fmla="*/ 0 w 209"/>
                  <a:gd name="T61" fmla="*/ 1 h 113"/>
                  <a:gd name="T62" fmla="*/ 0 w 209"/>
                  <a:gd name="T63" fmla="*/ 1 h 113"/>
                  <a:gd name="T64" fmla="*/ 0 w 209"/>
                  <a:gd name="T65" fmla="*/ 1 h 113"/>
                  <a:gd name="T66" fmla="*/ 0 w 209"/>
                  <a:gd name="T67" fmla="*/ 1 h 113"/>
                  <a:gd name="T68" fmla="*/ 0 w 209"/>
                  <a:gd name="T69" fmla="*/ 1 h 113"/>
                  <a:gd name="T70" fmla="*/ 0 w 209"/>
                  <a:gd name="T71" fmla="*/ 1 h 113"/>
                  <a:gd name="T72" fmla="*/ 0 w 209"/>
                  <a:gd name="T73" fmla="*/ 1 h 113"/>
                  <a:gd name="T74" fmla="*/ 0 w 209"/>
                  <a:gd name="T75" fmla="*/ 1 h 113"/>
                  <a:gd name="T76" fmla="*/ 0 w 209"/>
                  <a:gd name="T77" fmla="*/ 1 h 113"/>
                  <a:gd name="T78" fmla="*/ 0 w 209"/>
                  <a:gd name="T79" fmla="*/ 1 h 113"/>
                  <a:gd name="T80" fmla="*/ 0 w 209"/>
                  <a:gd name="T81" fmla="*/ 1 h 113"/>
                  <a:gd name="T82" fmla="*/ 0 w 209"/>
                  <a:gd name="T83" fmla="*/ 0 h 113"/>
                  <a:gd name="T84" fmla="*/ 0 w 209"/>
                  <a:gd name="T85" fmla="*/ 1 h 11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9"/>
                  <a:gd name="T130" fmla="*/ 0 h 113"/>
                  <a:gd name="T131" fmla="*/ 209 w 209"/>
                  <a:gd name="T132" fmla="*/ 113 h 11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9" h="113">
                    <a:moveTo>
                      <a:pt x="209" y="6"/>
                    </a:moveTo>
                    <a:lnTo>
                      <a:pt x="194" y="13"/>
                    </a:lnTo>
                    <a:lnTo>
                      <a:pt x="181" y="23"/>
                    </a:lnTo>
                    <a:lnTo>
                      <a:pt x="175" y="26"/>
                    </a:lnTo>
                    <a:lnTo>
                      <a:pt x="169" y="31"/>
                    </a:lnTo>
                    <a:lnTo>
                      <a:pt x="157" y="39"/>
                    </a:lnTo>
                    <a:lnTo>
                      <a:pt x="136" y="57"/>
                    </a:lnTo>
                    <a:lnTo>
                      <a:pt x="125" y="66"/>
                    </a:lnTo>
                    <a:lnTo>
                      <a:pt x="114" y="74"/>
                    </a:lnTo>
                    <a:lnTo>
                      <a:pt x="102" y="82"/>
                    </a:lnTo>
                    <a:lnTo>
                      <a:pt x="92" y="89"/>
                    </a:lnTo>
                    <a:lnTo>
                      <a:pt x="79" y="96"/>
                    </a:lnTo>
                    <a:lnTo>
                      <a:pt x="65" y="102"/>
                    </a:lnTo>
                    <a:lnTo>
                      <a:pt x="59" y="104"/>
                    </a:lnTo>
                    <a:lnTo>
                      <a:pt x="52" y="107"/>
                    </a:lnTo>
                    <a:lnTo>
                      <a:pt x="44" y="108"/>
                    </a:lnTo>
                    <a:lnTo>
                      <a:pt x="36" y="110"/>
                    </a:lnTo>
                    <a:lnTo>
                      <a:pt x="28" y="111"/>
                    </a:lnTo>
                    <a:lnTo>
                      <a:pt x="19" y="112"/>
                    </a:lnTo>
                    <a:lnTo>
                      <a:pt x="10" y="113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9" y="105"/>
                    </a:lnTo>
                    <a:lnTo>
                      <a:pt x="16" y="104"/>
                    </a:lnTo>
                    <a:lnTo>
                      <a:pt x="25" y="104"/>
                    </a:lnTo>
                    <a:lnTo>
                      <a:pt x="33" y="102"/>
                    </a:lnTo>
                    <a:lnTo>
                      <a:pt x="40" y="101"/>
                    </a:lnTo>
                    <a:lnTo>
                      <a:pt x="46" y="99"/>
                    </a:lnTo>
                    <a:lnTo>
                      <a:pt x="53" y="97"/>
                    </a:lnTo>
                    <a:lnTo>
                      <a:pt x="59" y="94"/>
                    </a:lnTo>
                    <a:lnTo>
                      <a:pt x="73" y="89"/>
                    </a:lnTo>
                    <a:lnTo>
                      <a:pt x="83" y="83"/>
                    </a:lnTo>
                    <a:lnTo>
                      <a:pt x="95" y="76"/>
                    </a:lnTo>
                    <a:lnTo>
                      <a:pt x="105" y="68"/>
                    </a:lnTo>
                    <a:lnTo>
                      <a:pt x="116" y="61"/>
                    </a:lnTo>
                    <a:lnTo>
                      <a:pt x="127" y="51"/>
                    </a:lnTo>
                    <a:lnTo>
                      <a:pt x="148" y="34"/>
                    </a:lnTo>
                    <a:lnTo>
                      <a:pt x="160" y="25"/>
                    </a:lnTo>
                    <a:lnTo>
                      <a:pt x="166" y="20"/>
                    </a:lnTo>
                    <a:lnTo>
                      <a:pt x="173" y="16"/>
                    </a:lnTo>
                    <a:lnTo>
                      <a:pt x="187" y="7"/>
                    </a:lnTo>
                    <a:lnTo>
                      <a:pt x="202" y="0"/>
                    </a:lnTo>
                    <a:lnTo>
                      <a:pt x="209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9" name="Freeform 1121"/>
              <p:cNvSpPr>
                <a:spLocks/>
              </p:cNvSpPr>
              <p:nvPr/>
            </p:nvSpPr>
            <p:spPr bwMode="auto">
              <a:xfrm>
                <a:off x="3678" y="1830"/>
                <a:ext cx="2" cy="4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1 h 7"/>
                  <a:gd name="T4" fmla="*/ 0 w 7"/>
                  <a:gd name="T5" fmla="*/ 1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0"/>
                    </a:moveTo>
                    <a:lnTo>
                      <a:pt x="0" y="1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0" name="Rectangle 1122"/>
              <p:cNvSpPr>
                <a:spLocks noChangeArrowheads="1"/>
              </p:cNvSpPr>
              <p:nvPr/>
            </p:nvSpPr>
            <p:spPr bwMode="auto">
              <a:xfrm>
                <a:off x="3568" y="1883"/>
                <a:ext cx="42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31" name="Freeform 1123"/>
              <p:cNvSpPr>
                <a:spLocks/>
              </p:cNvSpPr>
              <p:nvPr/>
            </p:nvSpPr>
            <p:spPr bwMode="auto">
              <a:xfrm>
                <a:off x="3610" y="1883"/>
                <a:ext cx="0" cy="5"/>
              </a:xfrm>
              <a:custGeom>
                <a:avLst/>
                <a:gdLst>
                  <a:gd name="T0" fmla="*/ 1 h 8"/>
                  <a:gd name="T1" fmla="*/ 0 h 8"/>
                  <a:gd name="T2" fmla="*/ 1 h 8"/>
                  <a:gd name="T3" fmla="*/ 0 60000 65536"/>
                  <a:gd name="T4" fmla="*/ 0 60000 65536"/>
                  <a:gd name="T5" fmla="*/ 0 60000 65536"/>
                  <a:gd name="T6" fmla="*/ 0 h 8"/>
                  <a:gd name="T7" fmla="*/ 8 h 8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2" name="Freeform 1124"/>
              <p:cNvSpPr>
                <a:spLocks/>
              </p:cNvSpPr>
              <p:nvPr/>
            </p:nvSpPr>
            <p:spPr bwMode="auto">
              <a:xfrm>
                <a:off x="3501" y="1883"/>
                <a:ext cx="68" cy="34"/>
              </a:xfrm>
              <a:custGeom>
                <a:avLst/>
                <a:gdLst>
                  <a:gd name="T0" fmla="*/ 0 w 205"/>
                  <a:gd name="T1" fmla="*/ 1 h 68"/>
                  <a:gd name="T2" fmla="*/ 0 w 205"/>
                  <a:gd name="T3" fmla="*/ 1 h 68"/>
                  <a:gd name="T4" fmla="*/ 0 w 205"/>
                  <a:gd name="T5" fmla="*/ 1 h 68"/>
                  <a:gd name="T6" fmla="*/ 0 w 205"/>
                  <a:gd name="T7" fmla="*/ 1 h 68"/>
                  <a:gd name="T8" fmla="*/ 0 w 205"/>
                  <a:gd name="T9" fmla="*/ 1 h 68"/>
                  <a:gd name="T10" fmla="*/ 0 w 205"/>
                  <a:gd name="T11" fmla="*/ 1 h 68"/>
                  <a:gd name="T12" fmla="*/ 0 w 205"/>
                  <a:gd name="T13" fmla="*/ 1 h 68"/>
                  <a:gd name="T14" fmla="*/ 0 w 205"/>
                  <a:gd name="T15" fmla="*/ 1 h 68"/>
                  <a:gd name="T16" fmla="*/ 0 w 205"/>
                  <a:gd name="T17" fmla="*/ 1 h 68"/>
                  <a:gd name="T18" fmla="*/ 0 w 205"/>
                  <a:gd name="T19" fmla="*/ 1 h 68"/>
                  <a:gd name="T20" fmla="*/ 0 w 205"/>
                  <a:gd name="T21" fmla="*/ 1 h 68"/>
                  <a:gd name="T22" fmla="*/ 0 w 205"/>
                  <a:gd name="T23" fmla="*/ 1 h 68"/>
                  <a:gd name="T24" fmla="*/ 0 w 205"/>
                  <a:gd name="T25" fmla="*/ 1 h 68"/>
                  <a:gd name="T26" fmla="*/ 0 w 205"/>
                  <a:gd name="T27" fmla="*/ 1 h 68"/>
                  <a:gd name="T28" fmla="*/ 0 w 205"/>
                  <a:gd name="T29" fmla="*/ 1 h 68"/>
                  <a:gd name="T30" fmla="*/ 0 w 205"/>
                  <a:gd name="T31" fmla="*/ 1 h 68"/>
                  <a:gd name="T32" fmla="*/ 0 w 205"/>
                  <a:gd name="T33" fmla="*/ 1 h 68"/>
                  <a:gd name="T34" fmla="*/ 0 w 205"/>
                  <a:gd name="T35" fmla="*/ 1 h 68"/>
                  <a:gd name="T36" fmla="*/ 0 w 205"/>
                  <a:gd name="T37" fmla="*/ 1 h 68"/>
                  <a:gd name="T38" fmla="*/ 0 w 205"/>
                  <a:gd name="T39" fmla="*/ 1 h 68"/>
                  <a:gd name="T40" fmla="*/ 0 w 205"/>
                  <a:gd name="T41" fmla="*/ 1 h 68"/>
                  <a:gd name="T42" fmla="*/ 0 w 205"/>
                  <a:gd name="T43" fmla="*/ 1 h 68"/>
                  <a:gd name="T44" fmla="*/ 0 w 205"/>
                  <a:gd name="T45" fmla="*/ 1 h 68"/>
                  <a:gd name="T46" fmla="*/ 0 w 205"/>
                  <a:gd name="T47" fmla="*/ 1 h 68"/>
                  <a:gd name="T48" fmla="*/ 0 w 205"/>
                  <a:gd name="T49" fmla="*/ 1 h 68"/>
                  <a:gd name="T50" fmla="*/ 0 w 205"/>
                  <a:gd name="T51" fmla="*/ 1 h 68"/>
                  <a:gd name="T52" fmla="*/ 0 w 205"/>
                  <a:gd name="T53" fmla="*/ 1 h 68"/>
                  <a:gd name="T54" fmla="*/ 0 w 205"/>
                  <a:gd name="T55" fmla="*/ 1 h 68"/>
                  <a:gd name="T56" fmla="*/ 0 w 205"/>
                  <a:gd name="T57" fmla="*/ 1 h 68"/>
                  <a:gd name="T58" fmla="*/ 0 w 205"/>
                  <a:gd name="T59" fmla="*/ 1 h 68"/>
                  <a:gd name="T60" fmla="*/ 0 w 205"/>
                  <a:gd name="T61" fmla="*/ 1 h 68"/>
                  <a:gd name="T62" fmla="*/ 0 w 205"/>
                  <a:gd name="T63" fmla="*/ 1 h 68"/>
                  <a:gd name="T64" fmla="*/ 0 w 205"/>
                  <a:gd name="T65" fmla="*/ 1 h 68"/>
                  <a:gd name="T66" fmla="*/ 0 w 205"/>
                  <a:gd name="T67" fmla="*/ 1 h 68"/>
                  <a:gd name="T68" fmla="*/ 0 w 205"/>
                  <a:gd name="T69" fmla="*/ 1 h 68"/>
                  <a:gd name="T70" fmla="*/ 0 w 205"/>
                  <a:gd name="T71" fmla="*/ 1 h 68"/>
                  <a:gd name="T72" fmla="*/ 0 w 205"/>
                  <a:gd name="T73" fmla="*/ 1 h 68"/>
                  <a:gd name="T74" fmla="*/ 0 w 205"/>
                  <a:gd name="T75" fmla="*/ 1 h 68"/>
                  <a:gd name="T76" fmla="*/ 0 w 205"/>
                  <a:gd name="T77" fmla="*/ 0 h 68"/>
                  <a:gd name="T78" fmla="*/ 0 w 205"/>
                  <a:gd name="T79" fmla="*/ 0 h 68"/>
                  <a:gd name="T80" fmla="*/ 0 w 205"/>
                  <a:gd name="T81" fmla="*/ 1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5"/>
                  <a:gd name="T124" fmla="*/ 0 h 68"/>
                  <a:gd name="T125" fmla="*/ 205 w 205"/>
                  <a:gd name="T126" fmla="*/ 68 h 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5" h="68">
                    <a:moveTo>
                      <a:pt x="205" y="8"/>
                    </a:moveTo>
                    <a:lnTo>
                      <a:pt x="196" y="8"/>
                    </a:lnTo>
                    <a:lnTo>
                      <a:pt x="190" y="9"/>
                    </a:lnTo>
                    <a:lnTo>
                      <a:pt x="175" y="10"/>
                    </a:lnTo>
                    <a:lnTo>
                      <a:pt x="162" y="13"/>
                    </a:lnTo>
                    <a:lnTo>
                      <a:pt x="156" y="15"/>
                    </a:lnTo>
                    <a:lnTo>
                      <a:pt x="150" y="17"/>
                    </a:lnTo>
                    <a:lnTo>
                      <a:pt x="144" y="19"/>
                    </a:lnTo>
                    <a:lnTo>
                      <a:pt x="139" y="21"/>
                    </a:lnTo>
                    <a:lnTo>
                      <a:pt x="127" y="27"/>
                    </a:lnTo>
                    <a:lnTo>
                      <a:pt x="105" y="37"/>
                    </a:lnTo>
                    <a:lnTo>
                      <a:pt x="83" y="48"/>
                    </a:lnTo>
                    <a:lnTo>
                      <a:pt x="71" y="53"/>
                    </a:lnTo>
                    <a:lnTo>
                      <a:pt x="59" y="58"/>
                    </a:lnTo>
                    <a:lnTo>
                      <a:pt x="46" y="61"/>
                    </a:lnTo>
                    <a:lnTo>
                      <a:pt x="33" y="65"/>
                    </a:lnTo>
                    <a:lnTo>
                      <a:pt x="25" y="67"/>
                    </a:lnTo>
                    <a:lnTo>
                      <a:pt x="18" y="67"/>
                    </a:lnTo>
                    <a:lnTo>
                      <a:pt x="9" y="68"/>
                    </a:lnTo>
                    <a:lnTo>
                      <a:pt x="2" y="68"/>
                    </a:lnTo>
                    <a:lnTo>
                      <a:pt x="0" y="59"/>
                    </a:lnTo>
                    <a:lnTo>
                      <a:pt x="7" y="59"/>
                    </a:lnTo>
                    <a:lnTo>
                      <a:pt x="15" y="59"/>
                    </a:lnTo>
                    <a:lnTo>
                      <a:pt x="22" y="58"/>
                    </a:lnTo>
                    <a:lnTo>
                      <a:pt x="30" y="57"/>
                    </a:lnTo>
                    <a:lnTo>
                      <a:pt x="42" y="54"/>
                    </a:lnTo>
                    <a:lnTo>
                      <a:pt x="53" y="51"/>
                    </a:lnTo>
                    <a:lnTo>
                      <a:pt x="65" y="46"/>
                    </a:lnTo>
                    <a:lnTo>
                      <a:pt x="77" y="41"/>
                    </a:lnTo>
                    <a:lnTo>
                      <a:pt x="98" y="31"/>
                    </a:lnTo>
                    <a:lnTo>
                      <a:pt x="120" y="19"/>
                    </a:lnTo>
                    <a:lnTo>
                      <a:pt x="132" y="14"/>
                    </a:lnTo>
                    <a:lnTo>
                      <a:pt x="139" y="12"/>
                    </a:lnTo>
                    <a:lnTo>
                      <a:pt x="145" y="10"/>
                    </a:lnTo>
                    <a:lnTo>
                      <a:pt x="151" y="8"/>
                    </a:lnTo>
                    <a:lnTo>
                      <a:pt x="159" y="6"/>
                    </a:lnTo>
                    <a:lnTo>
                      <a:pt x="172" y="3"/>
                    </a:lnTo>
                    <a:lnTo>
                      <a:pt x="187" y="1"/>
                    </a:lnTo>
                    <a:lnTo>
                      <a:pt x="196" y="0"/>
                    </a:lnTo>
                    <a:lnTo>
                      <a:pt x="203" y="0"/>
                    </a:lnTo>
                    <a:lnTo>
                      <a:pt x="205" y="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3" name="Freeform 1125"/>
              <p:cNvSpPr>
                <a:spLocks/>
              </p:cNvSpPr>
              <p:nvPr/>
            </p:nvSpPr>
            <p:spPr bwMode="auto">
              <a:xfrm>
                <a:off x="3568" y="1883"/>
                <a:ext cx="1" cy="5"/>
              </a:xfrm>
              <a:custGeom>
                <a:avLst/>
                <a:gdLst>
                  <a:gd name="T0" fmla="*/ 0 w 2"/>
                  <a:gd name="T1" fmla="*/ 0 h 8"/>
                  <a:gd name="T2" fmla="*/ 1 w 2"/>
                  <a:gd name="T3" fmla="*/ 1 h 8"/>
                  <a:gd name="T4" fmla="*/ 0 w 2"/>
                  <a:gd name="T5" fmla="*/ 1 h 8"/>
                  <a:gd name="T6" fmla="*/ 0 w 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0" y="0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4" name="Freeform 1126"/>
              <p:cNvSpPr>
                <a:spLocks/>
              </p:cNvSpPr>
              <p:nvPr/>
            </p:nvSpPr>
            <p:spPr bwMode="auto">
              <a:xfrm>
                <a:off x="3477" y="1898"/>
                <a:ext cx="24" cy="19"/>
              </a:xfrm>
              <a:custGeom>
                <a:avLst/>
                <a:gdLst>
                  <a:gd name="T0" fmla="*/ 0 w 72"/>
                  <a:gd name="T1" fmla="*/ 1 h 38"/>
                  <a:gd name="T2" fmla="*/ 0 w 72"/>
                  <a:gd name="T3" fmla="*/ 1 h 38"/>
                  <a:gd name="T4" fmla="*/ 0 w 72"/>
                  <a:gd name="T5" fmla="*/ 1 h 38"/>
                  <a:gd name="T6" fmla="*/ 0 w 72"/>
                  <a:gd name="T7" fmla="*/ 1 h 38"/>
                  <a:gd name="T8" fmla="*/ 0 w 72"/>
                  <a:gd name="T9" fmla="*/ 1 h 38"/>
                  <a:gd name="T10" fmla="*/ 0 w 72"/>
                  <a:gd name="T11" fmla="*/ 1 h 38"/>
                  <a:gd name="T12" fmla="*/ 0 w 72"/>
                  <a:gd name="T13" fmla="*/ 1 h 38"/>
                  <a:gd name="T14" fmla="*/ 0 w 72"/>
                  <a:gd name="T15" fmla="*/ 1 h 38"/>
                  <a:gd name="T16" fmla="*/ 0 w 72"/>
                  <a:gd name="T17" fmla="*/ 0 h 38"/>
                  <a:gd name="T18" fmla="*/ 0 w 72"/>
                  <a:gd name="T19" fmla="*/ 1 h 38"/>
                  <a:gd name="T20" fmla="*/ 0 w 72"/>
                  <a:gd name="T21" fmla="*/ 1 h 38"/>
                  <a:gd name="T22" fmla="*/ 0 w 72"/>
                  <a:gd name="T23" fmla="*/ 1 h 38"/>
                  <a:gd name="T24" fmla="*/ 0 w 72"/>
                  <a:gd name="T25" fmla="*/ 1 h 38"/>
                  <a:gd name="T26" fmla="*/ 0 w 72"/>
                  <a:gd name="T27" fmla="*/ 1 h 38"/>
                  <a:gd name="T28" fmla="*/ 0 w 72"/>
                  <a:gd name="T29" fmla="*/ 1 h 38"/>
                  <a:gd name="T30" fmla="*/ 0 w 72"/>
                  <a:gd name="T31" fmla="*/ 1 h 38"/>
                  <a:gd name="T32" fmla="*/ 0 w 72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38"/>
                  <a:gd name="T53" fmla="*/ 72 w 72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38">
                    <a:moveTo>
                      <a:pt x="70" y="38"/>
                    </a:moveTo>
                    <a:lnTo>
                      <a:pt x="60" y="37"/>
                    </a:lnTo>
                    <a:lnTo>
                      <a:pt x="49" y="34"/>
                    </a:lnTo>
                    <a:lnTo>
                      <a:pt x="40" y="29"/>
                    </a:lnTo>
                    <a:lnTo>
                      <a:pt x="36" y="27"/>
                    </a:lnTo>
                    <a:lnTo>
                      <a:pt x="31" y="25"/>
                    </a:lnTo>
                    <a:lnTo>
                      <a:pt x="15" y="15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24" y="9"/>
                    </a:lnTo>
                    <a:lnTo>
                      <a:pt x="39" y="19"/>
                    </a:lnTo>
                    <a:lnTo>
                      <a:pt x="43" y="21"/>
                    </a:lnTo>
                    <a:lnTo>
                      <a:pt x="46" y="23"/>
                    </a:lnTo>
                    <a:lnTo>
                      <a:pt x="55" y="26"/>
                    </a:lnTo>
                    <a:lnTo>
                      <a:pt x="63" y="28"/>
                    </a:lnTo>
                    <a:lnTo>
                      <a:pt x="72" y="29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5" name="Freeform 1127"/>
              <p:cNvSpPr>
                <a:spLocks/>
              </p:cNvSpPr>
              <p:nvPr/>
            </p:nvSpPr>
            <p:spPr bwMode="auto">
              <a:xfrm>
                <a:off x="3501" y="1913"/>
                <a:ext cx="0" cy="4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0 h 9"/>
                  <a:gd name="T4" fmla="*/ 0 w 2"/>
                  <a:gd name="T5" fmla="*/ 0 h 9"/>
                  <a:gd name="T6" fmla="*/ 0 w 2"/>
                  <a:gd name="T7" fmla="*/ 0 h 9"/>
                  <a:gd name="T8" fmla="*/ 0 w 2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9"/>
                  <a:gd name="T17" fmla="*/ 0 w 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9">
                    <a:moveTo>
                      <a:pt x="2" y="9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6" name="Freeform 1128"/>
              <p:cNvSpPr>
                <a:spLocks/>
              </p:cNvSpPr>
              <p:nvPr/>
            </p:nvSpPr>
            <p:spPr bwMode="auto">
              <a:xfrm>
                <a:off x="3474" y="1897"/>
                <a:ext cx="6" cy="4"/>
              </a:xfrm>
              <a:custGeom>
                <a:avLst/>
                <a:gdLst>
                  <a:gd name="T0" fmla="*/ 0 w 18"/>
                  <a:gd name="T1" fmla="*/ 1 h 8"/>
                  <a:gd name="T2" fmla="*/ 0 w 18"/>
                  <a:gd name="T3" fmla="*/ 1 h 8"/>
                  <a:gd name="T4" fmla="*/ 0 w 18"/>
                  <a:gd name="T5" fmla="*/ 0 h 8"/>
                  <a:gd name="T6" fmla="*/ 0 w 18"/>
                  <a:gd name="T7" fmla="*/ 1 h 8"/>
                  <a:gd name="T8" fmla="*/ 0 w 18"/>
                  <a:gd name="T9" fmla="*/ 1 h 8"/>
                  <a:gd name="T10" fmla="*/ 0 w 18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8"/>
                  <a:gd name="T20" fmla="*/ 18 w 1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8">
                    <a:moveTo>
                      <a:pt x="9" y="7"/>
                    </a:moveTo>
                    <a:lnTo>
                      <a:pt x="0" y="2"/>
                    </a:lnTo>
                    <a:lnTo>
                      <a:pt x="14" y="0"/>
                    </a:lnTo>
                    <a:lnTo>
                      <a:pt x="15" y="8"/>
                    </a:lnTo>
                    <a:lnTo>
                      <a:pt x="18" y="2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2" name="Group 1130"/>
            <p:cNvGrpSpPr>
              <a:grpSpLocks noChangeAspect="1"/>
            </p:cNvGrpSpPr>
            <p:nvPr/>
          </p:nvGrpSpPr>
          <p:grpSpPr bwMode="auto">
            <a:xfrm>
              <a:off x="1987" y="2931"/>
              <a:ext cx="67" cy="88"/>
              <a:chOff x="1987" y="2931"/>
              <a:chExt cx="67" cy="88"/>
            </a:xfrm>
          </p:grpSpPr>
          <p:sp>
            <p:nvSpPr>
              <p:cNvPr id="25653" name="AutoShape 1129"/>
              <p:cNvSpPr>
                <a:spLocks noChangeAspect="1" noChangeArrowheads="1" noTextEdit="1"/>
              </p:cNvSpPr>
              <p:nvPr/>
            </p:nvSpPr>
            <p:spPr bwMode="auto">
              <a:xfrm>
                <a:off x="1987" y="2931"/>
                <a:ext cx="6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4" name="Freeform 1131"/>
              <p:cNvSpPr>
                <a:spLocks/>
              </p:cNvSpPr>
              <p:nvPr/>
            </p:nvSpPr>
            <p:spPr bwMode="auto">
              <a:xfrm>
                <a:off x="1990" y="2934"/>
                <a:ext cx="61" cy="81"/>
              </a:xfrm>
              <a:custGeom>
                <a:avLst/>
                <a:gdLst>
                  <a:gd name="T0" fmla="*/ 0 w 182"/>
                  <a:gd name="T1" fmla="*/ 0 h 164"/>
                  <a:gd name="T2" fmla="*/ 0 w 182"/>
                  <a:gd name="T3" fmla="*/ 0 h 164"/>
                  <a:gd name="T4" fmla="*/ 0 w 182"/>
                  <a:gd name="T5" fmla="*/ 0 h 164"/>
                  <a:gd name="T6" fmla="*/ 0 w 182"/>
                  <a:gd name="T7" fmla="*/ 0 h 164"/>
                  <a:gd name="T8" fmla="*/ 0 w 182"/>
                  <a:gd name="T9" fmla="*/ 0 h 164"/>
                  <a:gd name="T10" fmla="*/ 0 w 182"/>
                  <a:gd name="T11" fmla="*/ 0 h 164"/>
                  <a:gd name="T12" fmla="*/ 0 w 182"/>
                  <a:gd name="T13" fmla="*/ 0 h 164"/>
                  <a:gd name="T14" fmla="*/ 0 w 182"/>
                  <a:gd name="T15" fmla="*/ 0 h 164"/>
                  <a:gd name="T16" fmla="*/ 0 w 182"/>
                  <a:gd name="T17" fmla="*/ 0 h 164"/>
                  <a:gd name="T18" fmla="*/ 0 w 182"/>
                  <a:gd name="T19" fmla="*/ 0 h 164"/>
                  <a:gd name="T20" fmla="*/ 0 w 182"/>
                  <a:gd name="T21" fmla="*/ 0 h 164"/>
                  <a:gd name="T22" fmla="*/ 0 w 182"/>
                  <a:gd name="T23" fmla="*/ 0 h 164"/>
                  <a:gd name="T24" fmla="*/ 0 w 182"/>
                  <a:gd name="T25" fmla="*/ 0 h 164"/>
                  <a:gd name="T26" fmla="*/ 0 w 182"/>
                  <a:gd name="T27" fmla="*/ 0 h 164"/>
                  <a:gd name="T28" fmla="*/ 0 w 182"/>
                  <a:gd name="T29" fmla="*/ 0 h 164"/>
                  <a:gd name="T30" fmla="*/ 0 w 182"/>
                  <a:gd name="T31" fmla="*/ 0 h 164"/>
                  <a:gd name="T32" fmla="*/ 0 w 182"/>
                  <a:gd name="T33" fmla="*/ 0 h 164"/>
                  <a:gd name="T34" fmla="*/ 0 w 182"/>
                  <a:gd name="T35" fmla="*/ 0 h 164"/>
                  <a:gd name="T36" fmla="*/ 0 w 182"/>
                  <a:gd name="T37" fmla="*/ 0 h 164"/>
                  <a:gd name="T38" fmla="*/ 0 w 182"/>
                  <a:gd name="T39" fmla="*/ 0 h 164"/>
                  <a:gd name="T40" fmla="*/ 0 w 182"/>
                  <a:gd name="T41" fmla="*/ 0 h 164"/>
                  <a:gd name="T42" fmla="*/ 0 w 182"/>
                  <a:gd name="T43" fmla="*/ 0 h 164"/>
                  <a:gd name="T44" fmla="*/ 0 w 182"/>
                  <a:gd name="T45" fmla="*/ 0 h 164"/>
                  <a:gd name="T46" fmla="*/ 0 w 182"/>
                  <a:gd name="T47" fmla="*/ 0 h 164"/>
                  <a:gd name="T48" fmla="*/ 0 w 182"/>
                  <a:gd name="T49" fmla="*/ 0 h 164"/>
                  <a:gd name="T50" fmla="*/ 0 w 182"/>
                  <a:gd name="T51" fmla="*/ 0 h 164"/>
                  <a:gd name="T52" fmla="*/ 0 w 182"/>
                  <a:gd name="T53" fmla="*/ 0 h 164"/>
                  <a:gd name="T54" fmla="*/ 0 w 182"/>
                  <a:gd name="T55" fmla="*/ 0 h 164"/>
                  <a:gd name="T56" fmla="*/ 0 w 182"/>
                  <a:gd name="T57" fmla="*/ 0 h 164"/>
                  <a:gd name="T58" fmla="*/ 0 w 182"/>
                  <a:gd name="T59" fmla="*/ 0 h 164"/>
                  <a:gd name="T60" fmla="*/ 0 w 182"/>
                  <a:gd name="T61" fmla="*/ 0 h 164"/>
                  <a:gd name="T62" fmla="*/ 0 w 182"/>
                  <a:gd name="T63" fmla="*/ 0 h 164"/>
                  <a:gd name="T64" fmla="*/ 0 w 182"/>
                  <a:gd name="T65" fmla="*/ 0 h 164"/>
                  <a:gd name="T66" fmla="*/ 0 w 182"/>
                  <a:gd name="T67" fmla="*/ 0 h 164"/>
                  <a:gd name="T68" fmla="*/ 0 w 182"/>
                  <a:gd name="T69" fmla="*/ 0 h 164"/>
                  <a:gd name="T70" fmla="*/ 0 w 182"/>
                  <a:gd name="T71" fmla="*/ 0 h 164"/>
                  <a:gd name="T72" fmla="*/ 0 w 182"/>
                  <a:gd name="T73" fmla="*/ 0 h 164"/>
                  <a:gd name="T74" fmla="*/ 0 w 182"/>
                  <a:gd name="T75" fmla="*/ 0 h 164"/>
                  <a:gd name="T76" fmla="*/ 0 w 182"/>
                  <a:gd name="T77" fmla="*/ 0 h 164"/>
                  <a:gd name="T78" fmla="*/ 0 w 182"/>
                  <a:gd name="T79" fmla="*/ 0 h 164"/>
                  <a:gd name="T80" fmla="*/ 0 w 182"/>
                  <a:gd name="T81" fmla="*/ 0 h 164"/>
                  <a:gd name="T82" fmla="*/ 0 w 182"/>
                  <a:gd name="T83" fmla="*/ 0 h 164"/>
                  <a:gd name="T84" fmla="*/ 0 w 182"/>
                  <a:gd name="T85" fmla="*/ 0 h 164"/>
                  <a:gd name="T86" fmla="*/ 0 w 182"/>
                  <a:gd name="T87" fmla="*/ 0 h 164"/>
                  <a:gd name="T88" fmla="*/ 0 w 182"/>
                  <a:gd name="T89" fmla="*/ 0 h 164"/>
                  <a:gd name="T90" fmla="*/ 0 w 182"/>
                  <a:gd name="T91" fmla="*/ 0 h 164"/>
                  <a:gd name="T92" fmla="*/ 0 w 182"/>
                  <a:gd name="T93" fmla="*/ 0 h 164"/>
                  <a:gd name="T94" fmla="*/ 0 w 182"/>
                  <a:gd name="T95" fmla="*/ 0 h 164"/>
                  <a:gd name="T96" fmla="*/ 0 w 182"/>
                  <a:gd name="T97" fmla="*/ 0 h 164"/>
                  <a:gd name="T98" fmla="*/ 0 w 182"/>
                  <a:gd name="T99" fmla="*/ 0 h 164"/>
                  <a:gd name="T100" fmla="*/ 0 w 182"/>
                  <a:gd name="T101" fmla="*/ 0 h 164"/>
                  <a:gd name="T102" fmla="*/ 0 w 182"/>
                  <a:gd name="T103" fmla="*/ 0 h 164"/>
                  <a:gd name="T104" fmla="*/ 0 w 182"/>
                  <a:gd name="T105" fmla="*/ 0 h 164"/>
                  <a:gd name="T106" fmla="*/ 0 w 182"/>
                  <a:gd name="T107" fmla="*/ 0 h 164"/>
                  <a:gd name="T108" fmla="*/ 0 w 182"/>
                  <a:gd name="T109" fmla="*/ 0 h 164"/>
                  <a:gd name="T110" fmla="*/ 0 w 182"/>
                  <a:gd name="T111" fmla="*/ 0 h 1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2"/>
                  <a:gd name="T169" fmla="*/ 0 h 164"/>
                  <a:gd name="T170" fmla="*/ 182 w 182"/>
                  <a:gd name="T171" fmla="*/ 164 h 1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2" h="164">
                    <a:moveTo>
                      <a:pt x="121" y="164"/>
                    </a:moveTo>
                    <a:lnTo>
                      <a:pt x="128" y="162"/>
                    </a:lnTo>
                    <a:lnTo>
                      <a:pt x="136" y="158"/>
                    </a:lnTo>
                    <a:lnTo>
                      <a:pt x="142" y="155"/>
                    </a:lnTo>
                    <a:lnTo>
                      <a:pt x="149" y="152"/>
                    </a:lnTo>
                    <a:lnTo>
                      <a:pt x="154" y="148"/>
                    </a:lnTo>
                    <a:lnTo>
                      <a:pt x="159" y="145"/>
                    </a:lnTo>
                    <a:lnTo>
                      <a:pt x="164" y="140"/>
                    </a:lnTo>
                    <a:lnTo>
                      <a:pt x="167" y="135"/>
                    </a:lnTo>
                    <a:lnTo>
                      <a:pt x="171" y="130"/>
                    </a:lnTo>
                    <a:lnTo>
                      <a:pt x="174" y="126"/>
                    </a:lnTo>
                    <a:lnTo>
                      <a:pt x="176" y="120"/>
                    </a:lnTo>
                    <a:lnTo>
                      <a:pt x="179" y="114"/>
                    </a:lnTo>
                    <a:lnTo>
                      <a:pt x="180" y="109"/>
                    </a:lnTo>
                    <a:lnTo>
                      <a:pt x="182" y="103"/>
                    </a:lnTo>
                    <a:lnTo>
                      <a:pt x="182" y="98"/>
                    </a:lnTo>
                    <a:lnTo>
                      <a:pt x="182" y="91"/>
                    </a:lnTo>
                    <a:lnTo>
                      <a:pt x="182" y="85"/>
                    </a:lnTo>
                    <a:lnTo>
                      <a:pt x="179" y="81"/>
                    </a:lnTo>
                    <a:lnTo>
                      <a:pt x="176" y="76"/>
                    </a:lnTo>
                    <a:lnTo>
                      <a:pt x="173" y="73"/>
                    </a:lnTo>
                    <a:lnTo>
                      <a:pt x="168" y="69"/>
                    </a:lnTo>
                    <a:lnTo>
                      <a:pt x="162" y="66"/>
                    </a:lnTo>
                    <a:lnTo>
                      <a:pt x="157" y="63"/>
                    </a:lnTo>
                    <a:lnTo>
                      <a:pt x="149" y="61"/>
                    </a:lnTo>
                    <a:lnTo>
                      <a:pt x="120" y="52"/>
                    </a:lnTo>
                    <a:lnTo>
                      <a:pt x="112" y="49"/>
                    </a:lnTo>
                    <a:lnTo>
                      <a:pt x="105" y="46"/>
                    </a:lnTo>
                    <a:lnTo>
                      <a:pt x="97" y="43"/>
                    </a:lnTo>
                    <a:lnTo>
                      <a:pt x="90" y="40"/>
                    </a:lnTo>
                    <a:lnTo>
                      <a:pt x="80" y="33"/>
                    </a:lnTo>
                    <a:lnTo>
                      <a:pt x="66" y="24"/>
                    </a:lnTo>
                    <a:lnTo>
                      <a:pt x="53" y="16"/>
                    </a:lnTo>
                    <a:lnTo>
                      <a:pt x="41" y="9"/>
                    </a:lnTo>
                    <a:lnTo>
                      <a:pt x="35" y="5"/>
                    </a:lnTo>
                    <a:lnTo>
                      <a:pt x="29" y="2"/>
                    </a:lnTo>
                    <a:lnTo>
                      <a:pt x="24" y="1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1" y="25"/>
                    </a:lnTo>
                    <a:lnTo>
                      <a:pt x="4" y="34"/>
                    </a:lnTo>
                    <a:lnTo>
                      <a:pt x="10" y="41"/>
                    </a:lnTo>
                    <a:lnTo>
                      <a:pt x="18" y="48"/>
                    </a:lnTo>
                    <a:lnTo>
                      <a:pt x="25" y="56"/>
                    </a:lnTo>
                    <a:lnTo>
                      <a:pt x="34" y="64"/>
                    </a:lnTo>
                    <a:lnTo>
                      <a:pt x="41" y="73"/>
                    </a:lnTo>
                    <a:lnTo>
                      <a:pt x="80" y="119"/>
                    </a:lnTo>
                    <a:lnTo>
                      <a:pt x="99" y="140"/>
                    </a:lnTo>
                    <a:lnTo>
                      <a:pt x="121" y="16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Freeform 1132"/>
              <p:cNvSpPr>
                <a:spLocks/>
              </p:cNvSpPr>
              <p:nvPr/>
            </p:nvSpPr>
            <p:spPr bwMode="auto">
              <a:xfrm>
                <a:off x="2029" y="2979"/>
                <a:ext cx="25" cy="39"/>
              </a:xfrm>
              <a:custGeom>
                <a:avLst/>
                <a:gdLst>
                  <a:gd name="T0" fmla="*/ 0 w 74"/>
                  <a:gd name="T1" fmla="*/ 1 h 78"/>
                  <a:gd name="T2" fmla="*/ 0 w 74"/>
                  <a:gd name="T3" fmla="*/ 1 h 78"/>
                  <a:gd name="T4" fmla="*/ 0 w 74"/>
                  <a:gd name="T5" fmla="*/ 1 h 78"/>
                  <a:gd name="T6" fmla="*/ 0 w 74"/>
                  <a:gd name="T7" fmla="*/ 1 h 78"/>
                  <a:gd name="T8" fmla="*/ 0 w 74"/>
                  <a:gd name="T9" fmla="*/ 1 h 78"/>
                  <a:gd name="T10" fmla="*/ 0 w 74"/>
                  <a:gd name="T11" fmla="*/ 1 h 78"/>
                  <a:gd name="T12" fmla="*/ 0 w 74"/>
                  <a:gd name="T13" fmla="*/ 1 h 78"/>
                  <a:gd name="T14" fmla="*/ 0 w 74"/>
                  <a:gd name="T15" fmla="*/ 1 h 78"/>
                  <a:gd name="T16" fmla="*/ 0 w 74"/>
                  <a:gd name="T17" fmla="*/ 1 h 78"/>
                  <a:gd name="T18" fmla="*/ 0 w 74"/>
                  <a:gd name="T19" fmla="*/ 1 h 78"/>
                  <a:gd name="T20" fmla="*/ 0 w 74"/>
                  <a:gd name="T21" fmla="*/ 1 h 78"/>
                  <a:gd name="T22" fmla="*/ 0 w 74"/>
                  <a:gd name="T23" fmla="*/ 1 h 78"/>
                  <a:gd name="T24" fmla="*/ 0 w 74"/>
                  <a:gd name="T25" fmla="*/ 1 h 78"/>
                  <a:gd name="T26" fmla="*/ 0 w 74"/>
                  <a:gd name="T27" fmla="*/ 1 h 78"/>
                  <a:gd name="T28" fmla="*/ 0 w 74"/>
                  <a:gd name="T29" fmla="*/ 1 h 78"/>
                  <a:gd name="T30" fmla="*/ 0 w 74"/>
                  <a:gd name="T31" fmla="*/ 1 h 78"/>
                  <a:gd name="T32" fmla="*/ 0 w 74"/>
                  <a:gd name="T33" fmla="*/ 0 h 78"/>
                  <a:gd name="T34" fmla="*/ 0 w 74"/>
                  <a:gd name="T35" fmla="*/ 0 h 78"/>
                  <a:gd name="T36" fmla="*/ 0 w 74"/>
                  <a:gd name="T37" fmla="*/ 1 h 78"/>
                  <a:gd name="T38" fmla="*/ 0 w 74"/>
                  <a:gd name="T39" fmla="*/ 1 h 78"/>
                  <a:gd name="T40" fmla="*/ 0 w 74"/>
                  <a:gd name="T41" fmla="*/ 1 h 78"/>
                  <a:gd name="T42" fmla="*/ 0 w 74"/>
                  <a:gd name="T43" fmla="*/ 1 h 78"/>
                  <a:gd name="T44" fmla="*/ 0 w 74"/>
                  <a:gd name="T45" fmla="*/ 1 h 78"/>
                  <a:gd name="T46" fmla="*/ 0 w 74"/>
                  <a:gd name="T47" fmla="*/ 1 h 78"/>
                  <a:gd name="T48" fmla="*/ 0 w 74"/>
                  <a:gd name="T49" fmla="*/ 1 h 78"/>
                  <a:gd name="T50" fmla="*/ 0 w 74"/>
                  <a:gd name="T51" fmla="*/ 1 h 78"/>
                  <a:gd name="T52" fmla="*/ 0 w 74"/>
                  <a:gd name="T53" fmla="*/ 1 h 78"/>
                  <a:gd name="T54" fmla="*/ 0 w 74"/>
                  <a:gd name="T55" fmla="*/ 1 h 78"/>
                  <a:gd name="T56" fmla="*/ 0 w 74"/>
                  <a:gd name="T57" fmla="*/ 1 h 78"/>
                  <a:gd name="T58" fmla="*/ 0 w 74"/>
                  <a:gd name="T59" fmla="*/ 1 h 78"/>
                  <a:gd name="T60" fmla="*/ 0 w 74"/>
                  <a:gd name="T61" fmla="*/ 1 h 78"/>
                  <a:gd name="T62" fmla="*/ 0 w 74"/>
                  <a:gd name="T63" fmla="*/ 1 h 78"/>
                  <a:gd name="T64" fmla="*/ 0 w 74"/>
                  <a:gd name="T65" fmla="*/ 1 h 78"/>
                  <a:gd name="T66" fmla="*/ 0 w 74"/>
                  <a:gd name="T67" fmla="*/ 1 h 78"/>
                  <a:gd name="T68" fmla="*/ 0 w 74"/>
                  <a:gd name="T69" fmla="*/ 1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4"/>
                  <a:gd name="T106" fmla="*/ 0 h 78"/>
                  <a:gd name="T107" fmla="*/ 74 w 74"/>
                  <a:gd name="T108" fmla="*/ 78 h 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4" h="78">
                    <a:moveTo>
                      <a:pt x="0" y="66"/>
                    </a:moveTo>
                    <a:lnTo>
                      <a:pt x="8" y="64"/>
                    </a:lnTo>
                    <a:lnTo>
                      <a:pt x="14" y="62"/>
                    </a:lnTo>
                    <a:lnTo>
                      <a:pt x="20" y="59"/>
                    </a:lnTo>
                    <a:lnTo>
                      <a:pt x="26" y="56"/>
                    </a:lnTo>
                    <a:lnTo>
                      <a:pt x="31" y="53"/>
                    </a:lnTo>
                    <a:lnTo>
                      <a:pt x="35" y="50"/>
                    </a:lnTo>
                    <a:lnTo>
                      <a:pt x="40" y="45"/>
                    </a:lnTo>
                    <a:lnTo>
                      <a:pt x="42" y="41"/>
                    </a:lnTo>
                    <a:lnTo>
                      <a:pt x="45" y="37"/>
                    </a:lnTo>
                    <a:lnTo>
                      <a:pt x="48" y="33"/>
                    </a:lnTo>
                    <a:lnTo>
                      <a:pt x="51" y="28"/>
                    </a:lnTo>
                    <a:lnTo>
                      <a:pt x="53" y="22"/>
                    </a:lnTo>
                    <a:lnTo>
                      <a:pt x="54" y="17"/>
                    </a:lnTo>
                    <a:lnTo>
                      <a:pt x="56" y="12"/>
                    </a:lnTo>
                    <a:lnTo>
                      <a:pt x="56" y="6"/>
                    </a:lnTo>
                    <a:lnTo>
                      <a:pt x="56" y="0"/>
                    </a:lnTo>
                    <a:lnTo>
                      <a:pt x="74" y="0"/>
                    </a:lnTo>
                    <a:lnTo>
                      <a:pt x="74" y="7"/>
                    </a:lnTo>
                    <a:lnTo>
                      <a:pt x="72" y="13"/>
                    </a:lnTo>
                    <a:lnTo>
                      <a:pt x="72" y="19"/>
                    </a:lnTo>
                    <a:lnTo>
                      <a:pt x="69" y="26"/>
                    </a:lnTo>
                    <a:lnTo>
                      <a:pt x="68" y="31"/>
                    </a:lnTo>
                    <a:lnTo>
                      <a:pt x="65" y="37"/>
                    </a:lnTo>
                    <a:lnTo>
                      <a:pt x="62" y="42"/>
                    </a:lnTo>
                    <a:lnTo>
                      <a:pt x="57" y="48"/>
                    </a:lnTo>
                    <a:lnTo>
                      <a:pt x="53" y="53"/>
                    </a:lnTo>
                    <a:lnTo>
                      <a:pt x="48" y="58"/>
                    </a:lnTo>
                    <a:lnTo>
                      <a:pt x="44" y="62"/>
                    </a:lnTo>
                    <a:lnTo>
                      <a:pt x="38" y="65"/>
                    </a:lnTo>
                    <a:lnTo>
                      <a:pt x="31" y="70"/>
                    </a:lnTo>
                    <a:lnTo>
                      <a:pt x="23" y="73"/>
                    </a:lnTo>
                    <a:lnTo>
                      <a:pt x="14" y="76"/>
                    </a:lnTo>
                    <a:lnTo>
                      <a:pt x="7" y="7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Freeform 1133"/>
              <p:cNvSpPr>
                <a:spLocks/>
              </p:cNvSpPr>
              <p:nvPr/>
            </p:nvSpPr>
            <p:spPr bwMode="auto">
              <a:xfrm>
                <a:off x="2019" y="2951"/>
                <a:ext cx="35" cy="28"/>
              </a:xfrm>
              <a:custGeom>
                <a:avLst/>
                <a:gdLst>
                  <a:gd name="T0" fmla="*/ 0 w 105"/>
                  <a:gd name="T1" fmla="*/ 1 h 56"/>
                  <a:gd name="T2" fmla="*/ 0 w 105"/>
                  <a:gd name="T3" fmla="*/ 1 h 56"/>
                  <a:gd name="T4" fmla="*/ 0 w 105"/>
                  <a:gd name="T5" fmla="*/ 1 h 56"/>
                  <a:gd name="T6" fmla="*/ 0 w 105"/>
                  <a:gd name="T7" fmla="*/ 1 h 56"/>
                  <a:gd name="T8" fmla="*/ 0 w 105"/>
                  <a:gd name="T9" fmla="*/ 1 h 56"/>
                  <a:gd name="T10" fmla="*/ 0 w 105"/>
                  <a:gd name="T11" fmla="*/ 1 h 56"/>
                  <a:gd name="T12" fmla="*/ 0 w 105"/>
                  <a:gd name="T13" fmla="*/ 1 h 56"/>
                  <a:gd name="T14" fmla="*/ 0 w 105"/>
                  <a:gd name="T15" fmla="*/ 1 h 56"/>
                  <a:gd name="T16" fmla="*/ 0 w 105"/>
                  <a:gd name="T17" fmla="*/ 1 h 56"/>
                  <a:gd name="T18" fmla="*/ 0 w 105"/>
                  <a:gd name="T19" fmla="*/ 1 h 56"/>
                  <a:gd name="T20" fmla="*/ 0 w 105"/>
                  <a:gd name="T21" fmla="*/ 1 h 56"/>
                  <a:gd name="T22" fmla="*/ 0 w 105"/>
                  <a:gd name="T23" fmla="*/ 1 h 56"/>
                  <a:gd name="T24" fmla="*/ 0 w 105"/>
                  <a:gd name="T25" fmla="*/ 1 h 56"/>
                  <a:gd name="T26" fmla="*/ 0 w 105"/>
                  <a:gd name="T27" fmla="*/ 1 h 56"/>
                  <a:gd name="T28" fmla="*/ 0 w 105"/>
                  <a:gd name="T29" fmla="*/ 0 h 56"/>
                  <a:gd name="T30" fmla="*/ 0 w 105"/>
                  <a:gd name="T31" fmla="*/ 1 h 56"/>
                  <a:gd name="T32" fmla="*/ 0 w 105"/>
                  <a:gd name="T33" fmla="*/ 1 h 56"/>
                  <a:gd name="T34" fmla="*/ 0 w 105"/>
                  <a:gd name="T35" fmla="*/ 1 h 56"/>
                  <a:gd name="T36" fmla="*/ 0 w 105"/>
                  <a:gd name="T37" fmla="*/ 1 h 56"/>
                  <a:gd name="T38" fmla="*/ 0 w 105"/>
                  <a:gd name="T39" fmla="*/ 1 h 56"/>
                  <a:gd name="T40" fmla="*/ 0 w 105"/>
                  <a:gd name="T41" fmla="*/ 1 h 56"/>
                  <a:gd name="T42" fmla="*/ 0 w 105"/>
                  <a:gd name="T43" fmla="*/ 1 h 56"/>
                  <a:gd name="T44" fmla="*/ 0 w 105"/>
                  <a:gd name="T45" fmla="*/ 1 h 56"/>
                  <a:gd name="T46" fmla="*/ 0 w 105"/>
                  <a:gd name="T47" fmla="*/ 1 h 56"/>
                  <a:gd name="T48" fmla="*/ 0 w 105"/>
                  <a:gd name="T49" fmla="*/ 1 h 56"/>
                  <a:gd name="T50" fmla="*/ 0 w 105"/>
                  <a:gd name="T51" fmla="*/ 1 h 56"/>
                  <a:gd name="T52" fmla="*/ 0 w 105"/>
                  <a:gd name="T53" fmla="*/ 1 h 56"/>
                  <a:gd name="T54" fmla="*/ 0 w 105"/>
                  <a:gd name="T55" fmla="*/ 1 h 56"/>
                  <a:gd name="T56" fmla="*/ 0 w 105"/>
                  <a:gd name="T57" fmla="*/ 1 h 5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5"/>
                  <a:gd name="T88" fmla="*/ 0 h 56"/>
                  <a:gd name="T89" fmla="*/ 105 w 105"/>
                  <a:gd name="T90" fmla="*/ 56 h 5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5" h="56">
                    <a:moveTo>
                      <a:pt x="87" y="56"/>
                    </a:moveTo>
                    <a:lnTo>
                      <a:pt x="87" y="51"/>
                    </a:lnTo>
                    <a:lnTo>
                      <a:pt x="85" y="48"/>
                    </a:lnTo>
                    <a:lnTo>
                      <a:pt x="82" y="45"/>
                    </a:lnTo>
                    <a:lnTo>
                      <a:pt x="79" y="42"/>
                    </a:lnTo>
                    <a:lnTo>
                      <a:pt x="76" y="39"/>
                    </a:lnTo>
                    <a:lnTo>
                      <a:pt x="71" y="36"/>
                    </a:lnTo>
                    <a:lnTo>
                      <a:pt x="66" y="33"/>
                    </a:lnTo>
                    <a:lnTo>
                      <a:pt x="60" y="31"/>
                    </a:lnTo>
                    <a:lnTo>
                      <a:pt x="31" y="22"/>
                    </a:lnTo>
                    <a:lnTo>
                      <a:pt x="22" y="20"/>
                    </a:lnTo>
                    <a:lnTo>
                      <a:pt x="14" y="17"/>
                    </a:lnTo>
                    <a:lnTo>
                      <a:pt x="7" y="13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6" y="3"/>
                    </a:lnTo>
                    <a:lnTo>
                      <a:pt x="23" y="6"/>
                    </a:lnTo>
                    <a:lnTo>
                      <a:pt x="29" y="8"/>
                    </a:lnTo>
                    <a:lnTo>
                      <a:pt x="38" y="11"/>
                    </a:lnTo>
                    <a:lnTo>
                      <a:pt x="68" y="20"/>
                    </a:lnTo>
                    <a:lnTo>
                      <a:pt x="75" y="23"/>
                    </a:lnTo>
                    <a:lnTo>
                      <a:pt x="81" y="26"/>
                    </a:lnTo>
                    <a:lnTo>
                      <a:pt x="88" y="29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4"/>
                    </a:lnTo>
                    <a:lnTo>
                      <a:pt x="103" y="49"/>
                    </a:lnTo>
                    <a:lnTo>
                      <a:pt x="105" y="55"/>
                    </a:lnTo>
                    <a:lnTo>
                      <a:pt x="87" y="5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Freeform 1134"/>
              <p:cNvSpPr>
                <a:spLocks/>
              </p:cNvSpPr>
              <p:nvPr/>
            </p:nvSpPr>
            <p:spPr bwMode="auto">
              <a:xfrm>
                <a:off x="2048" y="2979"/>
                <a:ext cx="6" cy="0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"/>
                  <a:gd name="T14" fmla="*/ 18 w 18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">
                    <a:moveTo>
                      <a:pt x="18" y="1"/>
                    </a:moveTo>
                    <a:lnTo>
                      <a:pt x="18" y="0"/>
                    </a:lnTo>
                    <a:lnTo>
                      <a:pt x="0" y="1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Freeform 1135"/>
              <p:cNvSpPr>
                <a:spLocks/>
              </p:cNvSpPr>
              <p:nvPr/>
            </p:nvSpPr>
            <p:spPr bwMode="auto">
              <a:xfrm>
                <a:off x="1988" y="2930"/>
                <a:ext cx="34" cy="26"/>
              </a:xfrm>
              <a:custGeom>
                <a:avLst/>
                <a:gdLst>
                  <a:gd name="T0" fmla="*/ 0 w 101"/>
                  <a:gd name="T1" fmla="*/ 1 h 51"/>
                  <a:gd name="T2" fmla="*/ 0 w 101"/>
                  <a:gd name="T3" fmla="*/ 1 h 51"/>
                  <a:gd name="T4" fmla="*/ 0 w 101"/>
                  <a:gd name="T5" fmla="*/ 1 h 51"/>
                  <a:gd name="T6" fmla="*/ 0 w 101"/>
                  <a:gd name="T7" fmla="*/ 1 h 51"/>
                  <a:gd name="T8" fmla="*/ 0 w 101"/>
                  <a:gd name="T9" fmla="*/ 1 h 51"/>
                  <a:gd name="T10" fmla="*/ 0 w 101"/>
                  <a:gd name="T11" fmla="*/ 1 h 51"/>
                  <a:gd name="T12" fmla="*/ 0 w 101"/>
                  <a:gd name="T13" fmla="*/ 1 h 51"/>
                  <a:gd name="T14" fmla="*/ 0 w 101"/>
                  <a:gd name="T15" fmla="*/ 1 h 51"/>
                  <a:gd name="T16" fmla="*/ 0 w 101"/>
                  <a:gd name="T17" fmla="*/ 1 h 51"/>
                  <a:gd name="T18" fmla="*/ 0 w 101"/>
                  <a:gd name="T19" fmla="*/ 1 h 51"/>
                  <a:gd name="T20" fmla="*/ 0 w 101"/>
                  <a:gd name="T21" fmla="*/ 1 h 51"/>
                  <a:gd name="T22" fmla="*/ 0 w 101"/>
                  <a:gd name="T23" fmla="*/ 1 h 51"/>
                  <a:gd name="T24" fmla="*/ 0 w 101"/>
                  <a:gd name="T25" fmla="*/ 1 h 51"/>
                  <a:gd name="T26" fmla="*/ 0 w 101"/>
                  <a:gd name="T27" fmla="*/ 1 h 51"/>
                  <a:gd name="T28" fmla="*/ 0 w 101"/>
                  <a:gd name="T29" fmla="*/ 1 h 51"/>
                  <a:gd name="T30" fmla="*/ 0 w 101"/>
                  <a:gd name="T31" fmla="*/ 1 h 51"/>
                  <a:gd name="T32" fmla="*/ 0 w 101"/>
                  <a:gd name="T33" fmla="*/ 1 h 51"/>
                  <a:gd name="T34" fmla="*/ 0 w 101"/>
                  <a:gd name="T35" fmla="*/ 1 h 51"/>
                  <a:gd name="T36" fmla="*/ 0 w 101"/>
                  <a:gd name="T37" fmla="*/ 0 h 51"/>
                  <a:gd name="T38" fmla="*/ 0 w 101"/>
                  <a:gd name="T39" fmla="*/ 0 h 51"/>
                  <a:gd name="T40" fmla="*/ 0 w 101"/>
                  <a:gd name="T41" fmla="*/ 1 h 51"/>
                  <a:gd name="T42" fmla="*/ 0 w 101"/>
                  <a:gd name="T43" fmla="*/ 1 h 51"/>
                  <a:gd name="T44" fmla="*/ 0 w 101"/>
                  <a:gd name="T45" fmla="*/ 1 h 51"/>
                  <a:gd name="T46" fmla="*/ 0 w 101"/>
                  <a:gd name="T47" fmla="*/ 1 h 51"/>
                  <a:gd name="T48" fmla="*/ 0 w 101"/>
                  <a:gd name="T49" fmla="*/ 1 h 51"/>
                  <a:gd name="T50" fmla="*/ 0 w 101"/>
                  <a:gd name="T51" fmla="*/ 1 h 51"/>
                  <a:gd name="T52" fmla="*/ 0 w 101"/>
                  <a:gd name="T53" fmla="*/ 1 h 51"/>
                  <a:gd name="T54" fmla="*/ 0 w 101"/>
                  <a:gd name="T55" fmla="*/ 1 h 51"/>
                  <a:gd name="T56" fmla="*/ 0 w 101"/>
                  <a:gd name="T57" fmla="*/ 1 h 5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1"/>
                  <a:gd name="T88" fmla="*/ 0 h 51"/>
                  <a:gd name="T89" fmla="*/ 101 w 101"/>
                  <a:gd name="T90" fmla="*/ 51 h 5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1" h="51">
                    <a:moveTo>
                      <a:pt x="89" y="51"/>
                    </a:moveTo>
                    <a:lnTo>
                      <a:pt x="77" y="44"/>
                    </a:lnTo>
                    <a:lnTo>
                      <a:pt x="65" y="36"/>
                    </a:lnTo>
                    <a:lnTo>
                      <a:pt x="52" y="27"/>
                    </a:lnTo>
                    <a:lnTo>
                      <a:pt x="40" y="20"/>
                    </a:lnTo>
                    <a:lnTo>
                      <a:pt x="34" y="17"/>
                    </a:lnTo>
                    <a:lnTo>
                      <a:pt x="30" y="15"/>
                    </a:lnTo>
                    <a:lnTo>
                      <a:pt x="26" y="13"/>
                    </a:lnTo>
                    <a:lnTo>
                      <a:pt x="23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18" y="14"/>
                    </a:lnTo>
                    <a:lnTo>
                      <a:pt x="17" y="17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1"/>
                    </a:lnTo>
                    <a:lnTo>
                      <a:pt x="37" y="3"/>
                    </a:lnTo>
                    <a:lnTo>
                      <a:pt x="45" y="6"/>
                    </a:lnTo>
                    <a:lnTo>
                      <a:pt x="51" y="9"/>
                    </a:lnTo>
                    <a:lnTo>
                      <a:pt x="64" y="18"/>
                    </a:lnTo>
                    <a:lnTo>
                      <a:pt x="77" y="26"/>
                    </a:lnTo>
                    <a:lnTo>
                      <a:pt x="91" y="35"/>
                    </a:lnTo>
                    <a:lnTo>
                      <a:pt x="101" y="42"/>
                    </a:lnTo>
                    <a:lnTo>
                      <a:pt x="89" y="5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9" name="Freeform 1136"/>
              <p:cNvSpPr>
                <a:spLocks/>
              </p:cNvSpPr>
              <p:nvPr/>
            </p:nvSpPr>
            <p:spPr bwMode="auto">
              <a:xfrm>
                <a:off x="2018" y="2951"/>
                <a:ext cx="4" cy="5"/>
              </a:xfrm>
              <a:custGeom>
                <a:avLst/>
                <a:gdLst>
                  <a:gd name="T0" fmla="*/ 0 w 12"/>
                  <a:gd name="T1" fmla="*/ 1 h 10"/>
                  <a:gd name="T2" fmla="*/ 0 w 12"/>
                  <a:gd name="T3" fmla="*/ 1 h 10"/>
                  <a:gd name="T4" fmla="*/ 0 w 12"/>
                  <a:gd name="T5" fmla="*/ 1 h 10"/>
                  <a:gd name="T6" fmla="*/ 0 w 12"/>
                  <a:gd name="T7" fmla="*/ 0 h 10"/>
                  <a:gd name="T8" fmla="*/ 0 w 12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2" y="10"/>
                    </a:moveTo>
                    <a:lnTo>
                      <a:pt x="0" y="10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Freeform 1137"/>
              <p:cNvSpPr>
                <a:spLocks/>
              </p:cNvSpPr>
              <p:nvPr/>
            </p:nvSpPr>
            <p:spPr bwMode="auto">
              <a:xfrm>
                <a:off x="1987" y="2937"/>
                <a:ext cx="19" cy="34"/>
              </a:xfrm>
              <a:custGeom>
                <a:avLst/>
                <a:gdLst>
                  <a:gd name="T0" fmla="*/ 0 w 58"/>
                  <a:gd name="T1" fmla="*/ 0 h 69"/>
                  <a:gd name="T2" fmla="*/ 0 w 58"/>
                  <a:gd name="T3" fmla="*/ 0 h 69"/>
                  <a:gd name="T4" fmla="*/ 0 w 58"/>
                  <a:gd name="T5" fmla="*/ 0 h 69"/>
                  <a:gd name="T6" fmla="*/ 0 w 58"/>
                  <a:gd name="T7" fmla="*/ 0 h 69"/>
                  <a:gd name="T8" fmla="*/ 0 w 58"/>
                  <a:gd name="T9" fmla="*/ 0 h 69"/>
                  <a:gd name="T10" fmla="*/ 0 w 58"/>
                  <a:gd name="T11" fmla="*/ 0 h 69"/>
                  <a:gd name="T12" fmla="*/ 0 w 58"/>
                  <a:gd name="T13" fmla="*/ 0 h 69"/>
                  <a:gd name="T14" fmla="*/ 0 w 58"/>
                  <a:gd name="T15" fmla="*/ 0 h 69"/>
                  <a:gd name="T16" fmla="*/ 0 w 58"/>
                  <a:gd name="T17" fmla="*/ 0 h 69"/>
                  <a:gd name="T18" fmla="*/ 0 w 58"/>
                  <a:gd name="T19" fmla="*/ 0 h 69"/>
                  <a:gd name="T20" fmla="*/ 0 w 58"/>
                  <a:gd name="T21" fmla="*/ 0 h 69"/>
                  <a:gd name="T22" fmla="*/ 0 w 58"/>
                  <a:gd name="T23" fmla="*/ 0 h 69"/>
                  <a:gd name="T24" fmla="*/ 0 w 58"/>
                  <a:gd name="T25" fmla="*/ 0 h 69"/>
                  <a:gd name="T26" fmla="*/ 0 w 58"/>
                  <a:gd name="T27" fmla="*/ 0 h 69"/>
                  <a:gd name="T28" fmla="*/ 0 w 58"/>
                  <a:gd name="T29" fmla="*/ 0 h 69"/>
                  <a:gd name="T30" fmla="*/ 0 w 58"/>
                  <a:gd name="T31" fmla="*/ 0 h 69"/>
                  <a:gd name="T32" fmla="*/ 0 w 58"/>
                  <a:gd name="T33" fmla="*/ 0 h 69"/>
                  <a:gd name="T34" fmla="*/ 0 w 58"/>
                  <a:gd name="T35" fmla="*/ 0 h 69"/>
                  <a:gd name="T36" fmla="*/ 0 w 58"/>
                  <a:gd name="T37" fmla="*/ 0 h 69"/>
                  <a:gd name="T38" fmla="*/ 0 w 58"/>
                  <a:gd name="T39" fmla="*/ 0 h 69"/>
                  <a:gd name="T40" fmla="*/ 0 w 58"/>
                  <a:gd name="T41" fmla="*/ 0 h 69"/>
                  <a:gd name="T42" fmla="*/ 0 w 58"/>
                  <a:gd name="T43" fmla="*/ 0 h 69"/>
                  <a:gd name="T44" fmla="*/ 0 w 58"/>
                  <a:gd name="T45" fmla="*/ 0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69"/>
                  <a:gd name="T71" fmla="*/ 58 w 58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69">
                    <a:moveTo>
                      <a:pt x="21" y="3"/>
                    </a:moveTo>
                    <a:lnTo>
                      <a:pt x="19" y="7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21" y="24"/>
                    </a:lnTo>
                    <a:lnTo>
                      <a:pt x="27" y="31"/>
                    </a:lnTo>
                    <a:lnTo>
                      <a:pt x="33" y="37"/>
                    </a:lnTo>
                    <a:lnTo>
                      <a:pt x="41" y="46"/>
                    </a:lnTo>
                    <a:lnTo>
                      <a:pt x="49" y="53"/>
                    </a:lnTo>
                    <a:lnTo>
                      <a:pt x="58" y="62"/>
                    </a:lnTo>
                    <a:lnTo>
                      <a:pt x="43" y="69"/>
                    </a:lnTo>
                    <a:lnTo>
                      <a:pt x="35" y="60"/>
                    </a:lnTo>
                    <a:lnTo>
                      <a:pt x="27" y="53"/>
                    </a:lnTo>
                    <a:lnTo>
                      <a:pt x="19" y="45"/>
                    </a:lnTo>
                    <a:lnTo>
                      <a:pt x="10" y="37"/>
                    </a:lnTo>
                    <a:lnTo>
                      <a:pt x="4" y="29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1" name="Freeform 1138"/>
              <p:cNvSpPr>
                <a:spLocks/>
              </p:cNvSpPr>
              <p:nvPr/>
            </p:nvSpPr>
            <p:spPr bwMode="auto">
              <a:xfrm>
                <a:off x="1988" y="2936"/>
                <a:ext cx="6" cy="3"/>
              </a:xfrm>
              <a:custGeom>
                <a:avLst/>
                <a:gdLst>
                  <a:gd name="T0" fmla="*/ 0 w 17"/>
                  <a:gd name="T1" fmla="*/ 0 h 7"/>
                  <a:gd name="T2" fmla="*/ 0 w 17"/>
                  <a:gd name="T3" fmla="*/ 0 h 7"/>
                  <a:gd name="T4" fmla="*/ 0 w 17"/>
                  <a:gd name="T5" fmla="*/ 0 h 7"/>
                  <a:gd name="T6" fmla="*/ 0 w 17"/>
                  <a:gd name="T7" fmla="*/ 0 h 7"/>
                  <a:gd name="T8" fmla="*/ 0 w 17"/>
                  <a:gd name="T9" fmla="*/ 0 h 7"/>
                  <a:gd name="T10" fmla="*/ 0 w 1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7"/>
                  <a:gd name="T20" fmla="*/ 17 w 1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2" name="Freeform 1139"/>
              <p:cNvSpPr>
                <a:spLocks/>
              </p:cNvSpPr>
              <p:nvPr/>
            </p:nvSpPr>
            <p:spPr bwMode="auto">
              <a:xfrm>
                <a:off x="2001" y="2968"/>
                <a:ext cx="32" cy="49"/>
              </a:xfrm>
              <a:custGeom>
                <a:avLst/>
                <a:gdLst>
                  <a:gd name="T0" fmla="*/ 0 w 94"/>
                  <a:gd name="T1" fmla="*/ 0 h 98"/>
                  <a:gd name="T2" fmla="*/ 0 w 94"/>
                  <a:gd name="T3" fmla="*/ 1 h 98"/>
                  <a:gd name="T4" fmla="*/ 0 w 94"/>
                  <a:gd name="T5" fmla="*/ 1 h 98"/>
                  <a:gd name="T6" fmla="*/ 0 w 94"/>
                  <a:gd name="T7" fmla="*/ 1 h 98"/>
                  <a:gd name="T8" fmla="*/ 0 w 94"/>
                  <a:gd name="T9" fmla="*/ 1 h 98"/>
                  <a:gd name="T10" fmla="*/ 0 w 94"/>
                  <a:gd name="T11" fmla="*/ 1 h 98"/>
                  <a:gd name="T12" fmla="*/ 0 w 94"/>
                  <a:gd name="T13" fmla="*/ 1 h 98"/>
                  <a:gd name="T14" fmla="*/ 0 w 94"/>
                  <a:gd name="T15" fmla="*/ 1 h 98"/>
                  <a:gd name="T16" fmla="*/ 0 w 94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98"/>
                  <a:gd name="T29" fmla="*/ 94 w 94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98">
                    <a:moveTo>
                      <a:pt x="15" y="0"/>
                    </a:moveTo>
                    <a:lnTo>
                      <a:pt x="53" y="46"/>
                    </a:lnTo>
                    <a:lnTo>
                      <a:pt x="72" y="67"/>
                    </a:lnTo>
                    <a:lnTo>
                      <a:pt x="94" y="90"/>
                    </a:lnTo>
                    <a:lnTo>
                      <a:pt x="80" y="98"/>
                    </a:lnTo>
                    <a:lnTo>
                      <a:pt x="58" y="75"/>
                    </a:lnTo>
                    <a:lnTo>
                      <a:pt x="38" y="53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3" name="Freeform 1140"/>
              <p:cNvSpPr>
                <a:spLocks/>
              </p:cNvSpPr>
              <p:nvPr/>
            </p:nvSpPr>
            <p:spPr bwMode="auto">
              <a:xfrm>
                <a:off x="2001" y="2968"/>
                <a:ext cx="5" cy="3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0 h 7"/>
                  <a:gd name="T4" fmla="*/ 0 w 15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7"/>
                  <a:gd name="T11" fmla="*/ 15 w 1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7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4" name="Freeform 1141"/>
              <p:cNvSpPr>
                <a:spLocks/>
              </p:cNvSpPr>
              <p:nvPr/>
            </p:nvSpPr>
            <p:spPr bwMode="auto">
              <a:xfrm>
                <a:off x="2028" y="3012"/>
                <a:ext cx="5" cy="7"/>
              </a:xfrm>
              <a:custGeom>
                <a:avLst/>
                <a:gdLst>
                  <a:gd name="T0" fmla="*/ 0 w 14"/>
                  <a:gd name="T1" fmla="*/ 1 h 14"/>
                  <a:gd name="T2" fmla="*/ 0 w 14"/>
                  <a:gd name="T3" fmla="*/ 1 h 14"/>
                  <a:gd name="T4" fmla="*/ 0 w 14"/>
                  <a:gd name="T5" fmla="*/ 1 h 14"/>
                  <a:gd name="T6" fmla="*/ 0 w 14"/>
                  <a:gd name="T7" fmla="*/ 0 h 14"/>
                  <a:gd name="T8" fmla="*/ 0 w 14"/>
                  <a:gd name="T9" fmla="*/ 1 h 14"/>
                  <a:gd name="T10" fmla="*/ 0 w 14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4"/>
                  <a:gd name="T20" fmla="*/ 14 w 1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4">
                    <a:moveTo>
                      <a:pt x="0" y="10"/>
                    </a:moveTo>
                    <a:lnTo>
                      <a:pt x="3" y="14"/>
                    </a:lnTo>
                    <a:lnTo>
                      <a:pt x="10" y="1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3896" name="Text Box 1144"/>
          <p:cNvSpPr txBox="1">
            <a:spLocks noChangeArrowheads="1"/>
          </p:cNvSpPr>
          <p:nvPr/>
        </p:nvSpPr>
        <p:spPr bwMode="auto">
          <a:xfrm>
            <a:off x="0" y="5883275"/>
            <a:ext cx="9144000" cy="400050"/>
          </a:xfrm>
          <a:prstGeom prst="rect">
            <a:avLst/>
          </a:prstGeom>
          <a:solidFill>
            <a:srgbClr val="00338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</a:rPr>
              <a:t>After years of licensing and control, India started its major economic reforms from 1992</a:t>
            </a:r>
          </a:p>
        </p:txBody>
      </p:sp>
      <p:sp>
        <p:nvSpPr>
          <p:cNvPr id="25615" name="Rectangle 1145"/>
          <p:cNvSpPr>
            <a:spLocks noChangeArrowheads="1"/>
          </p:cNvSpPr>
          <p:nvPr/>
        </p:nvSpPr>
        <p:spPr bwMode="auto">
          <a:xfrm>
            <a:off x="3949700" y="2324100"/>
            <a:ext cx="1155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8738" indent="-58738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◦</a:t>
            </a:r>
            <a:r>
              <a:rPr lang="en-US" altLang="en-US" sz="1000" b="1">
                <a:solidFill>
                  <a:schemeClr val="tx2"/>
                </a:solidFill>
                <a:cs typeface="Arial" panose="020B0604020202020204" pitchFamily="34" charset="0"/>
              </a:rPr>
              <a:t>New Delhi </a:t>
            </a:r>
            <a:r>
              <a:rPr lang="en-US" altLang="en-US" sz="1000" b="1" i="1">
                <a:cs typeface="Arial" panose="020B0604020202020204" pitchFamily="34" charset="0"/>
              </a:rPr>
              <a:t>Political Capital</a:t>
            </a:r>
          </a:p>
        </p:txBody>
      </p:sp>
      <p:sp>
        <p:nvSpPr>
          <p:cNvPr id="25616" name="Rectangle 1146"/>
          <p:cNvSpPr>
            <a:spLocks noChangeArrowheads="1"/>
          </p:cNvSpPr>
          <p:nvPr/>
        </p:nvSpPr>
        <p:spPr bwMode="auto">
          <a:xfrm>
            <a:off x="3240088" y="3722688"/>
            <a:ext cx="1308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8738" indent="-58738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◦</a:t>
            </a:r>
            <a:r>
              <a:rPr lang="en-US" altLang="en-US" sz="1000" b="1">
                <a:solidFill>
                  <a:schemeClr val="tx2"/>
                </a:solidFill>
                <a:cs typeface="Arial" panose="020B0604020202020204" pitchFamily="34" charset="0"/>
              </a:rPr>
              <a:t>Mumbai </a:t>
            </a:r>
            <a:r>
              <a:rPr lang="en-US" altLang="en-US" sz="1000" b="1" i="1">
                <a:cs typeface="Arial" panose="020B0604020202020204" pitchFamily="34" charset="0"/>
              </a:rPr>
              <a:t>Commercial Capital</a:t>
            </a:r>
          </a:p>
        </p:txBody>
      </p:sp>
      <p:sp>
        <p:nvSpPr>
          <p:cNvPr id="25617" name="Rectangle 1147"/>
          <p:cNvSpPr>
            <a:spLocks noChangeArrowheads="1"/>
          </p:cNvSpPr>
          <p:nvPr/>
        </p:nvSpPr>
        <p:spPr bwMode="auto">
          <a:xfrm>
            <a:off x="2882900" y="4640263"/>
            <a:ext cx="10668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tx2"/>
                </a:solidFill>
                <a:cs typeface="Arial" panose="020B0604020202020204" pitchFamily="34" charset="0"/>
              </a:rPr>
              <a:t>    Bengaluru  </a:t>
            </a:r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◦ </a:t>
            </a:r>
          </a:p>
        </p:txBody>
      </p:sp>
      <p:sp>
        <p:nvSpPr>
          <p:cNvPr id="25618" name="Rectangle 1148"/>
          <p:cNvSpPr>
            <a:spLocks noChangeArrowheads="1"/>
          </p:cNvSpPr>
          <p:nvPr/>
        </p:nvSpPr>
        <p:spPr bwMode="auto">
          <a:xfrm>
            <a:off x="4102100" y="4686300"/>
            <a:ext cx="2057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8738" indent="-58738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◦</a:t>
            </a:r>
            <a:r>
              <a:rPr lang="en-US" altLang="en-US" sz="1000" b="1">
                <a:solidFill>
                  <a:schemeClr val="tx2"/>
                </a:solidFill>
                <a:cs typeface="Arial" panose="020B0604020202020204" pitchFamily="34" charset="0"/>
              </a:rPr>
              <a:t>Chennai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i="1">
                <a:cs typeface="Arial" panose="020B0604020202020204" pitchFamily="34" charset="0"/>
              </a:rPr>
              <a:t>  IT, Automobiles</a:t>
            </a:r>
          </a:p>
        </p:txBody>
      </p:sp>
      <p:sp>
        <p:nvSpPr>
          <p:cNvPr id="25619" name="Rectangle 1149"/>
          <p:cNvSpPr>
            <a:spLocks noChangeArrowheads="1"/>
          </p:cNvSpPr>
          <p:nvPr/>
        </p:nvSpPr>
        <p:spPr bwMode="auto">
          <a:xfrm>
            <a:off x="5221288" y="3287713"/>
            <a:ext cx="914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◦ </a:t>
            </a:r>
            <a:r>
              <a:rPr lang="en-US" altLang="en-US" sz="1000" b="1">
                <a:solidFill>
                  <a:schemeClr val="tx2"/>
                </a:solidFill>
                <a:cs typeface="Arial" panose="020B0604020202020204" pitchFamily="34" charset="0"/>
              </a:rPr>
              <a:t>Kolkata </a:t>
            </a:r>
            <a:r>
              <a:rPr lang="en-US" altLang="en-US" sz="1000" b="1" i="1">
                <a:cs typeface="Arial" panose="020B0604020202020204" pitchFamily="34" charset="0"/>
              </a:rPr>
              <a:t>Commercial, Old economy businesses</a:t>
            </a:r>
          </a:p>
        </p:txBody>
      </p:sp>
      <p:sp>
        <p:nvSpPr>
          <p:cNvPr id="25620" name="TextBox 1101"/>
          <p:cNvSpPr txBox="1">
            <a:spLocks noChangeArrowheads="1"/>
          </p:cNvSpPr>
          <p:nvPr/>
        </p:nvSpPr>
        <p:spPr bwMode="auto">
          <a:xfrm>
            <a:off x="4630738" y="6354763"/>
            <a:ext cx="4079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800" dirty="0">
                <a:solidFill>
                  <a:schemeClr val="tx2"/>
                </a:solidFill>
                <a:cs typeface="Arial" panose="020B0604020202020204" pitchFamily="34" charset="0"/>
              </a:rPr>
              <a:t>FY </a:t>
            </a:r>
            <a:r>
              <a:rPr lang="en-US" altLang="en-US" sz="800" dirty="0" smtClean="0">
                <a:solidFill>
                  <a:schemeClr val="tx2"/>
                </a:solidFill>
                <a:cs typeface="Arial" panose="020B0604020202020204" pitchFamily="34" charset="0"/>
              </a:rPr>
              <a:t>’15 </a:t>
            </a:r>
            <a:r>
              <a:rPr lang="en-US" altLang="en-US" sz="800" dirty="0">
                <a:solidFill>
                  <a:schemeClr val="tx2"/>
                </a:solidFill>
                <a:cs typeface="Arial" panose="020B0604020202020204" pitchFamily="34" charset="0"/>
              </a:rPr>
              <a:t>corresponds to the period from 1</a:t>
            </a:r>
            <a:r>
              <a:rPr lang="en-US" altLang="en-US" sz="800" baseline="30000" dirty="0">
                <a:solidFill>
                  <a:schemeClr val="tx2"/>
                </a:solidFill>
                <a:cs typeface="Arial" panose="020B0604020202020204" pitchFamily="34" charset="0"/>
              </a:rPr>
              <a:t>st</a:t>
            </a:r>
            <a:r>
              <a:rPr lang="en-US" altLang="en-US" sz="800" dirty="0">
                <a:solidFill>
                  <a:schemeClr val="tx2"/>
                </a:solidFill>
                <a:cs typeface="Arial" panose="020B0604020202020204" pitchFamily="34" charset="0"/>
              </a:rPr>
              <a:t> April </a:t>
            </a:r>
            <a:r>
              <a:rPr lang="en-US" altLang="en-US" sz="800" dirty="0" smtClean="0">
                <a:solidFill>
                  <a:schemeClr val="tx2"/>
                </a:solidFill>
                <a:cs typeface="Arial" panose="020B0604020202020204" pitchFamily="34" charset="0"/>
              </a:rPr>
              <a:t>2014 </a:t>
            </a:r>
            <a:r>
              <a:rPr lang="en-US" altLang="en-US" sz="800" dirty="0">
                <a:solidFill>
                  <a:schemeClr val="tx2"/>
                </a:solidFill>
                <a:cs typeface="Arial" panose="020B0604020202020204" pitchFamily="34" charset="0"/>
              </a:rPr>
              <a:t>to 31</a:t>
            </a:r>
            <a:r>
              <a:rPr lang="en-US" altLang="en-US" sz="800" baseline="30000" dirty="0">
                <a:solidFill>
                  <a:schemeClr val="tx2"/>
                </a:solidFill>
                <a:cs typeface="Arial" panose="020B0604020202020204" pitchFamily="34" charset="0"/>
              </a:rPr>
              <a:t>st</a:t>
            </a:r>
            <a:r>
              <a:rPr lang="en-US" altLang="en-US" sz="800" dirty="0">
                <a:solidFill>
                  <a:schemeClr val="tx2"/>
                </a:solidFill>
                <a:cs typeface="Arial" panose="020B0604020202020204" pitchFamily="34" charset="0"/>
              </a:rPr>
              <a:t> March </a:t>
            </a:r>
            <a:r>
              <a:rPr lang="en-US" altLang="en-US" sz="800" dirty="0" smtClean="0">
                <a:solidFill>
                  <a:schemeClr val="tx2"/>
                </a:solidFill>
                <a:cs typeface="Arial" panose="020B0604020202020204" pitchFamily="34" charset="0"/>
              </a:rPr>
              <a:t>2015</a:t>
            </a:r>
            <a:endParaRPr lang="en-US" altLang="en-US" sz="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tx2"/>
                </a:solidFill>
                <a:cs typeface="Arial" panose="020B0604020202020204" pitchFamily="34" charset="0"/>
              </a:rPr>
              <a:t>Source: Census Database, Industry Reports, EIU, 1 USD = 60 INR; KPMG Analysis</a:t>
            </a:r>
          </a:p>
        </p:txBody>
      </p:sp>
      <p:sp>
        <p:nvSpPr>
          <p:cNvPr id="25621" name="Rectangle 1146"/>
          <p:cNvSpPr>
            <a:spLocks noChangeArrowheads="1"/>
          </p:cNvSpPr>
          <p:nvPr/>
        </p:nvSpPr>
        <p:spPr bwMode="auto">
          <a:xfrm>
            <a:off x="3259138" y="4911725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8738" indent="-58738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i="1">
                <a:cs typeface="Arial" panose="020B0604020202020204" pitchFamily="34" charset="0"/>
              </a:rPr>
              <a:t>IT</a:t>
            </a:r>
          </a:p>
        </p:txBody>
      </p:sp>
      <p:sp>
        <p:nvSpPr>
          <p:cNvPr id="1101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1400" b="1" i="1" kern="0" dirty="0">
                <a:solidFill>
                  <a:srgbClr val="FF9966"/>
                </a:solidFill>
                <a:latin typeface="Arial" charset="0"/>
              </a:rPr>
              <a:t>India – Macro-economic Overview </a:t>
            </a:r>
            <a:br>
              <a:rPr lang="en-US" sz="1400" b="1" i="1" kern="0" dirty="0">
                <a:solidFill>
                  <a:srgbClr val="FF9966"/>
                </a:solidFill>
                <a:latin typeface="Arial" charset="0"/>
              </a:rPr>
            </a:br>
            <a:r>
              <a:rPr lang="en-US" sz="2000" kern="0" dirty="0" smtClean="0">
                <a:solidFill>
                  <a:srgbClr val="5B6770"/>
                </a:solidFill>
                <a:latin typeface="Arial (Body)"/>
              </a:rPr>
              <a:t>India is a geographical diverse multi-cultural, multi-lingual and multi-religious country</a:t>
            </a:r>
            <a:endParaRPr lang="en-US" sz="2000" kern="0" dirty="0">
              <a:solidFill>
                <a:srgbClr val="5B6770"/>
              </a:solidFill>
              <a:latin typeface="Arial (Body)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Chart 59"/>
          <p:cNvGraphicFramePr/>
          <p:nvPr/>
        </p:nvGraphicFramePr>
        <p:xfrm>
          <a:off x="318655" y="3962400"/>
          <a:ext cx="7924800" cy="239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7" name="Chart 56"/>
          <p:cNvGraphicFramePr/>
          <p:nvPr/>
        </p:nvGraphicFramePr>
        <p:xfrm>
          <a:off x="318655" y="1447800"/>
          <a:ext cx="4191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8677" name="Text Box 22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5050" y="6511925"/>
            <a:ext cx="292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00" i="1">
                <a:solidFill>
                  <a:srgbClr val="00338D"/>
                </a:solidFill>
              </a:rPr>
              <a:t>Source: CSO., Economist Intelligence Unit Data; KPMG Analysis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1400" b="1" i="1" kern="0" dirty="0">
                <a:solidFill>
                  <a:srgbClr val="FF9966"/>
                </a:solidFill>
                <a:latin typeface="Arial" charset="0"/>
              </a:rPr>
              <a:t>India – Macro-economic Overview </a:t>
            </a:r>
            <a:br>
              <a:rPr lang="en-US" sz="1400" b="1" i="1" kern="0" dirty="0">
                <a:solidFill>
                  <a:srgbClr val="FF9966"/>
                </a:solidFill>
                <a:latin typeface="Arial" charset="0"/>
              </a:rPr>
            </a:br>
            <a:r>
              <a:rPr lang="en-US" sz="2000" kern="0" dirty="0">
                <a:solidFill>
                  <a:srgbClr val="5B6770"/>
                </a:solidFill>
                <a:latin typeface="Arial (Body)"/>
              </a:rPr>
              <a:t>India has demonstrated strong economic growth and has greater potential for future growth vis-à-vis many</a:t>
            </a:r>
            <a:r>
              <a:rPr lang="en-US" sz="2000" b="1" kern="0" dirty="0">
                <a:solidFill>
                  <a:srgbClr val="5B6770"/>
                </a:solidFill>
                <a:latin typeface="Arial (Body)"/>
              </a:rPr>
              <a:t> </a:t>
            </a:r>
            <a:r>
              <a:rPr lang="en-US" sz="2000" kern="0" dirty="0">
                <a:solidFill>
                  <a:srgbClr val="5B6770"/>
                </a:solidFill>
                <a:latin typeface="Arial (Body)"/>
              </a:rPr>
              <a:t>other world economies…</a:t>
            </a:r>
          </a:p>
        </p:txBody>
      </p:sp>
      <p:sp>
        <p:nvSpPr>
          <p:cNvPr id="16" name="Rectangle 2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3375" y="1066800"/>
            <a:ext cx="41148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FFFF"/>
                </a:solidFill>
              </a:rPr>
              <a:t>India has showcased robust growth over the decades</a:t>
            </a:r>
          </a:p>
        </p:txBody>
      </p:sp>
      <p:sp>
        <p:nvSpPr>
          <p:cNvPr id="18" name="Rectangle 5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8050" y="1066800"/>
            <a:ext cx="41148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FFFF"/>
                </a:solidFill>
              </a:rPr>
              <a:t>A steady growth over the decade despite the  recent relative slowdown</a:t>
            </a:r>
          </a:p>
        </p:txBody>
      </p:sp>
      <p:sp>
        <p:nvSpPr>
          <p:cNvPr id="28681" name="TextBox 32"/>
          <p:cNvSpPr txBox="1">
            <a:spLocks noChangeArrowheads="1"/>
          </p:cNvSpPr>
          <p:nvPr/>
        </p:nvSpPr>
        <p:spPr bwMode="auto">
          <a:xfrm>
            <a:off x="8153400" y="480060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CAGR ‘08-13</a:t>
            </a:r>
          </a:p>
        </p:txBody>
      </p:sp>
      <p:sp>
        <p:nvSpPr>
          <p:cNvPr id="28682" name="TextBox 33"/>
          <p:cNvSpPr txBox="1">
            <a:spLocks noChangeArrowheads="1"/>
          </p:cNvSpPr>
          <p:nvPr/>
        </p:nvSpPr>
        <p:spPr bwMode="auto">
          <a:xfrm>
            <a:off x="8140700" y="5291138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CAGR ‘13-18</a:t>
            </a:r>
          </a:p>
        </p:txBody>
      </p:sp>
      <p:sp>
        <p:nvSpPr>
          <p:cNvPr id="30" name="Rectangle 2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9725" y="3733800"/>
            <a:ext cx="8499475" cy="365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FFFF"/>
                </a:solidFill>
              </a:rPr>
              <a:t>India is expected to be amongst the top growing economies in the near future…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07388" y="46482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07388" y="5105400"/>
            <a:ext cx="4572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1000" y="5257800"/>
            <a:ext cx="471488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FFFFFF"/>
                </a:solidFill>
              </a:rPr>
              <a:t>2.61%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54075" y="5257800"/>
            <a:ext cx="4572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000000"/>
                </a:solidFill>
              </a:rPr>
              <a:t>2.98%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24000" y="4191000"/>
            <a:ext cx="471488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FFFFFF"/>
                </a:solidFill>
              </a:rPr>
              <a:t>8.84%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97075" y="4191000"/>
            <a:ext cx="4572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000000"/>
                </a:solidFill>
              </a:rPr>
              <a:t>6.69%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698750" y="4953000"/>
            <a:ext cx="473075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FFFFFF"/>
                </a:solidFill>
              </a:rPr>
              <a:t>6.64%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173413" y="4953000"/>
            <a:ext cx="4572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000000"/>
                </a:solidFill>
              </a:rPr>
              <a:t>6.38%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10000" y="5257800"/>
            <a:ext cx="471488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FFFFFF"/>
                </a:solidFill>
              </a:rPr>
              <a:t>1.09%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83075" y="5257800"/>
            <a:ext cx="4572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000000"/>
                </a:solidFill>
              </a:rPr>
              <a:t>3.56%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029200" y="5486400"/>
            <a:ext cx="471488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FFFFFF"/>
                </a:solidFill>
              </a:rPr>
              <a:t>1.91%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424488" y="5486400"/>
            <a:ext cx="4572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000000"/>
                </a:solidFill>
              </a:rPr>
              <a:t>4.20%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15050" y="5257800"/>
            <a:ext cx="473075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FFFFFF"/>
                </a:solidFill>
              </a:rPr>
              <a:t>-0.10%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11925" y="5257800"/>
            <a:ext cx="4572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000000"/>
                </a:solidFill>
              </a:rPr>
              <a:t>1.87%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194550" y="4267200"/>
            <a:ext cx="473075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FFFFFF"/>
                </a:solidFill>
              </a:rPr>
              <a:t>1.23%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669213" y="4267200"/>
            <a:ext cx="4572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00" b="1" dirty="0">
                <a:solidFill>
                  <a:srgbClr val="000000"/>
                </a:solidFill>
              </a:rPr>
              <a:t>2.51%</a:t>
            </a:r>
          </a:p>
        </p:txBody>
      </p:sp>
      <p:sp>
        <p:nvSpPr>
          <p:cNvPr id="28700" name="TextBox 25"/>
          <p:cNvSpPr txBox="1">
            <a:spLocks noChangeArrowheads="1"/>
          </p:cNvSpPr>
          <p:nvPr/>
        </p:nvSpPr>
        <p:spPr bwMode="auto">
          <a:xfrm>
            <a:off x="7560445" y="1834229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rgbClr val="00338D"/>
                </a:solidFill>
                <a:cs typeface="Arial" panose="020B0604020202020204" pitchFamily="34" charset="0"/>
              </a:rPr>
              <a:t>Slow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rgbClr val="00338D"/>
                </a:solidFill>
                <a:cs typeface="Arial" panose="020B0604020202020204" pitchFamily="34" charset="0"/>
              </a:rPr>
              <a:t>Down</a:t>
            </a:r>
            <a:endParaRPr lang="en-IN" altLang="en-US" sz="900" b="1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64" name="Down Arrow 63"/>
          <p:cNvSpPr/>
          <p:nvPr/>
        </p:nvSpPr>
        <p:spPr>
          <a:xfrm>
            <a:off x="8004945" y="2212054"/>
            <a:ext cx="152400" cy="155575"/>
          </a:xfrm>
          <a:prstGeom prst="downArrow">
            <a:avLst/>
          </a:prstGeom>
          <a:solidFill>
            <a:srgbClr val="6A7F1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702" name="TextBox 25"/>
          <p:cNvSpPr txBox="1">
            <a:spLocks noChangeArrowheads="1"/>
          </p:cNvSpPr>
          <p:nvPr/>
        </p:nvSpPr>
        <p:spPr bwMode="auto">
          <a:xfrm>
            <a:off x="6555145" y="1538700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338D"/>
                </a:solidFill>
                <a:cs typeface="Arial" panose="020B0604020202020204" pitchFamily="34" charset="0"/>
              </a:rPr>
              <a:t>Global Recession</a:t>
            </a:r>
            <a:endParaRPr lang="en-IN" altLang="en-US" sz="900" b="1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6999645" y="1916525"/>
            <a:ext cx="152400" cy="155575"/>
          </a:xfrm>
          <a:prstGeom prst="downArrow">
            <a:avLst/>
          </a:prstGeom>
          <a:solidFill>
            <a:srgbClr val="6A7F1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704" name="Text Box 2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6172200"/>
            <a:ext cx="2590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" i="1">
                <a:solidFill>
                  <a:srgbClr val="FF0000"/>
                </a:solidFill>
              </a:rPr>
              <a:t>Note : CAGR for Real GDP in Local Currency Unit</a:t>
            </a:r>
          </a:p>
        </p:txBody>
      </p:sp>
      <p:sp>
        <p:nvSpPr>
          <p:cNvPr id="2870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5433" y="6645490"/>
            <a:ext cx="2057400" cy="1939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B8E8D5C3-95A3-4CF5-BF3A-383DE8D78EE8}" type="slidenum">
              <a:rPr lang="en-US" altLang="en-US">
                <a:solidFill>
                  <a:srgbClr val="5B6770"/>
                </a:solidFill>
              </a:rPr>
              <a:pPr>
                <a:buFontTx/>
                <a:buNone/>
              </a:pPr>
              <a:t>5</a:t>
            </a:fld>
            <a:endParaRPr lang="en-US" altLang="en-US">
              <a:solidFill>
                <a:srgbClr val="5B6770"/>
              </a:solidFill>
            </a:endParaRP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007476"/>
              </p:ext>
            </p:extLst>
          </p:nvPr>
        </p:nvGraphicFramePr>
        <p:xfrm>
          <a:off x="4718050" y="1465264"/>
          <a:ext cx="4242378" cy="215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07977" y="1435464"/>
            <a:ext cx="1615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GDP Growth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3933825"/>
            <a:ext cx="40973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/>
          <p:cNvGraphicFramePr/>
          <p:nvPr/>
        </p:nvGraphicFramePr>
        <p:xfrm>
          <a:off x="381000" y="3925608"/>
          <a:ext cx="4191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885944" y="1344168"/>
          <a:ext cx="4105656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4840288" y="957263"/>
            <a:ext cx="4114800" cy="36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FFFF"/>
                </a:solidFill>
              </a:rPr>
              <a:t>  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FFFFFF"/>
                </a:solidFill>
              </a:rPr>
              <a:t>… driven by high domestic demand … </a:t>
            </a:r>
          </a:p>
          <a:p>
            <a:pPr eaLnBrk="1" hangingPunct="1">
              <a:defRPr/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73063" y="3538538"/>
            <a:ext cx="4114800" cy="36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FFFF"/>
                </a:solidFill>
              </a:rPr>
              <a:t> … and a burgeoning consumer and urban class..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971800" y="4916488"/>
          <a:ext cx="1447800" cy="833436"/>
        </p:xfrm>
        <a:graphic>
          <a:graphicData uri="http://schemas.openxmlformats.org/drawingml/2006/table">
            <a:tbl>
              <a:tblPr firstRow="1" bandRow="1"/>
              <a:tblGrid>
                <a:gridCol w="723900"/>
                <a:gridCol w="723900"/>
              </a:tblGrid>
              <a:tr h="277812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Urbanization %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846" marR="49846" marT="53978" marB="5397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7781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846" marR="49846" marT="53978" marB="5397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2030 (F)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846" marR="49846" marT="53978" marB="5397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7781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00025" marR="0" lvl="1" indent="-198438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31%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846" marR="49846" marT="53978" marB="5397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00025" marR="0" lvl="1" indent="-198438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846" marR="49846" marT="53978" marB="5397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35525" y="1356360"/>
          <a:ext cx="4191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29175" y="3544888"/>
            <a:ext cx="41148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FFFF"/>
                </a:solidFill>
              </a:rPr>
              <a:t>   .. implies potential for high growth In GDP</a:t>
            </a:r>
          </a:p>
        </p:txBody>
      </p:sp>
      <p:sp>
        <p:nvSpPr>
          <p:cNvPr id="11" name="Rectangle 2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990600"/>
            <a:ext cx="4114800" cy="3651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FFFF"/>
                </a:solidFill>
              </a:rPr>
              <a:t>Growing working age population…</a:t>
            </a:r>
          </a:p>
        </p:txBody>
      </p:sp>
      <p:sp>
        <p:nvSpPr>
          <p:cNvPr id="30745" name="Text Box 117"/>
          <p:cNvSpPr txBox="1">
            <a:spLocks noChangeArrowheads="1"/>
          </p:cNvSpPr>
          <p:nvPr/>
        </p:nvSpPr>
        <p:spPr bwMode="auto">
          <a:xfrm>
            <a:off x="4876800" y="1371600"/>
            <a:ext cx="3894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cs typeface="Arial" panose="020B0604020202020204" pitchFamily="34" charset="0"/>
              </a:rPr>
              <a:t>Domestic Demand as % of GDP (FY 13)</a:t>
            </a:r>
          </a:p>
        </p:txBody>
      </p:sp>
      <p:sp>
        <p:nvSpPr>
          <p:cNvPr id="30746" name="TextBox 13"/>
          <p:cNvSpPr txBox="1">
            <a:spLocks noChangeArrowheads="1"/>
          </p:cNvSpPr>
          <p:nvPr/>
        </p:nvSpPr>
        <p:spPr bwMode="auto">
          <a:xfrm>
            <a:off x="417513" y="5786438"/>
            <a:ext cx="457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CY</a:t>
            </a:r>
          </a:p>
        </p:txBody>
      </p:sp>
      <p:sp>
        <p:nvSpPr>
          <p:cNvPr id="30747" name="TextBox 14"/>
          <p:cNvSpPr txBox="1">
            <a:spLocks noChangeArrowheads="1"/>
          </p:cNvSpPr>
          <p:nvPr/>
        </p:nvSpPr>
        <p:spPr bwMode="auto">
          <a:xfrm>
            <a:off x="1266825" y="5786438"/>
            <a:ext cx="457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CY</a:t>
            </a:r>
          </a:p>
        </p:txBody>
      </p:sp>
      <p:sp>
        <p:nvSpPr>
          <p:cNvPr id="30748" name="TextBox 15"/>
          <p:cNvSpPr txBox="1">
            <a:spLocks noChangeArrowheads="1"/>
          </p:cNvSpPr>
          <p:nvPr/>
        </p:nvSpPr>
        <p:spPr bwMode="auto">
          <a:xfrm>
            <a:off x="2054225" y="5786438"/>
            <a:ext cx="457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CY</a:t>
            </a:r>
          </a:p>
        </p:txBody>
      </p:sp>
      <p:sp>
        <p:nvSpPr>
          <p:cNvPr id="30749" name="Text Box 4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71403" y="6453188"/>
            <a:ext cx="388368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dirty="0">
                <a:solidFill>
                  <a:srgbClr val="00338D"/>
                </a:solidFill>
              </a:rPr>
              <a:t>Source: IMF, UN Population Statistics, EIU, </a:t>
            </a:r>
            <a:r>
              <a:rPr lang="en-US" altLang="en-US" sz="700" dirty="0" smtClean="0">
                <a:solidFill>
                  <a:srgbClr val="00338D"/>
                </a:solidFill>
              </a:rPr>
              <a:t>Census Data, KPMG Analysis </a:t>
            </a:r>
            <a:r>
              <a:rPr lang="en-US" altLang="en-US" sz="700" dirty="0">
                <a:solidFill>
                  <a:srgbClr val="FF0000"/>
                </a:solidFill>
              </a:rPr>
              <a:t>1 USD = INR 60</a:t>
            </a:r>
          </a:p>
        </p:txBody>
      </p:sp>
      <p:sp>
        <p:nvSpPr>
          <p:cNvPr id="30750" name="TextBox 19"/>
          <p:cNvSpPr txBox="1">
            <a:spLocks noChangeArrowheads="1"/>
          </p:cNvSpPr>
          <p:nvPr/>
        </p:nvSpPr>
        <p:spPr bwMode="auto">
          <a:xfrm flipH="1">
            <a:off x="4932363" y="3240088"/>
            <a:ext cx="43640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*Domestic Demand = consumer demand + government spends + investments + imports - exports </a:t>
            </a:r>
          </a:p>
        </p:txBody>
      </p:sp>
      <p:sp>
        <p:nvSpPr>
          <p:cNvPr id="30751" name="Rectangle 20"/>
          <p:cNvSpPr>
            <a:spLocks noChangeArrowheads="1"/>
          </p:cNvSpPr>
          <p:nvPr/>
        </p:nvSpPr>
        <p:spPr bwMode="auto">
          <a:xfrm>
            <a:off x="254000" y="6021388"/>
            <a:ext cx="4321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 Note: Categories based on annual household income in INR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Elite (&gt; USD 16.66K,; Consuming (USD 1.50k-16.66k) and Deprived (&lt; USD 1.50k), 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52" name="Rectangle 21"/>
          <p:cNvSpPr>
            <a:spLocks noChangeArrowheads="1"/>
          </p:cNvSpPr>
          <p:nvPr/>
        </p:nvSpPr>
        <p:spPr bwMode="auto">
          <a:xfrm>
            <a:off x="4859338" y="3933825"/>
            <a:ext cx="19224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GDP Growth (CAGR 2018)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46638" y="3932238"/>
            <a:ext cx="4103687" cy="23764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1400" b="1" i="1" kern="0" dirty="0">
                <a:solidFill>
                  <a:srgbClr val="FF9966"/>
                </a:solidFill>
                <a:latin typeface="Arial" charset="0"/>
              </a:rPr>
              <a:t>India – Macro-economic Overview </a:t>
            </a:r>
            <a:br>
              <a:rPr lang="en-US" sz="1400" b="1" i="1" kern="0" dirty="0">
                <a:solidFill>
                  <a:srgbClr val="FF9966"/>
                </a:solidFill>
                <a:latin typeface="Arial" charset="0"/>
              </a:rPr>
            </a:br>
            <a:r>
              <a:rPr lang="en-US" sz="2000" kern="0" dirty="0" smtClean="0">
                <a:solidFill>
                  <a:srgbClr val="5B6770"/>
                </a:solidFill>
                <a:latin typeface="Arial (Body)"/>
              </a:rPr>
              <a:t>India’s long-term outlook is bright due to inherent strengths that characterize the economy</a:t>
            </a:r>
            <a:endParaRPr lang="en-US" sz="2000" kern="0" dirty="0">
              <a:solidFill>
                <a:srgbClr val="5B6770"/>
              </a:solidFill>
              <a:latin typeface="Arial (Body)"/>
            </a:endParaRPr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6457950" y="6576601"/>
            <a:ext cx="2057400" cy="233363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00050" y="723900"/>
            <a:ext cx="8420100" cy="590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1749" name="Text Placeholder 1"/>
          <p:cNvSpPr>
            <a:spLocks/>
          </p:cNvSpPr>
          <p:nvPr/>
        </p:nvSpPr>
        <p:spPr bwMode="auto">
          <a:xfrm>
            <a:off x="457200" y="2799471"/>
            <a:ext cx="8229600" cy="8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dirty="0">
                <a:solidFill>
                  <a:srgbClr val="F50002"/>
                </a:solidFill>
              </a:rPr>
              <a:t>Non-life </a:t>
            </a:r>
            <a:r>
              <a:rPr lang="en-GB" altLang="en-US" sz="2400" dirty="0" smtClean="0">
                <a:solidFill>
                  <a:srgbClr val="F50002"/>
                </a:solidFill>
              </a:rPr>
              <a:t>Insurance </a:t>
            </a:r>
            <a:r>
              <a:rPr lang="en-GB" altLang="en-US" sz="2400" dirty="0">
                <a:solidFill>
                  <a:srgbClr val="F50002"/>
                </a:solidFill>
              </a:rPr>
              <a:t>I</a:t>
            </a:r>
            <a:r>
              <a:rPr lang="en-GB" altLang="en-US" sz="2400" dirty="0" smtClean="0">
                <a:solidFill>
                  <a:srgbClr val="F50002"/>
                </a:solidFill>
              </a:rPr>
              <a:t>ndustry</a:t>
            </a:r>
            <a:endParaRPr lang="en-GB" altLang="en-US" sz="2400" dirty="0">
              <a:solidFill>
                <a:srgbClr val="F500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59"/>
          <p:cNvSpPr>
            <a:spLocks noChangeShapeType="1"/>
          </p:cNvSpPr>
          <p:nvPr/>
        </p:nvSpPr>
        <p:spPr bwMode="auto">
          <a:xfrm flipH="1">
            <a:off x="1776413" y="1577975"/>
            <a:ext cx="3175" cy="760413"/>
          </a:xfrm>
          <a:prstGeom prst="line">
            <a:avLst/>
          </a:prstGeom>
          <a:noFill/>
          <a:ln w="6350">
            <a:solidFill>
              <a:schemeClr val="tx2"/>
            </a:solidFill>
            <a:prstDash val="dash"/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8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189D20CF-42A5-415D-A0F8-C9B50107EB9E}" type="slidenum">
              <a:rPr lang="en-US" altLang="en-US">
                <a:solidFill>
                  <a:srgbClr val="5B6770"/>
                </a:solidFill>
              </a:rPr>
              <a:pPr>
                <a:buFontTx/>
                <a:buNone/>
              </a:pPr>
              <a:t>8</a:t>
            </a:fld>
            <a:endParaRPr lang="en-US" altLang="en-US">
              <a:solidFill>
                <a:srgbClr val="5B6770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673850" y="6400800"/>
            <a:ext cx="203993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800" i="1">
                <a:solidFill>
                  <a:srgbClr val="000000"/>
                </a:solidFill>
              </a:rPr>
              <a:t>Source : IRDA </a:t>
            </a:r>
            <a:endParaRPr lang="en-US" altLang="en-US" sz="800" i="1">
              <a:solidFill>
                <a:srgbClr val="000000"/>
              </a:solidFill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7883525" y="1036638"/>
            <a:ext cx="927100" cy="4287837"/>
          </a:xfrm>
          <a:prstGeom prst="rect">
            <a:avLst/>
          </a:prstGeom>
          <a:solidFill>
            <a:schemeClr val="accent5"/>
          </a:solidFill>
          <a:ln w="6350">
            <a:solidFill>
              <a:srgbClr val="B2D4EF"/>
            </a:solidFill>
            <a:miter lim="800000"/>
            <a:headEnd type="none" w="sm" len="sm"/>
            <a:tailEnd type="none" w="sm" len="sm"/>
          </a:ln>
        </p:spPr>
        <p:txBody>
          <a:bodyPr wrap="none" tIns="72000"/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en-US" sz="900" i="1" smtClean="0">
              <a:solidFill>
                <a:srgbClr val="FFFFFF"/>
              </a:solidFill>
            </a:endParaRPr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522288" y="2757488"/>
            <a:ext cx="1587" cy="139700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5" name="Group 9"/>
          <p:cNvGrpSpPr>
            <a:grpSpLocks/>
          </p:cNvGrpSpPr>
          <p:nvPr/>
        </p:nvGrpSpPr>
        <p:grpSpPr bwMode="auto">
          <a:xfrm>
            <a:off x="5937250" y="2549525"/>
            <a:ext cx="525463" cy="344488"/>
            <a:chOff x="5696" y="2037"/>
            <a:chExt cx="417" cy="220"/>
          </a:xfrm>
        </p:grpSpPr>
        <p:sp>
          <p:nvSpPr>
            <p:cNvPr id="32882" name="Rectangle 10"/>
            <p:cNvSpPr>
              <a:spLocks noChangeArrowheads="1"/>
            </p:cNvSpPr>
            <p:nvPr/>
          </p:nvSpPr>
          <p:spPr bwMode="auto">
            <a:xfrm>
              <a:off x="5696" y="2037"/>
              <a:ext cx="41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i="1">
                  <a:solidFill>
                    <a:srgbClr val="000000"/>
                  </a:solidFill>
                </a:rPr>
                <a:t>2003</a:t>
              </a:r>
              <a:endParaRPr lang="en-US" altLang="en-US" sz="1200" i="1">
                <a:solidFill>
                  <a:srgbClr val="000000"/>
                </a:solidFill>
              </a:endParaRPr>
            </a:p>
          </p:txBody>
        </p:sp>
        <p:sp>
          <p:nvSpPr>
            <p:cNvPr id="32883" name="Line 11"/>
            <p:cNvSpPr>
              <a:spLocks noChangeShapeType="1"/>
            </p:cNvSpPr>
            <p:nvPr/>
          </p:nvSpPr>
          <p:spPr bwMode="auto">
            <a:xfrm>
              <a:off x="5901" y="2169"/>
              <a:ext cx="0" cy="88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6" name="Group 14"/>
          <p:cNvGrpSpPr>
            <a:grpSpLocks/>
          </p:cNvGrpSpPr>
          <p:nvPr/>
        </p:nvGrpSpPr>
        <p:grpSpPr bwMode="auto">
          <a:xfrm>
            <a:off x="3478213" y="2549525"/>
            <a:ext cx="525462" cy="344488"/>
            <a:chOff x="4718" y="2037"/>
            <a:chExt cx="418" cy="220"/>
          </a:xfrm>
        </p:grpSpPr>
        <p:sp>
          <p:nvSpPr>
            <p:cNvPr id="32880" name="Rectangle 15"/>
            <p:cNvSpPr>
              <a:spLocks noChangeArrowheads="1"/>
            </p:cNvSpPr>
            <p:nvPr/>
          </p:nvSpPr>
          <p:spPr bwMode="auto">
            <a:xfrm>
              <a:off x="4718" y="2037"/>
              <a:ext cx="418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i="1">
                  <a:solidFill>
                    <a:srgbClr val="000000"/>
                  </a:solidFill>
                </a:rPr>
                <a:t>1999</a:t>
              </a:r>
              <a:endParaRPr lang="en-US" altLang="en-US" sz="1200" i="1">
                <a:solidFill>
                  <a:srgbClr val="000000"/>
                </a:solidFill>
              </a:endParaRPr>
            </a:p>
          </p:txBody>
        </p:sp>
        <p:sp>
          <p:nvSpPr>
            <p:cNvPr id="32881" name="Line 16"/>
            <p:cNvSpPr>
              <a:spLocks noChangeShapeType="1"/>
            </p:cNvSpPr>
            <p:nvPr/>
          </p:nvSpPr>
          <p:spPr bwMode="auto">
            <a:xfrm>
              <a:off x="4937" y="2169"/>
              <a:ext cx="0" cy="88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7" name="Group 17"/>
          <p:cNvGrpSpPr>
            <a:grpSpLocks/>
          </p:cNvGrpSpPr>
          <p:nvPr/>
        </p:nvGrpSpPr>
        <p:grpSpPr bwMode="auto">
          <a:xfrm>
            <a:off x="4108450" y="2549525"/>
            <a:ext cx="525463" cy="344488"/>
            <a:chOff x="5009" y="2037"/>
            <a:chExt cx="417" cy="220"/>
          </a:xfrm>
        </p:grpSpPr>
        <p:sp>
          <p:nvSpPr>
            <p:cNvPr id="32878" name="Rectangle 18"/>
            <p:cNvSpPr>
              <a:spLocks noChangeArrowheads="1"/>
            </p:cNvSpPr>
            <p:nvPr/>
          </p:nvSpPr>
          <p:spPr bwMode="auto">
            <a:xfrm>
              <a:off x="5009" y="2037"/>
              <a:ext cx="417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i="1">
                  <a:solidFill>
                    <a:srgbClr val="000000"/>
                  </a:solidFill>
                </a:rPr>
                <a:t>2000</a:t>
              </a:r>
              <a:endParaRPr lang="en-US" altLang="en-US" sz="1200" i="1">
                <a:solidFill>
                  <a:srgbClr val="000000"/>
                </a:solidFill>
              </a:endParaRPr>
            </a:p>
          </p:txBody>
        </p:sp>
        <p:sp>
          <p:nvSpPr>
            <p:cNvPr id="32879" name="Line 19"/>
            <p:cNvSpPr>
              <a:spLocks noChangeShapeType="1"/>
            </p:cNvSpPr>
            <p:nvPr/>
          </p:nvSpPr>
          <p:spPr bwMode="auto">
            <a:xfrm>
              <a:off x="5214" y="2169"/>
              <a:ext cx="0" cy="88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8" name="Group 20"/>
          <p:cNvGrpSpPr>
            <a:grpSpLocks/>
          </p:cNvGrpSpPr>
          <p:nvPr/>
        </p:nvGrpSpPr>
        <p:grpSpPr bwMode="auto">
          <a:xfrm>
            <a:off x="5108575" y="2568575"/>
            <a:ext cx="523875" cy="344488"/>
            <a:chOff x="5371" y="2037"/>
            <a:chExt cx="409" cy="220"/>
          </a:xfrm>
        </p:grpSpPr>
        <p:sp>
          <p:nvSpPr>
            <p:cNvPr id="32876" name="Rectangle 21"/>
            <p:cNvSpPr>
              <a:spLocks noChangeArrowheads="1"/>
            </p:cNvSpPr>
            <p:nvPr/>
          </p:nvSpPr>
          <p:spPr bwMode="auto">
            <a:xfrm>
              <a:off x="5371" y="2037"/>
              <a:ext cx="409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i="1">
                  <a:solidFill>
                    <a:srgbClr val="000000"/>
                  </a:solidFill>
                </a:rPr>
                <a:t>2001</a:t>
              </a:r>
              <a:endParaRPr lang="en-US" altLang="en-US" sz="1200" i="1">
                <a:solidFill>
                  <a:srgbClr val="000000"/>
                </a:solidFill>
              </a:endParaRPr>
            </a:p>
          </p:txBody>
        </p:sp>
        <p:sp>
          <p:nvSpPr>
            <p:cNvPr id="32877" name="Line 22"/>
            <p:cNvSpPr>
              <a:spLocks noChangeShapeType="1"/>
            </p:cNvSpPr>
            <p:nvPr/>
          </p:nvSpPr>
          <p:spPr bwMode="auto">
            <a:xfrm>
              <a:off x="5573" y="2169"/>
              <a:ext cx="0" cy="88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9" name="Rectangle 24"/>
          <p:cNvSpPr>
            <a:spLocks noChangeArrowheads="1"/>
          </p:cNvSpPr>
          <p:nvPr/>
        </p:nvSpPr>
        <p:spPr bwMode="auto">
          <a:xfrm>
            <a:off x="636588" y="2540000"/>
            <a:ext cx="5254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i="1">
                <a:solidFill>
                  <a:srgbClr val="000000"/>
                </a:solidFill>
              </a:rPr>
              <a:t>1938</a:t>
            </a:r>
            <a:endParaRPr lang="en-US" altLang="en-US" sz="1200" i="1">
              <a:solidFill>
                <a:srgbClr val="000000"/>
              </a:solidFill>
            </a:endParaRPr>
          </a:p>
        </p:txBody>
      </p:sp>
      <p:sp>
        <p:nvSpPr>
          <p:cNvPr id="32780" name="Line 25"/>
          <p:cNvSpPr>
            <a:spLocks noChangeShapeType="1"/>
          </p:cNvSpPr>
          <p:nvPr/>
        </p:nvSpPr>
        <p:spPr bwMode="auto">
          <a:xfrm>
            <a:off x="1757363" y="2746375"/>
            <a:ext cx="1587" cy="139700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Rectangle 27"/>
          <p:cNvSpPr>
            <a:spLocks noChangeArrowheads="1"/>
          </p:cNvSpPr>
          <p:nvPr/>
        </p:nvSpPr>
        <p:spPr bwMode="auto">
          <a:xfrm>
            <a:off x="1384300" y="1409700"/>
            <a:ext cx="1114425" cy="447675"/>
          </a:xfrm>
          <a:prstGeom prst="rect">
            <a:avLst/>
          </a:prstGeom>
          <a:solidFill>
            <a:srgbClr val="FAD8AF"/>
          </a:solidFill>
          <a:ln w="12700" algn="ctr">
            <a:solidFill>
              <a:srgbClr val="F5B36A"/>
            </a:solidFill>
            <a:miter lim="800000"/>
            <a:headEnd/>
            <a:tailEnd/>
          </a:ln>
        </p:spPr>
        <p:txBody>
          <a:bodyPr lIns="54000" tIns="54000" rIns="54000" bIns="54000" anchor="b">
            <a:spAutoFit/>
          </a:bodyPr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1100">
                <a:solidFill>
                  <a:srgbClr val="0C2D83"/>
                </a:solidFill>
              </a:rPr>
              <a:t>Insurance nationalization </a:t>
            </a:r>
          </a:p>
        </p:txBody>
      </p:sp>
      <p:grpSp>
        <p:nvGrpSpPr>
          <p:cNvPr id="32782" name="Group 41"/>
          <p:cNvGrpSpPr>
            <a:grpSpLocks/>
          </p:cNvGrpSpPr>
          <p:nvPr/>
        </p:nvGrpSpPr>
        <p:grpSpPr bwMode="auto">
          <a:xfrm>
            <a:off x="6792913" y="2549525"/>
            <a:ext cx="525462" cy="344488"/>
            <a:chOff x="5695" y="2037"/>
            <a:chExt cx="417" cy="220"/>
          </a:xfrm>
        </p:grpSpPr>
        <p:sp>
          <p:nvSpPr>
            <p:cNvPr id="32874" name="Rectangle 42"/>
            <p:cNvSpPr>
              <a:spLocks noChangeArrowheads="1"/>
            </p:cNvSpPr>
            <p:nvPr/>
          </p:nvSpPr>
          <p:spPr bwMode="auto">
            <a:xfrm>
              <a:off x="5695" y="2037"/>
              <a:ext cx="41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i="1">
                  <a:solidFill>
                    <a:srgbClr val="000000"/>
                  </a:solidFill>
                </a:rPr>
                <a:t>2007</a:t>
              </a:r>
              <a:endParaRPr lang="en-US" altLang="en-US" sz="1200" i="1">
                <a:solidFill>
                  <a:srgbClr val="000000"/>
                </a:solidFill>
              </a:endParaRPr>
            </a:p>
          </p:txBody>
        </p:sp>
        <p:sp>
          <p:nvSpPr>
            <p:cNvPr id="32875" name="Line 43"/>
            <p:cNvSpPr>
              <a:spLocks noChangeShapeType="1"/>
            </p:cNvSpPr>
            <p:nvPr/>
          </p:nvSpPr>
          <p:spPr bwMode="auto">
            <a:xfrm>
              <a:off x="5901" y="2169"/>
              <a:ext cx="0" cy="88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3" name="Group 44"/>
          <p:cNvGrpSpPr>
            <a:grpSpLocks/>
          </p:cNvGrpSpPr>
          <p:nvPr/>
        </p:nvGrpSpPr>
        <p:grpSpPr bwMode="auto">
          <a:xfrm>
            <a:off x="7429500" y="2544763"/>
            <a:ext cx="523875" cy="344487"/>
            <a:chOff x="5697" y="2037"/>
            <a:chExt cx="408" cy="220"/>
          </a:xfrm>
        </p:grpSpPr>
        <p:sp>
          <p:nvSpPr>
            <p:cNvPr id="32872" name="Rectangle 45"/>
            <p:cNvSpPr>
              <a:spLocks noChangeArrowheads="1"/>
            </p:cNvSpPr>
            <p:nvPr/>
          </p:nvSpPr>
          <p:spPr bwMode="auto">
            <a:xfrm>
              <a:off x="5697" y="2037"/>
              <a:ext cx="40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</a:rPr>
                <a:t>2014</a:t>
              </a:r>
            </a:p>
          </p:txBody>
        </p:sp>
        <p:sp>
          <p:nvSpPr>
            <p:cNvPr id="32873" name="Line 46"/>
            <p:cNvSpPr>
              <a:spLocks noChangeShapeType="1"/>
            </p:cNvSpPr>
            <p:nvPr/>
          </p:nvSpPr>
          <p:spPr bwMode="auto">
            <a:xfrm>
              <a:off x="5901" y="2169"/>
              <a:ext cx="0" cy="88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4" name="Rectangle 48"/>
          <p:cNvSpPr>
            <a:spLocks noChangeArrowheads="1"/>
          </p:cNvSpPr>
          <p:nvPr/>
        </p:nvSpPr>
        <p:spPr bwMode="auto">
          <a:xfrm>
            <a:off x="2317750" y="1025525"/>
            <a:ext cx="38211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tIns="72000"/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0C2D83"/>
                </a:solidFill>
              </a:rPr>
              <a:t>Historical developments in the regulatory environment</a:t>
            </a:r>
          </a:p>
        </p:txBody>
      </p:sp>
      <p:sp>
        <p:nvSpPr>
          <p:cNvPr id="32785" name="Line 50"/>
          <p:cNvSpPr>
            <a:spLocks noChangeShapeType="1"/>
          </p:cNvSpPr>
          <p:nvPr/>
        </p:nvSpPr>
        <p:spPr bwMode="auto">
          <a:xfrm>
            <a:off x="331788" y="2903538"/>
            <a:ext cx="8126412" cy="1587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Rectangle 51"/>
          <p:cNvSpPr>
            <a:spLocks noChangeArrowheads="1"/>
          </p:cNvSpPr>
          <p:nvPr/>
        </p:nvSpPr>
        <p:spPr bwMode="auto">
          <a:xfrm>
            <a:off x="7723188" y="969963"/>
            <a:ext cx="11636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72000"/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altLang="en-US" sz="1200" b="1" dirty="0" smtClean="0">
                <a:solidFill>
                  <a:schemeClr val="accent6"/>
                </a:solidFill>
              </a:rPr>
              <a:t>Future</a:t>
            </a:r>
            <a:r>
              <a:rPr lang="en-GB" altLang="en-US" sz="12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87" name="Line 52"/>
          <p:cNvSpPr>
            <a:spLocks noChangeShapeType="1"/>
          </p:cNvSpPr>
          <p:nvPr/>
        </p:nvSpPr>
        <p:spPr bwMode="auto">
          <a:xfrm flipH="1">
            <a:off x="7377113" y="1497013"/>
            <a:ext cx="6350" cy="1100137"/>
          </a:xfrm>
          <a:prstGeom prst="line">
            <a:avLst/>
          </a:prstGeom>
          <a:noFill/>
          <a:ln w="6350">
            <a:solidFill>
              <a:schemeClr val="tx2"/>
            </a:solidFill>
            <a:prstDash val="dash"/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788" name="Rectangle 56"/>
          <p:cNvSpPr>
            <a:spLocks noChangeArrowheads="1"/>
          </p:cNvSpPr>
          <p:nvPr/>
        </p:nvSpPr>
        <p:spPr bwMode="auto">
          <a:xfrm>
            <a:off x="649288" y="3070225"/>
            <a:ext cx="1714500" cy="279400"/>
          </a:xfrm>
          <a:prstGeom prst="rect">
            <a:avLst/>
          </a:prstGeom>
          <a:noFill/>
          <a:ln w="12700" algn="ctr">
            <a:solidFill>
              <a:srgbClr val="F5B3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54000" rIns="54000" bIns="54000" anchor="b">
            <a:spAutoFit/>
          </a:bodyPr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1100">
                <a:solidFill>
                  <a:srgbClr val="0C2D83"/>
                </a:solidFill>
              </a:rPr>
              <a:t>Tariff Advisory Comm.</a:t>
            </a:r>
            <a:endParaRPr lang="en-GB" altLang="en-US" sz="1100">
              <a:solidFill>
                <a:srgbClr val="0C2D83"/>
              </a:solidFill>
            </a:endParaRPr>
          </a:p>
        </p:txBody>
      </p:sp>
      <p:sp>
        <p:nvSpPr>
          <p:cNvPr id="32789" name="Line 57"/>
          <p:cNvSpPr>
            <a:spLocks noChangeShapeType="1"/>
          </p:cNvSpPr>
          <p:nvPr/>
        </p:nvSpPr>
        <p:spPr bwMode="auto">
          <a:xfrm rot="10800000" flipV="1">
            <a:off x="885825" y="1887538"/>
            <a:ext cx="0" cy="592137"/>
          </a:xfrm>
          <a:prstGeom prst="line">
            <a:avLst/>
          </a:prstGeom>
          <a:noFill/>
          <a:ln w="6350">
            <a:solidFill>
              <a:schemeClr val="tx2"/>
            </a:solidFill>
            <a:prstDash val="dash"/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790" name="Line 58"/>
          <p:cNvSpPr>
            <a:spLocks noChangeShapeType="1"/>
          </p:cNvSpPr>
          <p:nvPr/>
        </p:nvSpPr>
        <p:spPr bwMode="auto">
          <a:xfrm>
            <a:off x="3738563" y="1487488"/>
            <a:ext cx="0" cy="1096962"/>
          </a:xfrm>
          <a:prstGeom prst="line">
            <a:avLst/>
          </a:prstGeom>
          <a:noFill/>
          <a:ln w="6350">
            <a:solidFill>
              <a:schemeClr val="tx2"/>
            </a:solidFill>
            <a:prstDash val="dash"/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791" name="Line 60"/>
          <p:cNvSpPr>
            <a:spLocks noChangeShapeType="1"/>
          </p:cNvSpPr>
          <p:nvPr/>
        </p:nvSpPr>
        <p:spPr bwMode="auto">
          <a:xfrm flipH="1">
            <a:off x="4386263" y="2024063"/>
            <a:ext cx="9525" cy="555625"/>
          </a:xfrm>
          <a:prstGeom prst="line">
            <a:avLst/>
          </a:prstGeom>
          <a:noFill/>
          <a:ln w="6350">
            <a:solidFill>
              <a:schemeClr val="tx2"/>
            </a:solidFill>
            <a:prstDash val="dash"/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792" name="Rectangle 61"/>
          <p:cNvSpPr>
            <a:spLocks noChangeArrowheads="1"/>
          </p:cNvSpPr>
          <p:nvPr/>
        </p:nvSpPr>
        <p:spPr bwMode="auto">
          <a:xfrm>
            <a:off x="3238500" y="1408113"/>
            <a:ext cx="969963" cy="447675"/>
          </a:xfrm>
          <a:prstGeom prst="rect">
            <a:avLst/>
          </a:prstGeom>
          <a:solidFill>
            <a:srgbClr val="FAD8AF"/>
          </a:solidFill>
          <a:ln w="12700" algn="ctr">
            <a:solidFill>
              <a:srgbClr val="F5B36A"/>
            </a:solidFill>
            <a:miter lim="800000"/>
            <a:headEnd/>
            <a:tailEnd/>
          </a:ln>
        </p:spPr>
        <p:txBody>
          <a:bodyPr lIns="54000" tIns="54000" rIns="54000" bIns="54000" anchor="b">
            <a:spAutoFit/>
          </a:bodyPr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1100">
                <a:solidFill>
                  <a:srgbClr val="0C2D83"/>
                </a:solidFill>
              </a:rPr>
              <a:t>IRDA Bill cleared</a:t>
            </a:r>
          </a:p>
        </p:txBody>
      </p:sp>
      <p:sp>
        <p:nvSpPr>
          <p:cNvPr id="32793" name="Rectangle 62"/>
          <p:cNvSpPr>
            <a:spLocks noChangeArrowheads="1"/>
          </p:cNvSpPr>
          <p:nvPr/>
        </p:nvSpPr>
        <p:spPr bwMode="auto">
          <a:xfrm>
            <a:off x="373063" y="1408113"/>
            <a:ext cx="998537" cy="447675"/>
          </a:xfrm>
          <a:prstGeom prst="rect">
            <a:avLst/>
          </a:prstGeom>
          <a:solidFill>
            <a:srgbClr val="FAD8AF"/>
          </a:solidFill>
          <a:ln w="12700" algn="ctr">
            <a:solidFill>
              <a:srgbClr val="F5B36A"/>
            </a:solidFill>
            <a:miter lim="800000"/>
            <a:headEnd/>
            <a:tailEnd/>
          </a:ln>
        </p:spPr>
        <p:txBody>
          <a:bodyPr lIns="54000" tIns="54000" rIns="54000" bIns="54000" anchor="b">
            <a:spAutoFit/>
          </a:bodyPr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1100">
                <a:solidFill>
                  <a:srgbClr val="0C2D83"/>
                </a:solidFill>
              </a:rPr>
              <a:t>Insurance Act, 1938.</a:t>
            </a:r>
            <a:endParaRPr lang="en-GB" altLang="en-US" sz="1100">
              <a:solidFill>
                <a:srgbClr val="0C2D83"/>
              </a:solidFill>
            </a:endParaRPr>
          </a:p>
        </p:txBody>
      </p:sp>
      <p:sp>
        <p:nvSpPr>
          <p:cNvPr id="32794" name="Line 64"/>
          <p:cNvSpPr>
            <a:spLocks noChangeShapeType="1"/>
          </p:cNvSpPr>
          <p:nvPr/>
        </p:nvSpPr>
        <p:spPr bwMode="auto">
          <a:xfrm rot="10800000" flipV="1">
            <a:off x="5360988" y="1552575"/>
            <a:ext cx="0" cy="1035050"/>
          </a:xfrm>
          <a:prstGeom prst="line">
            <a:avLst/>
          </a:prstGeom>
          <a:noFill/>
          <a:ln w="6350">
            <a:solidFill>
              <a:schemeClr val="tx2"/>
            </a:solidFill>
            <a:prstDash val="dash"/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795" name="Rectangle 65"/>
          <p:cNvSpPr>
            <a:spLocks noChangeArrowheads="1"/>
          </p:cNvSpPr>
          <p:nvPr/>
        </p:nvSpPr>
        <p:spPr bwMode="auto">
          <a:xfrm>
            <a:off x="4687888" y="1414463"/>
            <a:ext cx="1335087" cy="447675"/>
          </a:xfrm>
          <a:prstGeom prst="rect">
            <a:avLst/>
          </a:prstGeom>
          <a:solidFill>
            <a:srgbClr val="FAD8AF"/>
          </a:solidFill>
          <a:ln w="12700" algn="ctr">
            <a:solidFill>
              <a:srgbClr val="F5B36A"/>
            </a:solidFill>
            <a:miter lim="800000"/>
            <a:headEnd/>
            <a:tailEnd/>
          </a:ln>
        </p:spPr>
        <p:txBody>
          <a:bodyPr lIns="54000" tIns="54000" rIns="54000" bIns="54000" anchor="b">
            <a:spAutoFit/>
          </a:bodyPr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GB" altLang="en-US" sz="1100">
                <a:solidFill>
                  <a:srgbClr val="0C2D83"/>
                </a:solidFill>
              </a:rPr>
              <a:t>Entry by private and foreign players</a:t>
            </a:r>
          </a:p>
        </p:txBody>
      </p:sp>
      <p:sp>
        <p:nvSpPr>
          <p:cNvPr id="150595" name="Rectangle 67"/>
          <p:cNvSpPr>
            <a:spLocks noChangeArrowheads="1"/>
          </p:cNvSpPr>
          <p:nvPr/>
        </p:nvSpPr>
        <p:spPr bwMode="auto">
          <a:xfrm>
            <a:off x="6245225" y="3116263"/>
            <a:ext cx="1633538" cy="271462"/>
          </a:xfrm>
          <a:prstGeom prst="rect">
            <a:avLst/>
          </a:prstGeom>
          <a:noFill/>
          <a:ln w="12700" algn="ctr">
            <a:solidFill>
              <a:srgbClr val="F5B36A"/>
            </a:solidFill>
            <a:miter lim="800000"/>
            <a:headEnd/>
            <a:tailEnd/>
          </a:ln>
          <a:effectLst/>
        </p:spPr>
        <p:txBody>
          <a:bodyPr lIns="54000" tIns="54000" rIns="54000" bIns="54000" anchor="b">
            <a:spAutoFit/>
          </a:bodyPr>
          <a:lstStyle/>
          <a:p>
            <a:pPr algn="ctr" defTabSz="762000">
              <a:spcBef>
                <a:spcPct val="10000"/>
              </a:spcBef>
              <a:defRPr/>
            </a:pPr>
            <a:r>
              <a:rPr lang="en-US" sz="1050" dirty="0">
                <a:solidFill>
                  <a:srgbClr val="0C2D83"/>
                </a:solidFill>
                <a:latin typeface="Arial" charset="0"/>
              </a:rPr>
              <a:t>Price </a:t>
            </a:r>
            <a:r>
              <a:rPr lang="en-US" sz="1050" dirty="0" err="1">
                <a:solidFill>
                  <a:srgbClr val="0C2D83"/>
                </a:solidFill>
                <a:latin typeface="Arial" charset="0"/>
              </a:rPr>
              <a:t>Detariffication</a:t>
            </a:r>
            <a:r>
              <a:rPr lang="en-US" sz="1050" dirty="0">
                <a:solidFill>
                  <a:srgbClr val="0C2D83"/>
                </a:solidFill>
                <a:latin typeface="Arial" charset="0"/>
              </a:rPr>
              <a:t>* </a:t>
            </a:r>
          </a:p>
        </p:txBody>
      </p:sp>
      <p:sp>
        <p:nvSpPr>
          <p:cNvPr id="32797" name="Rectangle 68"/>
          <p:cNvSpPr>
            <a:spLocks noChangeArrowheads="1"/>
          </p:cNvSpPr>
          <p:nvPr/>
        </p:nvSpPr>
        <p:spPr bwMode="auto">
          <a:xfrm>
            <a:off x="6683375" y="1423988"/>
            <a:ext cx="1200150" cy="447675"/>
          </a:xfrm>
          <a:prstGeom prst="rect">
            <a:avLst/>
          </a:prstGeom>
          <a:solidFill>
            <a:srgbClr val="FAD8AF"/>
          </a:solidFill>
          <a:ln w="12700" algn="ctr">
            <a:solidFill>
              <a:srgbClr val="F5B36A"/>
            </a:solidFill>
            <a:miter lim="800000"/>
            <a:headEnd/>
            <a:tailEnd/>
          </a:ln>
        </p:spPr>
        <p:txBody>
          <a:bodyPr lIns="54000" tIns="54000" rIns="54000" bIns="54000" anchor="b">
            <a:spAutoFit/>
          </a:bodyPr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GB" altLang="en-US" sz="1100">
                <a:solidFill>
                  <a:srgbClr val="0C2D83"/>
                </a:solidFill>
              </a:rPr>
              <a:t>Abolition of third party motor pool</a:t>
            </a:r>
          </a:p>
        </p:txBody>
      </p:sp>
      <p:sp>
        <p:nvSpPr>
          <p:cNvPr id="32798" name="AutoShape 69"/>
          <p:cNvSpPr>
            <a:spLocks noChangeArrowheads="1"/>
          </p:cNvSpPr>
          <p:nvPr/>
        </p:nvSpPr>
        <p:spPr bwMode="auto">
          <a:xfrm>
            <a:off x="255588" y="4827588"/>
            <a:ext cx="1116012" cy="582612"/>
          </a:xfrm>
          <a:prstGeom prst="homePlate">
            <a:avLst>
              <a:gd name="adj" fmla="val 79326"/>
            </a:avLst>
          </a:prstGeom>
          <a:solidFill>
            <a:srgbClr val="F5B36A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Market Growth and Size</a:t>
            </a:r>
            <a:r>
              <a:rPr lang="en-US" altLang="en-US" sz="1100" b="1" baseline="30000">
                <a:solidFill>
                  <a:srgbClr val="000000"/>
                </a:solidFill>
              </a:rPr>
              <a:t>#</a:t>
            </a:r>
          </a:p>
        </p:txBody>
      </p:sp>
      <p:sp>
        <p:nvSpPr>
          <p:cNvPr id="32799" name="AutoShape 70"/>
          <p:cNvSpPr>
            <a:spLocks noChangeArrowheads="1"/>
          </p:cNvSpPr>
          <p:nvPr/>
        </p:nvSpPr>
        <p:spPr bwMode="auto">
          <a:xfrm>
            <a:off x="255588" y="3795713"/>
            <a:ext cx="1116012" cy="381000"/>
          </a:xfrm>
          <a:prstGeom prst="homePlate">
            <a:avLst>
              <a:gd name="adj" fmla="val 79332"/>
            </a:avLst>
          </a:prstGeom>
          <a:solidFill>
            <a:srgbClr val="F5B36A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Number of players</a:t>
            </a:r>
          </a:p>
        </p:txBody>
      </p:sp>
      <p:sp>
        <p:nvSpPr>
          <p:cNvPr id="32800" name="Line 72"/>
          <p:cNvSpPr>
            <a:spLocks noChangeShapeType="1"/>
          </p:cNvSpPr>
          <p:nvPr/>
        </p:nvSpPr>
        <p:spPr bwMode="auto">
          <a:xfrm>
            <a:off x="1398588" y="37512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73"/>
          <p:cNvSpPr>
            <a:spLocks noChangeShapeType="1"/>
          </p:cNvSpPr>
          <p:nvPr/>
        </p:nvSpPr>
        <p:spPr bwMode="auto">
          <a:xfrm>
            <a:off x="1398588" y="4221163"/>
            <a:ext cx="60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Text Box 77"/>
          <p:cNvSpPr txBox="1">
            <a:spLocks noChangeArrowheads="1"/>
          </p:cNvSpPr>
          <p:nvPr/>
        </p:nvSpPr>
        <p:spPr bwMode="auto">
          <a:xfrm>
            <a:off x="1387475" y="375285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107</a:t>
            </a:r>
          </a:p>
        </p:txBody>
      </p:sp>
      <p:sp>
        <p:nvSpPr>
          <p:cNvPr id="32803" name="Text Box 78"/>
          <p:cNvSpPr txBox="1">
            <a:spLocks noChangeArrowheads="1"/>
          </p:cNvSpPr>
          <p:nvPr/>
        </p:nvSpPr>
        <p:spPr bwMode="auto">
          <a:xfrm>
            <a:off x="3087688" y="3724275"/>
            <a:ext cx="1511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1 (with 4 subsidiaries) </a:t>
            </a:r>
          </a:p>
        </p:txBody>
      </p:sp>
      <p:sp>
        <p:nvSpPr>
          <p:cNvPr id="32804" name="Text Box 79"/>
          <p:cNvSpPr txBox="1">
            <a:spLocks noChangeArrowheads="1"/>
          </p:cNvSpPr>
          <p:nvPr/>
        </p:nvSpPr>
        <p:spPr bwMode="auto">
          <a:xfrm>
            <a:off x="7151688" y="377825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32805" name="Line 81"/>
          <p:cNvSpPr>
            <a:spLocks noChangeShapeType="1"/>
          </p:cNvSpPr>
          <p:nvPr/>
        </p:nvSpPr>
        <p:spPr bwMode="auto">
          <a:xfrm>
            <a:off x="1503363" y="3976688"/>
            <a:ext cx="4143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Line 82"/>
          <p:cNvSpPr>
            <a:spLocks noChangeShapeType="1"/>
          </p:cNvSpPr>
          <p:nvPr/>
        </p:nvSpPr>
        <p:spPr bwMode="auto">
          <a:xfrm>
            <a:off x="1928813" y="4164013"/>
            <a:ext cx="3886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Line 84"/>
          <p:cNvSpPr>
            <a:spLocks noChangeShapeType="1"/>
          </p:cNvSpPr>
          <p:nvPr/>
        </p:nvSpPr>
        <p:spPr bwMode="auto">
          <a:xfrm>
            <a:off x="1917700" y="3976688"/>
            <a:ext cx="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8" name="Line 85"/>
          <p:cNvSpPr>
            <a:spLocks noChangeShapeType="1"/>
          </p:cNvSpPr>
          <p:nvPr/>
        </p:nvSpPr>
        <p:spPr bwMode="auto">
          <a:xfrm>
            <a:off x="5800725" y="4079875"/>
            <a:ext cx="0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Line 86"/>
          <p:cNvSpPr>
            <a:spLocks noChangeShapeType="1"/>
          </p:cNvSpPr>
          <p:nvPr/>
        </p:nvSpPr>
        <p:spPr bwMode="auto">
          <a:xfrm>
            <a:off x="7494588" y="3976688"/>
            <a:ext cx="0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0" name="Line 87"/>
          <p:cNvSpPr>
            <a:spLocks noChangeShapeType="1"/>
          </p:cNvSpPr>
          <p:nvPr/>
        </p:nvSpPr>
        <p:spPr bwMode="auto">
          <a:xfrm>
            <a:off x="7874000" y="3886200"/>
            <a:ext cx="9159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Line 88"/>
          <p:cNvSpPr>
            <a:spLocks noChangeShapeType="1"/>
          </p:cNvSpPr>
          <p:nvPr/>
        </p:nvSpPr>
        <p:spPr bwMode="auto">
          <a:xfrm>
            <a:off x="1398588" y="483393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2" name="Line 93"/>
          <p:cNvSpPr>
            <a:spLocks noChangeShapeType="1"/>
          </p:cNvSpPr>
          <p:nvPr/>
        </p:nvSpPr>
        <p:spPr bwMode="auto">
          <a:xfrm flipV="1">
            <a:off x="1779588" y="5189538"/>
            <a:ext cx="3578225" cy="44450"/>
          </a:xfrm>
          <a:prstGeom prst="line">
            <a:avLst/>
          </a:prstGeom>
          <a:noFill/>
          <a:ln w="12700">
            <a:solidFill>
              <a:srgbClr val="E31B2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94"/>
          <p:cNvSpPr>
            <a:spLocks noChangeShapeType="1"/>
          </p:cNvSpPr>
          <p:nvPr/>
        </p:nvSpPr>
        <p:spPr bwMode="auto">
          <a:xfrm>
            <a:off x="7037388" y="5191125"/>
            <a:ext cx="0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Line 95"/>
          <p:cNvSpPr>
            <a:spLocks noChangeShapeType="1"/>
          </p:cNvSpPr>
          <p:nvPr/>
        </p:nvSpPr>
        <p:spPr bwMode="auto">
          <a:xfrm>
            <a:off x="1441450" y="5226050"/>
            <a:ext cx="414338" cy="79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Text Box 96"/>
          <p:cNvSpPr txBox="1">
            <a:spLocks noChangeArrowheads="1"/>
          </p:cNvSpPr>
          <p:nvPr/>
        </p:nvSpPr>
        <p:spPr bwMode="auto">
          <a:xfrm>
            <a:off x="1387475" y="5005388"/>
            <a:ext cx="9255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12%</a:t>
            </a:r>
          </a:p>
        </p:txBody>
      </p:sp>
      <p:sp>
        <p:nvSpPr>
          <p:cNvPr id="32816" name="Line 97"/>
          <p:cNvSpPr>
            <a:spLocks noChangeShapeType="1"/>
          </p:cNvSpPr>
          <p:nvPr/>
        </p:nvSpPr>
        <p:spPr bwMode="auto">
          <a:xfrm>
            <a:off x="1779588" y="52022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112"/>
          <p:cNvSpPr>
            <a:spLocks noChangeShapeType="1"/>
          </p:cNvSpPr>
          <p:nvPr/>
        </p:nvSpPr>
        <p:spPr bwMode="auto">
          <a:xfrm flipV="1">
            <a:off x="7019925" y="4902200"/>
            <a:ext cx="863600" cy="71438"/>
          </a:xfrm>
          <a:prstGeom prst="line">
            <a:avLst/>
          </a:prstGeom>
          <a:noFill/>
          <a:ln w="12700">
            <a:solidFill>
              <a:srgbClr val="E31B2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18" name="Group 113"/>
          <p:cNvGrpSpPr>
            <a:grpSpLocks/>
          </p:cNvGrpSpPr>
          <p:nvPr/>
        </p:nvGrpSpPr>
        <p:grpSpPr bwMode="auto">
          <a:xfrm>
            <a:off x="6503988" y="2714625"/>
            <a:ext cx="171450" cy="277813"/>
            <a:chOff x="5504" y="1385"/>
            <a:chExt cx="135" cy="140"/>
          </a:xfrm>
        </p:grpSpPr>
        <p:sp>
          <p:nvSpPr>
            <p:cNvPr id="32870" name="Rectangle 114"/>
            <p:cNvSpPr>
              <a:spLocks noChangeArrowheads="1"/>
            </p:cNvSpPr>
            <p:nvPr/>
          </p:nvSpPr>
          <p:spPr bwMode="auto">
            <a:xfrm>
              <a:off x="5504" y="1385"/>
              <a:ext cx="134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2871" name="Freeform 115"/>
            <p:cNvSpPr>
              <a:spLocks/>
            </p:cNvSpPr>
            <p:nvPr/>
          </p:nvSpPr>
          <p:spPr bwMode="auto">
            <a:xfrm>
              <a:off x="5504" y="1431"/>
              <a:ext cx="135" cy="56"/>
            </a:xfrm>
            <a:custGeom>
              <a:avLst/>
              <a:gdLst>
                <a:gd name="T0" fmla="*/ 0 w 140"/>
                <a:gd name="T1" fmla="*/ 34 h 56"/>
                <a:gd name="T2" fmla="*/ 14 w 140"/>
                <a:gd name="T3" fmla="*/ 8 h 56"/>
                <a:gd name="T4" fmla="*/ 29 w 140"/>
                <a:gd name="T5" fmla="*/ 56 h 56"/>
                <a:gd name="T6" fmla="*/ 41 w 140"/>
                <a:gd name="T7" fmla="*/ 7 h 56"/>
                <a:gd name="T8" fmla="*/ 57 w 140"/>
                <a:gd name="T9" fmla="*/ 55 h 56"/>
                <a:gd name="T10" fmla="*/ 74 w 140"/>
                <a:gd name="T11" fmla="*/ 0 h 56"/>
                <a:gd name="T12" fmla="*/ 89 w 140"/>
                <a:gd name="T13" fmla="*/ 53 h 56"/>
                <a:gd name="T14" fmla="*/ 98 w 140"/>
                <a:gd name="T15" fmla="*/ 13 h 56"/>
                <a:gd name="T16" fmla="*/ 109 w 140"/>
                <a:gd name="T17" fmla="*/ 3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56">
                  <a:moveTo>
                    <a:pt x="0" y="34"/>
                  </a:moveTo>
                  <a:lnTo>
                    <a:pt x="20" y="8"/>
                  </a:lnTo>
                  <a:lnTo>
                    <a:pt x="36" y="56"/>
                  </a:lnTo>
                  <a:lnTo>
                    <a:pt x="55" y="7"/>
                  </a:lnTo>
                  <a:lnTo>
                    <a:pt x="72" y="55"/>
                  </a:lnTo>
                  <a:lnTo>
                    <a:pt x="95" y="0"/>
                  </a:lnTo>
                  <a:lnTo>
                    <a:pt x="114" y="53"/>
                  </a:lnTo>
                  <a:lnTo>
                    <a:pt x="127" y="13"/>
                  </a:lnTo>
                  <a:lnTo>
                    <a:pt x="140" y="34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19" name="Text Box 117"/>
          <p:cNvSpPr txBox="1">
            <a:spLocks noChangeArrowheads="1"/>
          </p:cNvSpPr>
          <p:nvPr/>
        </p:nvSpPr>
        <p:spPr bwMode="auto">
          <a:xfrm>
            <a:off x="2770188" y="4756150"/>
            <a:ext cx="213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Growth mainly Inflation led </a:t>
            </a:r>
          </a:p>
        </p:txBody>
      </p:sp>
      <p:sp>
        <p:nvSpPr>
          <p:cNvPr id="32820" name="Line 123"/>
          <p:cNvSpPr>
            <a:spLocks noChangeShapeType="1"/>
          </p:cNvSpPr>
          <p:nvPr/>
        </p:nvSpPr>
        <p:spPr bwMode="auto">
          <a:xfrm>
            <a:off x="5360988" y="52339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1" name="Text Box 124"/>
          <p:cNvSpPr txBox="1">
            <a:spLocks noChangeArrowheads="1"/>
          </p:cNvSpPr>
          <p:nvPr/>
        </p:nvSpPr>
        <p:spPr bwMode="auto">
          <a:xfrm>
            <a:off x="5357813" y="4367213"/>
            <a:ext cx="13287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growth at 17% (mainly penetration driven)</a:t>
            </a:r>
          </a:p>
        </p:txBody>
      </p:sp>
      <p:sp>
        <p:nvSpPr>
          <p:cNvPr id="32822" name="Text Box 125"/>
          <p:cNvSpPr txBox="1">
            <a:spLocks noChangeArrowheads="1"/>
          </p:cNvSpPr>
          <p:nvPr/>
        </p:nvSpPr>
        <p:spPr bwMode="auto">
          <a:xfrm>
            <a:off x="1485900" y="5370513"/>
            <a:ext cx="1055688" cy="261937"/>
          </a:xfrm>
          <a:prstGeom prst="rect">
            <a:avLst/>
          </a:prstGeom>
          <a:solidFill>
            <a:srgbClr val="FFFF99"/>
          </a:solidFill>
          <a:ln w="9525">
            <a:solidFill>
              <a:srgbClr val="F500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± USD 29 Mn</a:t>
            </a:r>
          </a:p>
        </p:txBody>
      </p:sp>
      <p:sp>
        <p:nvSpPr>
          <p:cNvPr id="32823" name="Text Box 126"/>
          <p:cNvSpPr txBox="1">
            <a:spLocks noChangeArrowheads="1"/>
          </p:cNvSpPr>
          <p:nvPr/>
        </p:nvSpPr>
        <p:spPr bwMode="auto">
          <a:xfrm>
            <a:off x="4827588" y="5391150"/>
            <a:ext cx="1230312" cy="261938"/>
          </a:xfrm>
          <a:prstGeom prst="rect">
            <a:avLst/>
          </a:prstGeom>
          <a:solidFill>
            <a:srgbClr val="FFFF99"/>
          </a:solidFill>
          <a:ln w="9525">
            <a:solidFill>
              <a:srgbClr val="F500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± USD 1.6 Bn</a:t>
            </a:r>
          </a:p>
        </p:txBody>
      </p:sp>
      <p:sp>
        <p:nvSpPr>
          <p:cNvPr id="32824" name="Text Box 127"/>
          <p:cNvSpPr txBox="1">
            <a:spLocks noChangeArrowheads="1"/>
          </p:cNvSpPr>
          <p:nvPr/>
        </p:nvSpPr>
        <p:spPr bwMode="auto">
          <a:xfrm>
            <a:off x="6340475" y="5391150"/>
            <a:ext cx="1116013" cy="261938"/>
          </a:xfrm>
          <a:prstGeom prst="rect">
            <a:avLst/>
          </a:prstGeom>
          <a:solidFill>
            <a:srgbClr val="FFFF99"/>
          </a:solidFill>
          <a:ln w="9525">
            <a:solidFill>
              <a:srgbClr val="F500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± USD 4.2 Bn</a:t>
            </a:r>
          </a:p>
        </p:txBody>
      </p:sp>
      <p:sp>
        <p:nvSpPr>
          <p:cNvPr id="32825" name="Text Box 139"/>
          <p:cNvSpPr txBox="1">
            <a:spLocks noChangeArrowheads="1"/>
          </p:cNvSpPr>
          <p:nvPr/>
        </p:nvSpPr>
        <p:spPr bwMode="auto">
          <a:xfrm>
            <a:off x="7950200" y="3678238"/>
            <a:ext cx="696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30-32</a:t>
            </a:r>
          </a:p>
        </p:txBody>
      </p:sp>
      <p:grpSp>
        <p:nvGrpSpPr>
          <p:cNvPr id="32826" name="Group 142"/>
          <p:cNvGrpSpPr>
            <a:grpSpLocks/>
          </p:cNvGrpSpPr>
          <p:nvPr/>
        </p:nvGrpSpPr>
        <p:grpSpPr bwMode="auto">
          <a:xfrm>
            <a:off x="7285038" y="2708275"/>
            <a:ext cx="171450" cy="277813"/>
            <a:chOff x="5504" y="1385"/>
            <a:chExt cx="135" cy="140"/>
          </a:xfrm>
        </p:grpSpPr>
        <p:sp>
          <p:nvSpPr>
            <p:cNvPr id="32868" name="Rectangle 143"/>
            <p:cNvSpPr>
              <a:spLocks noChangeArrowheads="1"/>
            </p:cNvSpPr>
            <p:nvPr/>
          </p:nvSpPr>
          <p:spPr bwMode="auto">
            <a:xfrm>
              <a:off x="5504" y="1385"/>
              <a:ext cx="134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2869" name="Freeform 144"/>
            <p:cNvSpPr>
              <a:spLocks/>
            </p:cNvSpPr>
            <p:nvPr/>
          </p:nvSpPr>
          <p:spPr bwMode="auto">
            <a:xfrm>
              <a:off x="5504" y="1431"/>
              <a:ext cx="135" cy="56"/>
            </a:xfrm>
            <a:custGeom>
              <a:avLst/>
              <a:gdLst>
                <a:gd name="T0" fmla="*/ 0 w 140"/>
                <a:gd name="T1" fmla="*/ 34 h 56"/>
                <a:gd name="T2" fmla="*/ 14 w 140"/>
                <a:gd name="T3" fmla="*/ 8 h 56"/>
                <a:gd name="T4" fmla="*/ 29 w 140"/>
                <a:gd name="T5" fmla="*/ 56 h 56"/>
                <a:gd name="T6" fmla="*/ 41 w 140"/>
                <a:gd name="T7" fmla="*/ 7 h 56"/>
                <a:gd name="T8" fmla="*/ 57 w 140"/>
                <a:gd name="T9" fmla="*/ 55 h 56"/>
                <a:gd name="T10" fmla="*/ 74 w 140"/>
                <a:gd name="T11" fmla="*/ 0 h 56"/>
                <a:gd name="T12" fmla="*/ 89 w 140"/>
                <a:gd name="T13" fmla="*/ 53 h 56"/>
                <a:gd name="T14" fmla="*/ 98 w 140"/>
                <a:gd name="T15" fmla="*/ 13 h 56"/>
                <a:gd name="T16" fmla="*/ 109 w 140"/>
                <a:gd name="T17" fmla="*/ 3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56">
                  <a:moveTo>
                    <a:pt x="0" y="34"/>
                  </a:moveTo>
                  <a:lnTo>
                    <a:pt x="20" y="8"/>
                  </a:lnTo>
                  <a:lnTo>
                    <a:pt x="36" y="56"/>
                  </a:lnTo>
                  <a:lnTo>
                    <a:pt x="55" y="7"/>
                  </a:lnTo>
                  <a:lnTo>
                    <a:pt x="72" y="55"/>
                  </a:lnTo>
                  <a:lnTo>
                    <a:pt x="95" y="0"/>
                  </a:lnTo>
                  <a:lnTo>
                    <a:pt x="114" y="53"/>
                  </a:lnTo>
                  <a:lnTo>
                    <a:pt x="127" y="13"/>
                  </a:lnTo>
                  <a:lnTo>
                    <a:pt x="140" y="34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7" name="Line 145"/>
          <p:cNvSpPr>
            <a:spLocks noChangeShapeType="1"/>
          </p:cNvSpPr>
          <p:nvPr/>
        </p:nvSpPr>
        <p:spPr bwMode="auto">
          <a:xfrm>
            <a:off x="7793038" y="518953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8" name="Line 146"/>
          <p:cNvSpPr>
            <a:spLocks noChangeShapeType="1"/>
          </p:cNvSpPr>
          <p:nvPr/>
        </p:nvSpPr>
        <p:spPr bwMode="auto">
          <a:xfrm flipV="1">
            <a:off x="7883525" y="4730750"/>
            <a:ext cx="730250" cy="179388"/>
          </a:xfrm>
          <a:prstGeom prst="line">
            <a:avLst/>
          </a:prstGeom>
          <a:noFill/>
          <a:ln w="12700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9" name="Text Box 147"/>
          <p:cNvSpPr txBox="1">
            <a:spLocks noChangeArrowheads="1"/>
          </p:cNvSpPr>
          <p:nvPr/>
        </p:nvSpPr>
        <p:spPr bwMode="auto">
          <a:xfrm>
            <a:off x="7418388" y="5391150"/>
            <a:ext cx="1392237" cy="261938"/>
          </a:xfrm>
          <a:prstGeom prst="rect">
            <a:avLst/>
          </a:prstGeom>
          <a:solidFill>
            <a:srgbClr val="FFFF99"/>
          </a:solidFill>
          <a:ln w="9525">
            <a:solidFill>
              <a:srgbClr val="F500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± USD 12.92 Bn</a:t>
            </a:r>
          </a:p>
        </p:txBody>
      </p:sp>
      <p:sp>
        <p:nvSpPr>
          <p:cNvPr id="32830" name="Text Box 149"/>
          <p:cNvSpPr txBox="1">
            <a:spLocks noChangeArrowheads="1"/>
          </p:cNvSpPr>
          <p:nvPr/>
        </p:nvSpPr>
        <p:spPr bwMode="auto">
          <a:xfrm>
            <a:off x="7816850" y="4222750"/>
            <a:ext cx="10493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Projected  growth at 17%</a:t>
            </a:r>
          </a:p>
        </p:txBody>
      </p:sp>
      <p:sp>
        <p:nvSpPr>
          <p:cNvPr id="32831" name="Rectangle 151"/>
          <p:cNvSpPr>
            <a:spLocks noChangeArrowheads="1"/>
          </p:cNvSpPr>
          <p:nvPr/>
        </p:nvSpPr>
        <p:spPr bwMode="auto">
          <a:xfrm>
            <a:off x="8005763" y="2547938"/>
            <a:ext cx="525462" cy="276225"/>
          </a:xfrm>
          <a:prstGeom prst="rect">
            <a:avLst/>
          </a:prstGeom>
          <a:solidFill>
            <a:srgbClr val="BFD3D6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i="1">
                <a:solidFill>
                  <a:srgbClr val="000000"/>
                </a:solidFill>
              </a:rPr>
              <a:t>2017</a:t>
            </a:r>
            <a:endParaRPr lang="en-US" altLang="en-US" sz="1200" i="1">
              <a:solidFill>
                <a:srgbClr val="000000"/>
              </a:solidFill>
            </a:endParaRPr>
          </a:p>
        </p:txBody>
      </p:sp>
      <p:sp>
        <p:nvSpPr>
          <p:cNvPr id="32832" name="Line 152"/>
          <p:cNvSpPr>
            <a:spLocks noChangeShapeType="1"/>
          </p:cNvSpPr>
          <p:nvPr/>
        </p:nvSpPr>
        <p:spPr bwMode="auto">
          <a:xfrm>
            <a:off x="8283575" y="2782888"/>
            <a:ext cx="0" cy="138112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3" name="Line 153"/>
          <p:cNvSpPr>
            <a:spLocks noChangeShapeType="1"/>
          </p:cNvSpPr>
          <p:nvPr/>
        </p:nvSpPr>
        <p:spPr bwMode="auto">
          <a:xfrm flipV="1">
            <a:off x="5357813" y="4973638"/>
            <a:ext cx="1662112" cy="215900"/>
          </a:xfrm>
          <a:prstGeom prst="line">
            <a:avLst/>
          </a:prstGeom>
          <a:noFill/>
          <a:ln w="12700">
            <a:solidFill>
              <a:srgbClr val="E31B2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Text Box 154"/>
          <p:cNvSpPr txBox="1">
            <a:spLocks noChangeArrowheads="1"/>
          </p:cNvSpPr>
          <p:nvPr/>
        </p:nvSpPr>
        <p:spPr bwMode="auto">
          <a:xfrm>
            <a:off x="6580188" y="4414838"/>
            <a:ext cx="13033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Detariff. Impact - growth at15%</a:t>
            </a:r>
          </a:p>
        </p:txBody>
      </p:sp>
      <p:grpSp>
        <p:nvGrpSpPr>
          <p:cNvPr id="32835" name="Group 29"/>
          <p:cNvGrpSpPr>
            <a:grpSpLocks/>
          </p:cNvGrpSpPr>
          <p:nvPr/>
        </p:nvGrpSpPr>
        <p:grpSpPr bwMode="auto">
          <a:xfrm>
            <a:off x="588963" y="2713038"/>
            <a:ext cx="168275" cy="279400"/>
            <a:chOff x="5504" y="1385"/>
            <a:chExt cx="135" cy="140"/>
          </a:xfrm>
        </p:grpSpPr>
        <p:sp>
          <p:nvSpPr>
            <p:cNvPr id="32866" name="Rectangle 30"/>
            <p:cNvSpPr>
              <a:spLocks noChangeArrowheads="1"/>
            </p:cNvSpPr>
            <p:nvPr/>
          </p:nvSpPr>
          <p:spPr bwMode="auto">
            <a:xfrm>
              <a:off x="5504" y="1385"/>
              <a:ext cx="134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2867" name="Freeform 31"/>
            <p:cNvSpPr>
              <a:spLocks/>
            </p:cNvSpPr>
            <p:nvPr/>
          </p:nvSpPr>
          <p:spPr bwMode="auto">
            <a:xfrm>
              <a:off x="5504" y="1431"/>
              <a:ext cx="135" cy="56"/>
            </a:xfrm>
            <a:custGeom>
              <a:avLst/>
              <a:gdLst>
                <a:gd name="T0" fmla="*/ 0 w 140"/>
                <a:gd name="T1" fmla="*/ 34 h 56"/>
                <a:gd name="T2" fmla="*/ 14 w 140"/>
                <a:gd name="T3" fmla="*/ 8 h 56"/>
                <a:gd name="T4" fmla="*/ 29 w 140"/>
                <a:gd name="T5" fmla="*/ 56 h 56"/>
                <a:gd name="T6" fmla="*/ 41 w 140"/>
                <a:gd name="T7" fmla="*/ 7 h 56"/>
                <a:gd name="T8" fmla="*/ 57 w 140"/>
                <a:gd name="T9" fmla="*/ 55 h 56"/>
                <a:gd name="T10" fmla="*/ 74 w 140"/>
                <a:gd name="T11" fmla="*/ 0 h 56"/>
                <a:gd name="T12" fmla="*/ 89 w 140"/>
                <a:gd name="T13" fmla="*/ 53 h 56"/>
                <a:gd name="T14" fmla="*/ 98 w 140"/>
                <a:gd name="T15" fmla="*/ 13 h 56"/>
                <a:gd name="T16" fmla="*/ 109 w 140"/>
                <a:gd name="T17" fmla="*/ 3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56">
                  <a:moveTo>
                    <a:pt x="0" y="34"/>
                  </a:moveTo>
                  <a:lnTo>
                    <a:pt x="20" y="8"/>
                  </a:lnTo>
                  <a:lnTo>
                    <a:pt x="36" y="56"/>
                  </a:lnTo>
                  <a:lnTo>
                    <a:pt x="55" y="7"/>
                  </a:lnTo>
                  <a:lnTo>
                    <a:pt x="72" y="55"/>
                  </a:lnTo>
                  <a:lnTo>
                    <a:pt x="95" y="0"/>
                  </a:lnTo>
                  <a:lnTo>
                    <a:pt x="114" y="53"/>
                  </a:lnTo>
                  <a:lnTo>
                    <a:pt x="127" y="13"/>
                  </a:lnTo>
                  <a:lnTo>
                    <a:pt x="140" y="34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6" name="Group 32"/>
          <p:cNvGrpSpPr>
            <a:grpSpLocks/>
          </p:cNvGrpSpPr>
          <p:nvPr/>
        </p:nvGrpSpPr>
        <p:grpSpPr bwMode="auto">
          <a:xfrm>
            <a:off x="1208088" y="2713038"/>
            <a:ext cx="169862" cy="279400"/>
            <a:chOff x="5504" y="1385"/>
            <a:chExt cx="135" cy="140"/>
          </a:xfrm>
        </p:grpSpPr>
        <p:sp>
          <p:nvSpPr>
            <p:cNvPr id="32864" name="Rectangle 33"/>
            <p:cNvSpPr>
              <a:spLocks noChangeArrowheads="1"/>
            </p:cNvSpPr>
            <p:nvPr/>
          </p:nvSpPr>
          <p:spPr bwMode="auto">
            <a:xfrm>
              <a:off x="5504" y="1385"/>
              <a:ext cx="134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2865" name="Freeform 34"/>
            <p:cNvSpPr>
              <a:spLocks/>
            </p:cNvSpPr>
            <p:nvPr/>
          </p:nvSpPr>
          <p:spPr bwMode="auto">
            <a:xfrm>
              <a:off x="5504" y="1431"/>
              <a:ext cx="135" cy="56"/>
            </a:xfrm>
            <a:custGeom>
              <a:avLst/>
              <a:gdLst>
                <a:gd name="T0" fmla="*/ 0 w 140"/>
                <a:gd name="T1" fmla="*/ 34 h 56"/>
                <a:gd name="T2" fmla="*/ 14 w 140"/>
                <a:gd name="T3" fmla="*/ 8 h 56"/>
                <a:gd name="T4" fmla="*/ 29 w 140"/>
                <a:gd name="T5" fmla="*/ 56 h 56"/>
                <a:gd name="T6" fmla="*/ 41 w 140"/>
                <a:gd name="T7" fmla="*/ 7 h 56"/>
                <a:gd name="T8" fmla="*/ 57 w 140"/>
                <a:gd name="T9" fmla="*/ 55 h 56"/>
                <a:gd name="T10" fmla="*/ 74 w 140"/>
                <a:gd name="T11" fmla="*/ 0 h 56"/>
                <a:gd name="T12" fmla="*/ 89 w 140"/>
                <a:gd name="T13" fmla="*/ 53 h 56"/>
                <a:gd name="T14" fmla="*/ 98 w 140"/>
                <a:gd name="T15" fmla="*/ 13 h 56"/>
                <a:gd name="T16" fmla="*/ 109 w 140"/>
                <a:gd name="T17" fmla="*/ 3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56">
                  <a:moveTo>
                    <a:pt x="0" y="34"/>
                  </a:moveTo>
                  <a:lnTo>
                    <a:pt x="20" y="8"/>
                  </a:lnTo>
                  <a:lnTo>
                    <a:pt x="36" y="56"/>
                  </a:lnTo>
                  <a:lnTo>
                    <a:pt x="55" y="7"/>
                  </a:lnTo>
                  <a:lnTo>
                    <a:pt x="72" y="55"/>
                  </a:lnTo>
                  <a:lnTo>
                    <a:pt x="95" y="0"/>
                  </a:lnTo>
                  <a:lnTo>
                    <a:pt x="114" y="53"/>
                  </a:lnTo>
                  <a:lnTo>
                    <a:pt x="127" y="13"/>
                  </a:lnTo>
                  <a:lnTo>
                    <a:pt x="140" y="34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7" name="Group 35"/>
          <p:cNvGrpSpPr>
            <a:grpSpLocks/>
          </p:cNvGrpSpPr>
          <p:nvPr/>
        </p:nvGrpSpPr>
        <p:grpSpPr bwMode="auto">
          <a:xfrm>
            <a:off x="2228850" y="2713038"/>
            <a:ext cx="171450" cy="279400"/>
            <a:chOff x="5504" y="1385"/>
            <a:chExt cx="135" cy="140"/>
          </a:xfrm>
        </p:grpSpPr>
        <p:sp>
          <p:nvSpPr>
            <p:cNvPr id="32862" name="Rectangle 36"/>
            <p:cNvSpPr>
              <a:spLocks noChangeArrowheads="1"/>
            </p:cNvSpPr>
            <p:nvPr/>
          </p:nvSpPr>
          <p:spPr bwMode="auto">
            <a:xfrm>
              <a:off x="5504" y="1385"/>
              <a:ext cx="134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2863" name="Freeform 37"/>
            <p:cNvSpPr>
              <a:spLocks/>
            </p:cNvSpPr>
            <p:nvPr/>
          </p:nvSpPr>
          <p:spPr bwMode="auto">
            <a:xfrm>
              <a:off x="5504" y="1431"/>
              <a:ext cx="135" cy="56"/>
            </a:xfrm>
            <a:custGeom>
              <a:avLst/>
              <a:gdLst>
                <a:gd name="T0" fmla="*/ 0 w 140"/>
                <a:gd name="T1" fmla="*/ 34 h 56"/>
                <a:gd name="T2" fmla="*/ 14 w 140"/>
                <a:gd name="T3" fmla="*/ 8 h 56"/>
                <a:gd name="T4" fmla="*/ 29 w 140"/>
                <a:gd name="T5" fmla="*/ 56 h 56"/>
                <a:gd name="T6" fmla="*/ 41 w 140"/>
                <a:gd name="T7" fmla="*/ 7 h 56"/>
                <a:gd name="T8" fmla="*/ 57 w 140"/>
                <a:gd name="T9" fmla="*/ 55 h 56"/>
                <a:gd name="T10" fmla="*/ 74 w 140"/>
                <a:gd name="T11" fmla="*/ 0 h 56"/>
                <a:gd name="T12" fmla="*/ 89 w 140"/>
                <a:gd name="T13" fmla="*/ 53 h 56"/>
                <a:gd name="T14" fmla="*/ 98 w 140"/>
                <a:gd name="T15" fmla="*/ 13 h 56"/>
                <a:gd name="T16" fmla="*/ 109 w 140"/>
                <a:gd name="T17" fmla="*/ 3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56">
                  <a:moveTo>
                    <a:pt x="0" y="34"/>
                  </a:moveTo>
                  <a:lnTo>
                    <a:pt x="20" y="8"/>
                  </a:lnTo>
                  <a:lnTo>
                    <a:pt x="36" y="56"/>
                  </a:lnTo>
                  <a:lnTo>
                    <a:pt x="55" y="7"/>
                  </a:lnTo>
                  <a:lnTo>
                    <a:pt x="72" y="55"/>
                  </a:lnTo>
                  <a:lnTo>
                    <a:pt x="95" y="0"/>
                  </a:lnTo>
                  <a:lnTo>
                    <a:pt x="114" y="53"/>
                  </a:lnTo>
                  <a:lnTo>
                    <a:pt x="127" y="13"/>
                  </a:lnTo>
                  <a:lnTo>
                    <a:pt x="140" y="34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8" name="Group 38"/>
          <p:cNvGrpSpPr>
            <a:grpSpLocks/>
          </p:cNvGrpSpPr>
          <p:nvPr/>
        </p:nvGrpSpPr>
        <p:grpSpPr bwMode="auto">
          <a:xfrm>
            <a:off x="2701925" y="2713038"/>
            <a:ext cx="171450" cy="279400"/>
            <a:chOff x="5504" y="1385"/>
            <a:chExt cx="135" cy="140"/>
          </a:xfrm>
        </p:grpSpPr>
        <p:sp>
          <p:nvSpPr>
            <p:cNvPr id="32860" name="Rectangle 39"/>
            <p:cNvSpPr>
              <a:spLocks noChangeArrowheads="1"/>
            </p:cNvSpPr>
            <p:nvPr/>
          </p:nvSpPr>
          <p:spPr bwMode="auto">
            <a:xfrm>
              <a:off x="5504" y="1385"/>
              <a:ext cx="134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2861" name="Freeform 40"/>
            <p:cNvSpPr>
              <a:spLocks/>
            </p:cNvSpPr>
            <p:nvPr/>
          </p:nvSpPr>
          <p:spPr bwMode="auto">
            <a:xfrm>
              <a:off x="5504" y="1431"/>
              <a:ext cx="135" cy="56"/>
            </a:xfrm>
            <a:custGeom>
              <a:avLst/>
              <a:gdLst>
                <a:gd name="T0" fmla="*/ 0 w 140"/>
                <a:gd name="T1" fmla="*/ 34 h 56"/>
                <a:gd name="T2" fmla="*/ 14 w 140"/>
                <a:gd name="T3" fmla="*/ 8 h 56"/>
                <a:gd name="T4" fmla="*/ 29 w 140"/>
                <a:gd name="T5" fmla="*/ 56 h 56"/>
                <a:gd name="T6" fmla="*/ 41 w 140"/>
                <a:gd name="T7" fmla="*/ 7 h 56"/>
                <a:gd name="T8" fmla="*/ 57 w 140"/>
                <a:gd name="T9" fmla="*/ 55 h 56"/>
                <a:gd name="T10" fmla="*/ 74 w 140"/>
                <a:gd name="T11" fmla="*/ 0 h 56"/>
                <a:gd name="T12" fmla="*/ 89 w 140"/>
                <a:gd name="T13" fmla="*/ 53 h 56"/>
                <a:gd name="T14" fmla="*/ 98 w 140"/>
                <a:gd name="T15" fmla="*/ 13 h 56"/>
                <a:gd name="T16" fmla="*/ 109 w 140"/>
                <a:gd name="T17" fmla="*/ 3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56">
                  <a:moveTo>
                    <a:pt x="0" y="34"/>
                  </a:moveTo>
                  <a:lnTo>
                    <a:pt x="20" y="8"/>
                  </a:lnTo>
                  <a:lnTo>
                    <a:pt x="36" y="56"/>
                  </a:lnTo>
                  <a:lnTo>
                    <a:pt x="55" y="7"/>
                  </a:lnTo>
                  <a:lnTo>
                    <a:pt x="72" y="55"/>
                  </a:lnTo>
                  <a:lnTo>
                    <a:pt x="95" y="0"/>
                  </a:lnTo>
                  <a:lnTo>
                    <a:pt x="114" y="53"/>
                  </a:lnTo>
                  <a:lnTo>
                    <a:pt x="127" y="13"/>
                  </a:lnTo>
                  <a:lnTo>
                    <a:pt x="140" y="34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39" name="Text Box 79"/>
          <p:cNvSpPr txBox="1">
            <a:spLocks noChangeArrowheads="1"/>
          </p:cNvSpPr>
          <p:nvPr/>
        </p:nvSpPr>
        <p:spPr bwMode="auto">
          <a:xfrm>
            <a:off x="7494588" y="3730625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28</a:t>
            </a:r>
          </a:p>
        </p:txBody>
      </p:sp>
      <p:sp>
        <p:nvSpPr>
          <p:cNvPr id="32840" name="Rectangle 55"/>
          <p:cNvSpPr>
            <a:spLocks noChangeArrowheads="1"/>
          </p:cNvSpPr>
          <p:nvPr/>
        </p:nvSpPr>
        <p:spPr bwMode="auto">
          <a:xfrm>
            <a:off x="1239838" y="2547938"/>
            <a:ext cx="525462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i="1">
                <a:solidFill>
                  <a:srgbClr val="000000"/>
                </a:solidFill>
              </a:rPr>
              <a:t>1950</a:t>
            </a:r>
            <a:endParaRPr lang="en-US" altLang="en-US" sz="1200" i="1">
              <a:solidFill>
                <a:srgbClr val="000000"/>
              </a:solidFill>
            </a:endParaRPr>
          </a:p>
        </p:txBody>
      </p:sp>
      <p:sp>
        <p:nvSpPr>
          <p:cNvPr id="32841" name="Rectangle 12"/>
          <p:cNvSpPr>
            <a:spLocks noChangeArrowheads="1"/>
          </p:cNvSpPr>
          <p:nvPr/>
        </p:nvSpPr>
        <p:spPr bwMode="auto">
          <a:xfrm>
            <a:off x="2244725" y="2527300"/>
            <a:ext cx="5238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i="1">
                <a:solidFill>
                  <a:srgbClr val="000000"/>
                </a:solidFill>
              </a:rPr>
              <a:t>1994</a:t>
            </a:r>
            <a:endParaRPr lang="en-US" altLang="en-US" sz="1200" i="1">
              <a:solidFill>
                <a:srgbClr val="000000"/>
              </a:solidFill>
            </a:endParaRPr>
          </a:p>
        </p:txBody>
      </p:sp>
      <p:grpSp>
        <p:nvGrpSpPr>
          <p:cNvPr id="32842" name="Group 74"/>
          <p:cNvGrpSpPr>
            <a:grpSpLocks/>
          </p:cNvGrpSpPr>
          <p:nvPr/>
        </p:nvGrpSpPr>
        <p:grpSpPr bwMode="auto">
          <a:xfrm>
            <a:off x="1322388" y="4064000"/>
            <a:ext cx="171450" cy="279400"/>
            <a:chOff x="5504" y="1385"/>
            <a:chExt cx="135" cy="140"/>
          </a:xfrm>
        </p:grpSpPr>
        <p:sp>
          <p:nvSpPr>
            <p:cNvPr id="32858" name="Rectangle 75"/>
            <p:cNvSpPr>
              <a:spLocks noChangeArrowheads="1"/>
            </p:cNvSpPr>
            <p:nvPr/>
          </p:nvSpPr>
          <p:spPr bwMode="auto">
            <a:xfrm>
              <a:off x="5504" y="1385"/>
              <a:ext cx="134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2859" name="Freeform 76"/>
            <p:cNvSpPr>
              <a:spLocks/>
            </p:cNvSpPr>
            <p:nvPr/>
          </p:nvSpPr>
          <p:spPr bwMode="auto">
            <a:xfrm>
              <a:off x="5504" y="1431"/>
              <a:ext cx="135" cy="56"/>
            </a:xfrm>
            <a:custGeom>
              <a:avLst/>
              <a:gdLst>
                <a:gd name="T0" fmla="*/ 0 w 140"/>
                <a:gd name="T1" fmla="*/ 34 h 56"/>
                <a:gd name="T2" fmla="*/ 14 w 140"/>
                <a:gd name="T3" fmla="*/ 8 h 56"/>
                <a:gd name="T4" fmla="*/ 29 w 140"/>
                <a:gd name="T5" fmla="*/ 56 h 56"/>
                <a:gd name="T6" fmla="*/ 41 w 140"/>
                <a:gd name="T7" fmla="*/ 7 h 56"/>
                <a:gd name="T8" fmla="*/ 57 w 140"/>
                <a:gd name="T9" fmla="*/ 55 h 56"/>
                <a:gd name="T10" fmla="*/ 74 w 140"/>
                <a:gd name="T11" fmla="*/ 0 h 56"/>
                <a:gd name="T12" fmla="*/ 89 w 140"/>
                <a:gd name="T13" fmla="*/ 53 h 56"/>
                <a:gd name="T14" fmla="*/ 98 w 140"/>
                <a:gd name="T15" fmla="*/ 13 h 56"/>
                <a:gd name="T16" fmla="*/ 109 w 140"/>
                <a:gd name="T17" fmla="*/ 3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56">
                  <a:moveTo>
                    <a:pt x="0" y="34"/>
                  </a:moveTo>
                  <a:lnTo>
                    <a:pt x="20" y="8"/>
                  </a:lnTo>
                  <a:lnTo>
                    <a:pt x="36" y="56"/>
                  </a:lnTo>
                  <a:lnTo>
                    <a:pt x="55" y="7"/>
                  </a:lnTo>
                  <a:lnTo>
                    <a:pt x="72" y="55"/>
                  </a:lnTo>
                  <a:lnTo>
                    <a:pt x="95" y="0"/>
                  </a:lnTo>
                  <a:lnTo>
                    <a:pt x="114" y="53"/>
                  </a:lnTo>
                  <a:lnTo>
                    <a:pt x="127" y="13"/>
                  </a:lnTo>
                  <a:lnTo>
                    <a:pt x="140" y="34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43" name="Rectangle 49"/>
          <p:cNvSpPr>
            <a:spLocks noChangeArrowheads="1"/>
          </p:cNvSpPr>
          <p:nvPr/>
        </p:nvSpPr>
        <p:spPr bwMode="auto">
          <a:xfrm>
            <a:off x="1506538" y="2362200"/>
            <a:ext cx="525462" cy="2778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i="1">
                <a:solidFill>
                  <a:srgbClr val="000000"/>
                </a:solidFill>
              </a:rPr>
              <a:t>1972</a:t>
            </a:r>
            <a:endParaRPr lang="en-US" altLang="en-US" sz="1200" i="1">
              <a:solidFill>
                <a:srgbClr val="000000"/>
              </a:solidFill>
            </a:endParaRPr>
          </a:p>
        </p:txBody>
      </p:sp>
      <p:sp>
        <p:nvSpPr>
          <p:cNvPr id="32844" name="Line 73"/>
          <p:cNvSpPr>
            <a:spLocks noChangeShapeType="1"/>
          </p:cNvSpPr>
          <p:nvPr/>
        </p:nvSpPr>
        <p:spPr bwMode="auto">
          <a:xfrm>
            <a:off x="1474788" y="5324475"/>
            <a:ext cx="701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45" name="Group 90"/>
          <p:cNvGrpSpPr>
            <a:grpSpLocks/>
          </p:cNvGrpSpPr>
          <p:nvPr/>
        </p:nvGrpSpPr>
        <p:grpSpPr bwMode="auto">
          <a:xfrm>
            <a:off x="1322388" y="5160963"/>
            <a:ext cx="171450" cy="279400"/>
            <a:chOff x="5504" y="1385"/>
            <a:chExt cx="135" cy="140"/>
          </a:xfrm>
        </p:grpSpPr>
        <p:sp>
          <p:nvSpPr>
            <p:cNvPr id="32856" name="Rectangle 91"/>
            <p:cNvSpPr>
              <a:spLocks noChangeArrowheads="1"/>
            </p:cNvSpPr>
            <p:nvPr/>
          </p:nvSpPr>
          <p:spPr bwMode="auto">
            <a:xfrm>
              <a:off x="5504" y="1385"/>
              <a:ext cx="134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2857" name="Freeform 92"/>
            <p:cNvSpPr>
              <a:spLocks/>
            </p:cNvSpPr>
            <p:nvPr/>
          </p:nvSpPr>
          <p:spPr bwMode="auto">
            <a:xfrm>
              <a:off x="5504" y="1431"/>
              <a:ext cx="135" cy="56"/>
            </a:xfrm>
            <a:custGeom>
              <a:avLst/>
              <a:gdLst>
                <a:gd name="T0" fmla="*/ 0 w 140"/>
                <a:gd name="T1" fmla="*/ 34 h 56"/>
                <a:gd name="T2" fmla="*/ 14 w 140"/>
                <a:gd name="T3" fmla="*/ 8 h 56"/>
                <a:gd name="T4" fmla="*/ 29 w 140"/>
                <a:gd name="T5" fmla="*/ 56 h 56"/>
                <a:gd name="T6" fmla="*/ 41 w 140"/>
                <a:gd name="T7" fmla="*/ 7 h 56"/>
                <a:gd name="T8" fmla="*/ 57 w 140"/>
                <a:gd name="T9" fmla="*/ 55 h 56"/>
                <a:gd name="T10" fmla="*/ 74 w 140"/>
                <a:gd name="T11" fmla="*/ 0 h 56"/>
                <a:gd name="T12" fmla="*/ 89 w 140"/>
                <a:gd name="T13" fmla="*/ 53 h 56"/>
                <a:gd name="T14" fmla="*/ 98 w 140"/>
                <a:gd name="T15" fmla="*/ 13 h 56"/>
                <a:gd name="T16" fmla="*/ 109 w 140"/>
                <a:gd name="T17" fmla="*/ 34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56">
                  <a:moveTo>
                    <a:pt x="0" y="34"/>
                  </a:moveTo>
                  <a:lnTo>
                    <a:pt x="20" y="8"/>
                  </a:lnTo>
                  <a:lnTo>
                    <a:pt x="36" y="56"/>
                  </a:lnTo>
                  <a:lnTo>
                    <a:pt x="55" y="7"/>
                  </a:lnTo>
                  <a:lnTo>
                    <a:pt x="72" y="55"/>
                  </a:lnTo>
                  <a:lnTo>
                    <a:pt x="95" y="0"/>
                  </a:lnTo>
                  <a:lnTo>
                    <a:pt x="114" y="53"/>
                  </a:lnTo>
                  <a:lnTo>
                    <a:pt x="127" y="13"/>
                  </a:lnTo>
                  <a:lnTo>
                    <a:pt x="140" y="34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46" name="Line 16"/>
          <p:cNvSpPr>
            <a:spLocks noChangeShapeType="1"/>
          </p:cNvSpPr>
          <p:nvPr/>
        </p:nvSpPr>
        <p:spPr bwMode="auto">
          <a:xfrm>
            <a:off x="2541588" y="2747963"/>
            <a:ext cx="0" cy="136525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Line 16"/>
          <p:cNvSpPr>
            <a:spLocks noChangeShapeType="1"/>
          </p:cNvSpPr>
          <p:nvPr/>
        </p:nvSpPr>
        <p:spPr bwMode="auto">
          <a:xfrm>
            <a:off x="1758950" y="2747963"/>
            <a:ext cx="0" cy="136525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8" name="Line 16"/>
          <p:cNvSpPr>
            <a:spLocks noChangeShapeType="1"/>
          </p:cNvSpPr>
          <p:nvPr/>
        </p:nvSpPr>
        <p:spPr bwMode="auto">
          <a:xfrm>
            <a:off x="889000" y="2762250"/>
            <a:ext cx="0" cy="138113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Line 86"/>
          <p:cNvSpPr>
            <a:spLocks noChangeShapeType="1"/>
          </p:cNvSpPr>
          <p:nvPr/>
        </p:nvSpPr>
        <p:spPr bwMode="auto">
          <a:xfrm>
            <a:off x="7877175" y="38862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0" name="Line 83"/>
          <p:cNvSpPr>
            <a:spLocks noChangeShapeType="1"/>
          </p:cNvSpPr>
          <p:nvPr/>
        </p:nvSpPr>
        <p:spPr bwMode="auto">
          <a:xfrm>
            <a:off x="5800725" y="4067175"/>
            <a:ext cx="16938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Line 83"/>
          <p:cNvSpPr>
            <a:spLocks noChangeShapeType="1"/>
          </p:cNvSpPr>
          <p:nvPr/>
        </p:nvSpPr>
        <p:spPr bwMode="auto">
          <a:xfrm>
            <a:off x="7494588" y="3967163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2" name="Line 54"/>
          <p:cNvSpPr>
            <a:spLocks noChangeShapeType="1"/>
          </p:cNvSpPr>
          <p:nvPr/>
        </p:nvSpPr>
        <p:spPr bwMode="auto">
          <a:xfrm rot="10800000" flipH="1">
            <a:off x="1490663" y="2770188"/>
            <a:ext cx="14287" cy="290512"/>
          </a:xfrm>
          <a:prstGeom prst="line">
            <a:avLst/>
          </a:prstGeom>
          <a:noFill/>
          <a:ln w="6350">
            <a:solidFill>
              <a:schemeClr val="tx2"/>
            </a:solidFill>
            <a:prstDash val="dash"/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853" name="TextBox 132"/>
          <p:cNvSpPr txBox="1">
            <a:spLocks noChangeArrowheads="1"/>
          </p:cNvSpPr>
          <p:nvPr/>
        </p:nvSpPr>
        <p:spPr bwMode="auto">
          <a:xfrm>
            <a:off x="255588" y="6054725"/>
            <a:ext cx="8550275" cy="269875"/>
          </a:xfrm>
          <a:prstGeom prst="rect">
            <a:avLst/>
          </a:prstGeom>
          <a:solidFill>
            <a:schemeClr val="bg1"/>
          </a:solidFill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lIns="54000" tIns="0" rIns="54000" bIns="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*Insurance companies are free to determine the premium rates of products (except commercial vehicle third party damage)</a:t>
            </a:r>
          </a:p>
        </p:txBody>
      </p:sp>
      <p:sp>
        <p:nvSpPr>
          <p:cNvPr id="32854" name="Line 54"/>
          <p:cNvSpPr>
            <a:spLocks noChangeShapeType="1"/>
          </p:cNvSpPr>
          <p:nvPr/>
        </p:nvSpPr>
        <p:spPr bwMode="auto">
          <a:xfrm rot="10800000" flipH="1">
            <a:off x="7045325" y="2811463"/>
            <a:ext cx="15875" cy="290512"/>
          </a:xfrm>
          <a:prstGeom prst="line">
            <a:avLst/>
          </a:prstGeom>
          <a:noFill/>
          <a:ln w="6350">
            <a:solidFill>
              <a:schemeClr val="tx2"/>
            </a:solidFill>
            <a:prstDash val="dash"/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7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1400" b="1" i="1" kern="0" dirty="0" smtClean="0">
                <a:solidFill>
                  <a:srgbClr val="FF9966"/>
                </a:solidFill>
                <a:latin typeface="Arial" charset="0"/>
              </a:rPr>
              <a:t>Non-Life Insurance Industry Overview</a:t>
            </a:r>
            <a:r>
              <a:rPr lang="en-US" sz="1400" b="1" i="1" kern="0" dirty="0">
                <a:solidFill>
                  <a:srgbClr val="FF9966"/>
                </a:solidFill>
                <a:latin typeface="Arial" charset="0"/>
              </a:rPr>
              <a:t/>
            </a:r>
            <a:br>
              <a:rPr lang="en-US" sz="1400" b="1" i="1" kern="0" dirty="0">
                <a:solidFill>
                  <a:srgbClr val="FF9966"/>
                </a:solidFill>
                <a:latin typeface="Arial" charset="0"/>
              </a:rPr>
            </a:br>
            <a:r>
              <a:rPr lang="en-US" sz="2000" kern="0" dirty="0">
                <a:solidFill>
                  <a:srgbClr val="5B6770"/>
                </a:solidFill>
                <a:latin typeface="Arial (Body)"/>
              </a:rPr>
              <a:t>Significant evolution since entry of foreign and private insurers in 2000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7950" y="1125538"/>
            <a:ext cx="4159250" cy="252412"/>
          </a:xfrm>
          <a:prstGeom prst="rect">
            <a:avLst/>
          </a:prstGeom>
          <a:solidFill>
            <a:srgbClr val="007C92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050" b="1" dirty="0">
                <a:solidFill>
                  <a:srgbClr val="FFFFFF"/>
                </a:solidFill>
                <a:latin typeface="Arial" charset="0"/>
                <a:cs typeface="Arial" charset="0"/>
              </a:rPr>
              <a:t>Non-life Insurance Penetration and Density in India (2013)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8384" y="1341520"/>
          <a:ext cx="4716016" cy="25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2595563"/>
            <a:ext cx="444500" cy="74771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eaLnBrk="1" hangingPunct="1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6800" y="1117600"/>
            <a:ext cx="3886200" cy="254000"/>
          </a:xfrm>
          <a:prstGeom prst="rect">
            <a:avLst/>
          </a:prstGeom>
          <a:solidFill>
            <a:srgbClr val="007C92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b="1" dirty="0">
                <a:solidFill>
                  <a:srgbClr val="FFFFFF"/>
                </a:solidFill>
                <a:latin typeface="Arial" charset="0"/>
                <a:cs typeface="Arial" charset="0"/>
              </a:rPr>
              <a:t>Gross Direct Premium (USD billion)</a:t>
            </a:r>
          </a:p>
        </p:txBody>
      </p:sp>
      <p:sp>
        <p:nvSpPr>
          <p:cNvPr id="45063" name="TextBox 25"/>
          <p:cNvSpPr txBox="1">
            <a:spLocks noChangeArrowheads="1"/>
          </p:cNvSpPr>
          <p:nvPr/>
        </p:nvSpPr>
        <p:spPr bwMode="auto">
          <a:xfrm>
            <a:off x="323850" y="4191000"/>
            <a:ext cx="828675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54000" rIns="54000" bIns="54000"/>
          <a:lstStyle>
            <a:lvl1pPr marL="177800" indent="-177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8D"/>
              </a:buClr>
              <a:buSzPct val="125000"/>
            </a:pPr>
            <a:r>
              <a:rPr lang="en-US" altLang="en-US" sz="1300">
                <a:solidFill>
                  <a:srgbClr val="000000"/>
                </a:solidFill>
                <a:cs typeface="Arial" panose="020B0604020202020204" pitchFamily="34" charset="0"/>
              </a:rPr>
              <a:t>Current density and penetration of non-life insurance (including Accident &amp;Health (A&amp;H) insurance) in India is amongst the lowest in the wolrd– In FY 13 non-life density was USD 11, ranked 85 in the world, while penetration (Premium as a % of GDP) was a mere 0.8%</a:t>
            </a:r>
          </a:p>
          <a:p>
            <a:pPr eaLnBrk="1" hangingPunct="1">
              <a:spcBef>
                <a:spcPct val="0"/>
              </a:spcBef>
              <a:buClr>
                <a:srgbClr val="00338D"/>
              </a:buClr>
              <a:buSzPct val="125000"/>
            </a:pPr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338D"/>
              </a:buClr>
              <a:buSzPct val="125000"/>
            </a:pPr>
            <a:r>
              <a:rPr lang="en-US" altLang="en-US" sz="1300">
                <a:solidFill>
                  <a:srgbClr val="000000"/>
                </a:solidFill>
                <a:cs typeface="Arial" panose="020B0604020202020204" pitchFamily="34" charset="0"/>
              </a:rPr>
              <a:t>Driven predominantly by </a:t>
            </a:r>
            <a:r>
              <a:rPr lang="en-US" altLang="en-US" sz="1300">
                <a:solidFill>
                  <a:srgbClr val="000000"/>
                </a:solidFill>
              </a:rPr>
              <a:t>the motor and indemnity-based A&amp;H insurance business, t</a:t>
            </a:r>
            <a:r>
              <a:rPr lang="en-US" altLang="en-US" sz="1300">
                <a:solidFill>
                  <a:srgbClr val="000000"/>
                </a:solidFill>
                <a:cs typeface="Arial" panose="020B0604020202020204" pitchFamily="34" charset="0"/>
              </a:rPr>
              <a:t>he Indian non-life insurance industry has grown steadily over the past few years and was estimated at USD 12.9 billion at the end of FY14, growing at a CAGR of 18% since FY11</a:t>
            </a:r>
          </a:p>
          <a:p>
            <a:pPr eaLnBrk="1" hangingPunct="1">
              <a:spcBef>
                <a:spcPct val="0"/>
              </a:spcBef>
              <a:buClr>
                <a:srgbClr val="00338D"/>
              </a:buClr>
              <a:buSzPct val="125000"/>
            </a:pPr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064" name="Text Box 119"/>
          <p:cNvSpPr txBox="1">
            <a:spLocks noChangeArrowheads="1"/>
          </p:cNvSpPr>
          <p:nvPr/>
        </p:nvSpPr>
        <p:spPr bwMode="auto">
          <a:xfrm>
            <a:off x="304800" y="3746500"/>
            <a:ext cx="3352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" i="1">
                <a:solidFill>
                  <a:srgbClr val="000000"/>
                </a:solidFill>
                <a:cs typeface="Arial" panose="020B0604020202020204" pitchFamily="34" charset="0"/>
              </a:rPr>
              <a:t>Source: Insurance Regulatory Development Authority (IRDA)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4800601" y="1371601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66" name="TextBox 1"/>
          <p:cNvSpPr txBox="1">
            <a:spLocks noChangeArrowheads="1"/>
          </p:cNvSpPr>
          <p:nvPr/>
        </p:nvSpPr>
        <p:spPr bwMode="auto">
          <a:xfrm>
            <a:off x="323850" y="5805488"/>
            <a:ext cx="8286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FF0000"/>
                </a:solidFill>
              </a:rPr>
              <a:t>Significant premium accretion with market growing to USD 45 </a:t>
            </a:r>
            <a:r>
              <a:rPr lang="en-GB" altLang="en-US" i="1" dirty="0" err="1">
                <a:solidFill>
                  <a:srgbClr val="FF0000"/>
                </a:solidFill>
              </a:rPr>
              <a:t>Bn</a:t>
            </a:r>
            <a:r>
              <a:rPr lang="en-GB" altLang="en-US" i="1" dirty="0">
                <a:solidFill>
                  <a:srgbClr val="FF0000"/>
                </a:solidFill>
              </a:rPr>
              <a:t> from  USD 13 </a:t>
            </a:r>
            <a:r>
              <a:rPr lang="en-GB" altLang="en-US" i="1" dirty="0" err="1">
                <a:solidFill>
                  <a:srgbClr val="FF0000"/>
                </a:solidFill>
              </a:rPr>
              <a:t>Bn</a:t>
            </a:r>
            <a:r>
              <a:rPr lang="en-GB" altLang="en-US" i="1" dirty="0">
                <a:solidFill>
                  <a:srgbClr val="FF0000"/>
                </a:solidFill>
              </a:rPr>
              <a:t> would create scope for new entrants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600" y="69850"/>
            <a:ext cx="8610600" cy="9826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1400" b="1" i="1" kern="0" dirty="0" smtClean="0">
                <a:solidFill>
                  <a:srgbClr val="FF9966"/>
                </a:solidFill>
                <a:latin typeface="Arial" charset="0"/>
              </a:rPr>
              <a:t>Non-Life Insurance Industry Overview</a:t>
            </a:r>
            <a:r>
              <a:rPr lang="en-US" sz="1400" b="1" i="1" kern="0" dirty="0">
                <a:solidFill>
                  <a:srgbClr val="FF9966"/>
                </a:solidFill>
                <a:latin typeface="Arial" charset="0"/>
              </a:rPr>
              <a:t/>
            </a:r>
            <a:br>
              <a:rPr lang="en-US" sz="1400" b="1" i="1" kern="0" dirty="0">
                <a:solidFill>
                  <a:srgbClr val="FF9966"/>
                </a:solidFill>
                <a:latin typeface="Arial" charset="0"/>
              </a:rPr>
            </a:br>
            <a:r>
              <a:rPr lang="en-US" sz="2000" kern="0" dirty="0">
                <a:solidFill>
                  <a:srgbClr val="5B6770"/>
                </a:solidFill>
                <a:latin typeface="Arial (Body)"/>
              </a:rPr>
              <a:t>Economic growth and improving penetration will drive market @16%-18% CAGR to create a USD 45 </a:t>
            </a:r>
            <a:r>
              <a:rPr lang="en-US" sz="2000" kern="0" dirty="0" err="1">
                <a:solidFill>
                  <a:srgbClr val="5B6770"/>
                </a:solidFill>
                <a:latin typeface="Arial (Body)"/>
              </a:rPr>
              <a:t>Bn</a:t>
            </a:r>
            <a:r>
              <a:rPr lang="en-US" sz="2000" kern="0" dirty="0">
                <a:solidFill>
                  <a:srgbClr val="5B6770"/>
                </a:solidFill>
                <a:latin typeface="Arial (Body)"/>
              </a:rPr>
              <a:t>+ industry in 10 years time 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591300" y="6518275"/>
            <a:ext cx="2133600" cy="257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>
              <a:buFontTx/>
              <a:buNone/>
            </a:pPr>
            <a:r>
              <a:rPr lang="en-US" altLang="en-US" sz="900" dirty="0" smtClean="0">
                <a:solidFill>
                  <a:srgbClr val="5B6770"/>
                </a:solidFill>
              </a:rPr>
              <a:t>9</a:t>
            </a:r>
            <a:endParaRPr lang="en-US" altLang="en-US" sz="900" dirty="0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LNAME" val="[C:\Users\kapildhanania\AppData\Local\Microsoft\Windows\Temporary Internet Files\Content.Outlook\H40H31N1\QNB Data Sheet_Pratik 2.xlsx]GDP 2016!GDP 2016 Chart 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2418</TotalTime>
  <Words>2791</Words>
  <Application>Microsoft Office PowerPoint</Application>
  <PresentationFormat>On-screen Show (4:3)</PresentationFormat>
  <Paragraphs>675</Paragraphs>
  <Slides>22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Microsoft Excel Chart</vt:lpstr>
      <vt:lpstr>Chart</vt:lpstr>
      <vt:lpstr>Non-Life Insurance in India: Landscape and Opportunity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Country Context </vt:lpstr>
      <vt:lpstr>Country Context Why does India make sense as a target country?</vt:lpstr>
      <vt:lpstr>Country Context How is technology in India changing consumer behavior?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Travelers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 JV – Distribution Strategy</dc:title>
  <dc:creator>Ritesh Singh</dc:creator>
  <cp:lastModifiedBy>Cabot, Tony</cp:lastModifiedBy>
  <cp:revision>109</cp:revision>
  <cp:lastPrinted>2014-10-20T05:43:29Z</cp:lastPrinted>
  <dcterms:created xsi:type="dcterms:W3CDTF">2012-08-27T10:13:39Z</dcterms:created>
  <dcterms:modified xsi:type="dcterms:W3CDTF">2016-02-04T11:29:15Z</dcterms:modified>
</cp:coreProperties>
</file>